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9" r:id="rId5"/>
  </p:sldMasterIdLst>
  <p:notesMasterIdLst>
    <p:notesMasterId r:id="rId55"/>
  </p:notesMasterIdLst>
  <p:sldIdLst>
    <p:sldId id="307" r:id="rId6"/>
    <p:sldId id="309"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7" r:id="rId54"/>
  </p:sldIdLst>
  <p:sldSz cx="18288000" cy="10293350"/>
  <p:notesSz cx="18288000" cy="10293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32" autoAdjust="0"/>
    <p:restoredTop sz="86424" autoAdjust="0"/>
  </p:normalViewPr>
  <p:slideViewPr>
    <p:cSldViewPr>
      <p:cViewPr varScale="1">
        <p:scale>
          <a:sx n="48" d="100"/>
          <a:sy n="48" d="100"/>
        </p:scale>
        <p:origin x="149" y="53"/>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Ladouceur" userId="e310b842-ce3a-4ef8-b271-c269c87bdd4c" providerId="ADAL" clId="{037E9A39-9A81-40CE-820C-CFD343E50324}"/>
    <pc:docChg chg="delSld modSld">
      <pc:chgData name="Julia Ladouceur" userId="e310b842-ce3a-4ef8-b271-c269c87bdd4c" providerId="ADAL" clId="{037E9A39-9A81-40CE-820C-CFD343E50324}" dt="2025-09-24T15:01:10.270" v="4" actId="2696"/>
      <pc:docMkLst>
        <pc:docMk/>
      </pc:docMkLst>
      <pc:sldChg chg="modSp">
        <pc:chgData name="Julia Ladouceur" userId="e310b842-ce3a-4ef8-b271-c269c87bdd4c" providerId="ADAL" clId="{037E9A39-9A81-40CE-820C-CFD343E50324}" dt="2025-09-24T15:01:04.217" v="3" actId="14100"/>
        <pc:sldMkLst>
          <pc:docMk/>
          <pc:sldMk cId="1420209941" sldId="307"/>
        </pc:sldMkLst>
        <pc:picChg chg="mod">
          <ac:chgData name="Julia Ladouceur" userId="e310b842-ce3a-4ef8-b271-c269c87bdd4c" providerId="ADAL" clId="{037E9A39-9A81-40CE-820C-CFD343E50324}" dt="2025-09-24T15:01:04.217" v="3" actId="14100"/>
          <ac:picMkLst>
            <pc:docMk/>
            <pc:sldMk cId="1420209941" sldId="307"/>
            <ac:picMk id="4" creationId="{A98FCC11-3388-40FE-8A38-34A189FB906C}"/>
          </ac:picMkLst>
        </pc:picChg>
      </pc:sldChg>
      <pc:sldChg chg="del">
        <pc:chgData name="Julia Ladouceur" userId="e310b842-ce3a-4ef8-b271-c269c87bdd4c" providerId="ADAL" clId="{037E9A39-9A81-40CE-820C-CFD343E50324}" dt="2025-09-24T15:01:10.270" v="4" actId="2696"/>
        <pc:sldMkLst>
          <pc:docMk/>
          <pc:sldMk cId="4277254740" sldId="356"/>
        </pc:sldMkLst>
      </pc:sldChg>
      <pc:sldChg chg="del">
        <pc:chgData name="Julia Ladouceur" userId="e310b842-ce3a-4ef8-b271-c269c87bdd4c" providerId="ADAL" clId="{037E9A39-9A81-40CE-820C-CFD343E50324}" dt="2025-09-24T15:00:00.342" v="0" actId="2696"/>
        <pc:sldMkLst>
          <pc:docMk/>
          <pc:sldMk cId="3450095521"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0357546-EDC5-4DD0-9527-D2B332EBEE52}" type="datetimeFigureOut">
              <a:rPr lang="en-US" smtClean="0"/>
              <a:t>9/24/2025</a:t>
            </a:fld>
            <a:endParaRPr lang="en-US"/>
          </a:p>
        </p:txBody>
      </p:sp>
      <p:sp>
        <p:nvSpPr>
          <p:cNvPr id="4" name="Slide Image Placeholder 3"/>
          <p:cNvSpPr>
            <a:spLocks noGrp="1" noRot="1" noChangeAspect="1"/>
          </p:cNvSpPr>
          <p:nvPr>
            <p:ph type="sldImg" idx="2"/>
          </p:nvPr>
        </p:nvSpPr>
        <p:spPr>
          <a:xfrm>
            <a:off x="6057900" y="1287463"/>
            <a:ext cx="6172200" cy="3473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3000"/>
            <a:ext cx="14630400" cy="40544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741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7413"/>
            <a:ext cx="7924800" cy="515937"/>
          </a:xfrm>
          <a:prstGeom prst="rect">
            <a:avLst/>
          </a:prstGeom>
        </p:spPr>
        <p:txBody>
          <a:bodyPr vert="horz" lIns="91440" tIns="45720" rIns="91440" bIns="45720" rtlCol="0" anchor="b"/>
          <a:lstStyle>
            <a:lvl1pPr algn="r">
              <a:defRPr sz="1200"/>
            </a:lvl1pPr>
          </a:lstStyle>
          <a:p>
            <a:fld id="{8490C01B-1672-42CD-ABE3-B48F024830BF}" type="slidenum">
              <a:rPr lang="en-US" smtClean="0"/>
              <a:t>‹#›</a:t>
            </a:fld>
            <a:endParaRPr lang="en-US"/>
          </a:p>
        </p:txBody>
      </p:sp>
    </p:spTree>
    <p:extLst>
      <p:ext uri="{BB962C8B-B14F-4D97-AF65-F5344CB8AC3E}">
        <p14:creationId xmlns:p14="http://schemas.microsoft.com/office/powerpoint/2010/main" val="346262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yactivity.google.com/myactivity?pli=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dirty="0">
                <a:latin typeface="Calibri" panose="020F0502020204030204" pitchFamily="34" charset="0"/>
                <a:cs typeface="Calibri" panose="020F0502020204030204" pitchFamily="34" charset="0"/>
              </a:rPr>
              <a:t>Bienvenue à notre atelier sur l’adoption de meilleures habitudes technologiques.</a:t>
            </a:r>
          </a:p>
          <a:p>
            <a:endParaRPr lang="fr-CA" sz="1200" dirty="0">
              <a:latin typeface="Calibri" panose="020F0502020204030204" pitchFamily="34" charset="0"/>
              <a:cs typeface="Calibri" panose="020F0502020204030204" pitchFamily="34" charset="0"/>
            </a:endParaRPr>
          </a:p>
          <a:p>
            <a:r>
              <a:rPr lang="fr-CA" sz="1200" dirty="0">
                <a:latin typeface="Calibri" panose="020F0502020204030204" pitchFamily="34" charset="0"/>
                <a:cs typeface="Calibri" panose="020F0502020204030204" pitchFamily="34" charset="0"/>
              </a:rPr>
              <a:t>D’après les recherches de </a:t>
            </a:r>
            <a:r>
              <a:rPr lang="fr-CA" sz="1200" dirty="0" err="1">
                <a:latin typeface="Calibri" panose="020F0502020204030204" pitchFamily="34" charset="0"/>
                <a:cs typeface="Calibri" panose="020F0502020204030204" pitchFamily="34" charset="0"/>
              </a:rPr>
              <a:t>HabiloMédias</a:t>
            </a:r>
            <a:r>
              <a:rPr lang="fr-CA" sz="1200" dirty="0">
                <a:latin typeface="Calibri" panose="020F0502020204030204" pitchFamily="34" charset="0"/>
                <a:cs typeface="Calibri" panose="020F0502020204030204" pitchFamily="34" charset="0"/>
              </a:rPr>
              <a:t>, le temps passé devant les écrans est l’une des principales préoccupations des parents en matière de technologie, et la cause la plus fréquente de conflits entre parents et jeunes au Canada. Les enfants eux-mêmes s’en inquiètent : près de la moitié admettent passer trop de temps sur leur cellulaire. Alors, quelle est la meilleure façon d’aborder cette question qui est devenue l’un des enjeux les plus importants en matière de médias et de technologies?</a:t>
            </a:r>
          </a:p>
          <a:p>
            <a:endParaRPr lang="fr-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a:t>
            </a:fld>
            <a:endParaRPr lang="en-US"/>
          </a:p>
        </p:txBody>
      </p:sp>
    </p:spTree>
    <p:extLst>
      <p:ext uri="{BB962C8B-B14F-4D97-AF65-F5344CB8AC3E}">
        <p14:creationId xmlns:p14="http://schemas.microsoft.com/office/powerpoint/2010/main" val="2515805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Enfin, le sentiment que l’utilisation de nos appareils nous échappe la rend moins consciente. C’est vrai même si ce n’est qu’une impression, sans conséquences négatives évidentes.</a:t>
            </a: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Avoir </a:t>
            </a:r>
            <a:r>
              <a:rPr lang="fr-FR" sz="1200" dirty="0">
                <a:latin typeface="Calibri" panose="020F0502020204030204" pitchFamily="34" charset="0"/>
                <a:cs typeface="Calibri" panose="020F0502020204030204" pitchFamily="34" charset="0"/>
              </a:rPr>
              <a:t>le sentiment </a:t>
            </a:r>
            <a:r>
              <a:rPr lang="fr-FR" sz="1200" b="0" dirty="0">
                <a:latin typeface="Calibri" panose="020F0502020204030204" pitchFamily="34" charset="0"/>
                <a:cs typeface="Calibri" panose="020F0502020204030204" pitchFamily="34" charset="0"/>
              </a:rPr>
              <a:t>de contrôler sa vie, ce qu’on appelle le sentiment d’autonomie, est tout aussi important que ce que l’on fait avec nos appareils et le temps qu’on y consacre. Même si tout le reste est identique, se sentir en contrôle d’une situation nous fait nous sentir mieux ; à l’inverse, avoir l’impression de perdre le contrôle risque de générer du stress.</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10</a:t>
            </a:fld>
            <a:endParaRPr lang="en-US"/>
          </a:p>
        </p:txBody>
      </p:sp>
    </p:spTree>
    <p:extLst>
      <p:ext uri="{BB962C8B-B14F-4D97-AF65-F5344CB8AC3E}">
        <p14:creationId xmlns:p14="http://schemas.microsoft.com/office/powerpoint/2010/main" val="3249153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L’utilisation équilibrée ou déséquilibrée des appareils est généralement le résultat de nos </a:t>
            </a:r>
            <a:r>
              <a:rPr lang="fr-FR" sz="1200" b="0" i="1" dirty="0">
                <a:latin typeface="Calibri" panose="020F0502020204030204" pitchFamily="34" charset="0"/>
                <a:cs typeface="Calibri" panose="020F0502020204030204" pitchFamily="34" charset="0"/>
              </a:rPr>
              <a:t>habitudes</a:t>
            </a:r>
            <a:r>
              <a:rPr lang="fr-FR" sz="1200" b="0" dirty="0">
                <a:latin typeface="Calibri" panose="020F0502020204030204" pitchFamily="34" charset="0"/>
                <a:cs typeface="Calibri" panose="020F0502020204030204" pitchFamily="34" charset="0"/>
              </a:rPr>
              <a:t>. Donc, pour adopter une utilisation plus équilibrée, il faut modifier ces habitudes.</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Une habitude, c’est quelque chose que l’on fait presque sans y penser. Et certaines habitudes peuvent être positives : par exemple, si vous avez pris l’habitude de vous brosser les dents chaque matin et chaque soir, vous aurez beaucoup moins de chances d’oublier, car cela devient un automatisme.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Voici quelques conseils concrets pour </a:t>
            </a:r>
            <a:r>
              <a:rPr lang="fr-FR" sz="1200" b="0" dirty="0">
                <a:latin typeface="Calibri" panose="020F0502020204030204" pitchFamily="34" charset="0"/>
                <a:cs typeface="Calibri" panose="020F0502020204030204" pitchFamily="34" charset="0"/>
              </a:rPr>
              <a:t>adopter de meilleures habitudes technologiques</a:t>
            </a:r>
            <a:r>
              <a:rPr lang="fr-FR" sz="1200" dirty="0">
                <a:latin typeface="Calibri" panose="020F0502020204030204" pitchFamily="34" charset="0"/>
                <a:cs typeface="Calibri" panose="020F0502020204030204" pitchFamily="34" charset="0"/>
              </a:rPr>
              <a:t>.</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N’oubliez pas que nos </a:t>
            </a:r>
            <a:r>
              <a:rPr lang="fr-FR" sz="1200" i="1" dirty="0">
                <a:latin typeface="Calibri" panose="020F0502020204030204" pitchFamily="34" charset="0"/>
                <a:cs typeface="Calibri" panose="020F0502020204030204" pitchFamily="34" charset="0"/>
              </a:rPr>
              <a:t>actions</a:t>
            </a:r>
            <a:r>
              <a:rPr lang="fr-FR" sz="1200" dirty="0">
                <a:latin typeface="Calibri" panose="020F0502020204030204" pitchFamily="34" charset="0"/>
                <a:cs typeface="Calibri" panose="020F0502020204030204" pitchFamily="34" charset="0"/>
              </a:rPr>
              <a:t> parlent aussi fort que nos </a:t>
            </a:r>
            <a:r>
              <a:rPr lang="fr-FR" sz="1200" i="1" dirty="0">
                <a:latin typeface="Calibri" panose="020F0502020204030204" pitchFamily="34" charset="0"/>
                <a:cs typeface="Calibri" panose="020F0502020204030204" pitchFamily="34" charset="0"/>
              </a:rPr>
              <a:t>paroles</a:t>
            </a:r>
            <a:r>
              <a:rPr lang="fr-FR" sz="1200" dirty="0">
                <a:latin typeface="Calibri" panose="020F0502020204030204" pitchFamily="34" charset="0"/>
                <a:cs typeface="Calibri" panose="020F0502020204030204" pitchFamily="34" charset="0"/>
              </a:rPr>
              <a:t> : vous pouvez donc réfléchir à la manière dont ces stratégies peuvent aussi </a:t>
            </a:r>
            <a:r>
              <a:rPr lang="fr-FR" sz="1200" b="0" dirty="0">
                <a:latin typeface="Calibri" panose="020F0502020204030204" pitchFamily="34" charset="0"/>
                <a:cs typeface="Calibri" panose="020F0502020204030204" pitchFamily="34" charset="0"/>
              </a:rPr>
              <a:t>vous aider à mieux gérer votre propre utilisation du cellulaire</a:t>
            </a:r>
            <a:r>
              <a:rPr lang="fr-FR" sz="1200" dirty="0">
                <a:latin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11</a:t>
            </a:fld>
            <a:endParaRPr lang="en-US"/>
          </a:p>
        </p:txBody>
      </p:sp>
    </p:spTree>
    <p:extLst>
      <p:ext uri="{BB962C8B-B14F-4D97-AF65-F5344CB8AC3E}">
        <p14:creationId xmlns:p14="http://schemas.microsoft.com/office/powerpoint/2010/main" val="1173734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Il est utile de faire des pauses dans l’utilisation des appareils, mais une courte pause peut être tout aussi bénéfique qu’une longue « détox numérique ». Une étude a révélé que réduire le temps passé sur les appareils avait le même effet positif sur les symptômes de dépression et d’anxiété, la satisfaction de vie et l’activité physique que le fait de ne pas les utiliser du tout. </a:t>
            </a:r>
            <a:r>
              <a:rPr lang="fr-FR" sz="1200" dirty="0">
                <a:latin typeface="Calibri" panose="020F0502020204030204" pitchFamily="34" charset="0"/>
                <a:cs typeface="Calibri" panose="020F0502020204030204" pitchFamily="34" charset="0"/>
              </a:rPr>
              <a:t>En fait, ceux qui ont seulement réduit leur temps d’écran étaient plus susceptibles de ressentir des effets positifs quatre semaines plus tard que ceux qui avaient totalement arrêté leur utilisation numérique. </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12</a:t>
            </a:fld>
            <a:endParaRPr lang="en-US"/>
          </a:p>
        </p:txBody>
      </p:sp>
    </p:spTree>
    <p:extLst>
      <p:ext uri="{BB962C8B-B14F-4D97-AF65-F5344CB8AC3E}">
        <p14:creationId xmlns:p14="http://schemas.microsoft.com/office/powerpoint/2010/main" val="56121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Une autre étude a révélé que la méthode la plus efficace consiste à réduire le temps passé sur certaines activités en ligne à des moments précis, comme éviter de regarder les vidéos suggérées sur YouTube ou ne pas utiliser Instagram à la bibliothèque. La même étude a montré que les jeunes se sentaient mieux s’ils prévoyaient de consacrer plus de temps à des activités en ligne qu’ils apprécient. </a:t>
            </a:r>
          </a:p>
          <a:p>
            <a:endParaRPr lang="en-CA"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Plutôt que de chercher à réduire le « temps d’écran », il peut être plus bénéfique de développer de meilleures habitudes technologiques en planifiant des moments sans technologie pour soi et ses enfants, et en établissant des espaces sans technologie à la maison. (Consultez la fiche-conseil de </a:t>
            </a:r>
            <a:r>
              <a:rPr lang="fr-FR" sz="1200" dirty="0" err="1">
                <a:latin typeface="Calibri" panose="020F0502020204030204" pitchFamily="34" charset="0"/>
                <a:cs typeface="Calibri" panose="020F0502020204030204" pitchFamily="34" charset="0"/>
              </a:rPr>
              <a:t>HabiloMédias</a:t>
            </a:r>
            <a:r>
              <a:rPr lang="fr-FR" sz="1200" dirty="0">
                <a:latin typeface="Calibri" panose="020F0502020204030204" pitchFamily="34" charset="0"/>
                <a:cs typeface="Calibri" panose="020F0502020204030204" pitchFamily="34" charset="0"/>
              </a:rPr>
              <a:t> intitulée </a:t>
            </a:r>
            <a:r>
              <a:rPr lang="fr-FR" sz="1200" i="1" dirty="0">
                <a:latin typeface="Calibri" panose="020F0502020204030204" pitchFamily="34" charset="0"/>
                <a:cs typeface="Calibri" panose="020F0502020204030204" pitchFamily="34" charset="0"/>
              </a:rPr>
              <a:t>Accompagnez vos enfants dans leur visionnement </a:t>
            </a:r>
            <a:r>
              <a:rPr lang="fr-FR" sz="1200" dirty="0">
                <a:latin typeface="Calibri" panose="020F0502020204030204" pitchFamily="34" charset="0"/>
                <a:cs typeface="Calibri" panose="020F0502020204030204" pitchFamily="34" charset="0"/>
              </a:rPr>
              <a:t>pour des conseils pour y parvenir.)</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13</a:t>
            </a:fld>
            <a:endParaRPr lang="en-US"/>
          </a:p>
        </p:txBody>
      </p:sp>
    </p:spTree>
    <p:extLst>
      <p:ext uri="{BB962C8B-B14F-4D97-AF65-F5344CB8AC3E}">
        <p14:creationId xmlns:p14="http://schemas.microsoft.com/office/powerpoint/2010/main" val="18733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Avez-vous déjà été pris dans cette « spirale » où vous ouvrez votre cellulaire pour faire une chose et finissez par en faire plusieurs autres sans vous en rendre compte?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Pour éviter cela, essayez d’être plus intentionnel dans votre utilisation du cellulaire. Avant de l’allumer, dites ce que vous allez faire : « Vérifier la météo », par exemple.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(Vous pouvez commencer par le dire à voix haute, puis simplement y penser.) </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14</a:t>
            </a:fld>
            <a:endParaRPr lang="en-US"/>
          </a:p>
        </p:txBody>
      </p:sp>
    </p:spTree>
    <p:extLst>
      <p:ext uri="{BB962C8B-B14F-4D97-AF65-F5344CB8AC3E}">
        <p14:creationId xmlns:p14="http://schemas.microsoft.com/office/powerpoint/2010/main" val="219959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Définissez à l’avance ce qui vous indiquera que vous avez terminé : « Quand je saurai s’il va pleuvoir », par exemple. </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15</a:t>
            </a:fld>
            <a:endParaRPr lang="en-US"/>
          </a:p>
        </p:txBody>
      </p:sp>
    </p:spTree>
    <p:extLst>
      <p:ext uri="{BB962C8B-B14F-4D97-AF65-F5344CB8AC3E}">
        <p14:creationId xmlns:p14="http://schemas.microsoft.com/office/powerpoint/2010/main" val="177094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Ensuite, dites ce que vous ferez </a:t>
            </a:r>
            <a:r>
              <a:rPr lang="fr-FR" sz="1200" i="1" dirty="0">
                <a:latin typeface="Calibri" panose="020F0502020204030204" pitchFamily="34" charset="0"/>
                <a:cs typeface="Calibri" panose="020F0502020204030204" pitchFamily="34" charset="0"/>
              </a:rPr>
              <a:t>juste après</a:t>
            </a:r>
            <a:r>
              <a:rPr lang="fr-FR" sz="1200" dirty="0">
                <a:latin typeface="Calibri" panose="020F0502020204030204" pitchFamily="34" charset="0"/>
                <a:cs typeface="Calibri" panose="020F0502020204030204" pitchFamily="34" charset="0"/>
              </a:rPr>
              <a:t>, comme « Prendre un parapluie ou de la crème solaire ».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Cela vous aide à éviter ces moments où vous pourriez ouvrir une autre application par habitude.</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16</a:t>
            </a:fld>
            <a:endParaRPr lang="en-US"/>
          </a:p>
        </p:txBody>
      </p:sp>
    </p:spTree>
    <p:extLst>
      <p:ext uri="{BB962C8B-B14F-4D97-AF65-F5344CB8AC3E}">
        <p14:creationId xmlns:p14="http://schemas.microsoft.com/office/powerpoint/2010/main" val="3102239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Réfléchissez à toutes les choses que vous faites avec votre cellulaire.</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Vous pouvez les classer selon les applications que vous utilisez (courriel, médias sociaux, etc.) ou selon les raisons pour lesquelles vous utilisez votre cellulaire (contacter vos parents, vérifier la météo, prendre des nouvelles de vos amis, etc.). Ou encore, utiliser un mélange des deux !</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Ensuite, réfléchissez à celles qui ont une fin claire (comme vérifier la météo) et à celles qui n’en ont pas vraiment (comme regarder des vidéos).</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17</a:t>
            </a:fld>
            <a:endParaRPr lang="en-US"/>
          </a:p>
        </p:txBody>
      </p:sp>
    </p:spTree>
    <p:extLst>
      <p:ext uri="{BB962C8B-B14F-4D97-AF65-F5344CB8AC3E}">
        <p14:creationId xmlns:p14="http://schemas.microsoft.com/office/powerpoint/2010/main" val="247710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Choisissez maintenant une activité avec une</a:t>
            </a:r>
            <a:r>
              <a:rPr lang="fr-FR" sz="1200" i="1" dirty="0">
                <a:latin typeface="Calibri" panose="020F0502020204030204" pitchFamily="34" charset="0"/>
                <a:cs typeface="Calibri" panose="020F0502020204030204" pitchFamily="34" charset="0"/>
              </a:rPr>
              <a:t> fin claire</a:t>
            </a:r>
            <a:r>
              <a:rPr lang="fr-FR" sz="1200" dirty="0">
                <a:latin typeface="Calibri" panose="020F0502020204030204" pitchFamily="34" charset="0"/>
                <a:cs typeface="Calibri" panose="020F0502020204030204" pitchFamily="34" charset="0"/>
              </a:rPr>
              <a:t>. Il peut s’agir de celle que vous faites le plus souvent </a:t>
            </a:r>
            <a:r>
              <a:rPr lang="fr-FR" sz="1200" b="0" dirty="0">
                <a:latin typeface="Calibri" panose="020F0502020204030204" pitchFamily="34" charset="0"/>
                <a:cs typeface="Calibri" panose="020F0502020204030204" pitchFamily="34" charset="0"/>
              </a:rPr>
              <a:t>ou de celle qui vous entraîne le plus facilement dans une « spirale » d’utilisation.</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Pour chacune de ces activités, répondez à deux questions : </a:t>
            </a:r>
            <a:r>
              <a:rPr lang="fr-FR" sz="1200" b="0" dirty="0">
                <a:latin typeface="Calibri" panose="020F0502020204030204" pitchFamily="34" charset="0"/>
                <a:cs typeface="Calibri" panose="020F0502020204030204" pitchFamily="34" charset="0"/>
              </a:rPr>
              <a:t>Pourquoi est-ce que je fais ça? Comment saurai-je que j’ai terminé ?</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18</a:t>
            </a:fld>
            <a:endParaRPr lang="en-US"/>
          </a:p>
        </p:txBody>
      </p:sp>
    </p:spTree>
    <p:extLst>
      <p:ext uri="{BB962C8B-B14F-4D97-AF65-F5344CB8AC3E}">
        <p14:creationId xmlns:p14="http://schemas.microsoft.com/office/powerpoint/2010/main" val="93995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Maintenant, déverrouillez votre cellulaire.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Fermez toutes les applications ouvertes.</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Ensuite, faites </a:t>
            </a:r>
            <a:r>
              <a:rPr lang="fr-FR" sz="1200" b="0" i="1" dirty="0">
                <a:latin typeface="Calibri" panose="020F0502020204030204" pitchFamily="34" charset="0"/>
                <a:cs typeface="Calibri" panose="020F0502020204030204" pitchFamily="34" charset="0"/>
              </a:rPr>
              <a:t>uniquement</a:t>
            </a:r>
            <a:r>
              <a:rPr lang="fr-FR" sz="1200" b="0" dirty="0">
                <a:latin typeface="Calibri" panose="020F0502020204030204" pitchFamily="34" charset="0"/>
                <a:cs typeface="Calibri" panose="020F0502020204030204" pitchFamily="34" charset="0"/>
              </a:rPr>
              <a:t> l’activité que vous aviez prévue. </a:t>
            </a:r>
            <a:r>
              <a:rPr lang="fr-FR" sz="1200" dirty="0">
                <a:latin typeface="Calibri" panose="020F0502020204030204" pitchFamily="34" charset="0"/>
                <a:cs typeface="Calibri" panose="020F0502020204030204" pitchFamily="34" charset="0"/>
              </a:rPr>
              <a:t>Arrêtez-vous une fois que vous avez atteint le point de fin que vous aviez identifié (par exemple, quand vous savez quel temps il fera aujourd’hui).</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Puis, verrouillez votre cellulaire.</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Comme pour tout exercice, il faut le faire plusieurs fois pour y arriver. Essayez maintenant.</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19</a:t>
            </a:fld>
            <a:endParaRPr lang="en-US"/>
          </a:p>
        </p:txBody>
      </p:sp>
    </p:spTree>
    <p:extLst>
      <p:ext uri="{BB962C8B-B14F-4D97-AF65-F5344CB8AC3E}">
        <p14:creationId xmlns:p14="http://schemas.microsoft.com/office/powerpoint/2010/main" val="170840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Tout d’abord, j’aimerais vous parler de notre organisation. </a:t>
            </a:r>
            <a:r>
              <a:rPr lang="fr-FR" sz="1200" b="0" i="0" kern="1200" dirty="0" err="1">
                <a:solidFill>
                  <a:schemeClr val="tx1"/>
                </a:solidFill>
                <a:effectLst/>
                <a:latin typeface="Calibri" panose="020F0502020204030204" pitchFamily="34" charset="0"/>
                <a:cs typeface="Calibri" panose="020F0502020204030204" pitchFamily="34" charset="0"/>
              </a:rPr>
              <a:t>HabiloMédias</a:t>
            </a:r>
            <a:r>
              <a:rPr lang="fr-FR" sz="1200" b="0" i="0" kern="1200" dirty="0">
                <a:solidFill>
                  <a:schemeClr val="tx1"/>
                </a:solidFill>
                <a:effectLst/>
                <a:latin typeface="Calibri" panose="020F0502020204030204" pitchFamily="34" charset="0"/>
                <a:cs typeface="Calibri" panose="020F0502020204030204" pitchFamily="34" charset="0"/>
              </a:rPr>
              <a:t> est le centre bilingue d’éducation aux médias numériques du Canada. Organisme de bienfaisance enregistré, </a:t>
            </a:r>
            <a:r>
              <a:rPr lang="fr-FR" sz="1200" b="0" i="0" kern="1200" dirty="0" err="1">
                <a:solidFill>
                  <a:schemeClr val="tx1"/>
                </a:solidFill>
                <a:effectLst/>
                <a:latin typeface="Calibri" panose="020F0502020204030204" pitchFamily="34" charset="0"/>
                <a:cs typeface="Calibri" panose="020F0502020204030204" pitchFamily="34" charset="0"/>
              </a:rPr>
              <a:t>HabiloMédias</a:t>
            </a:r>
            <a:r>
              <a:rPr lang="fr-FR" sz="1200" b="0" i="0" kern="1200" dirty="0">
                <a:solidFill>
                  <a:schemeClr val="tx1"/>
                </a:solidFill>
                <a:effectLst/>
                <a:latin typeface="Calibri" panose="020F0502020204030204" pitchFamily="34" charset="0"/>
                <a:cs typeface="Calibri" panose="020F0502020204030204" pitchFamily="34" charset="0"/>
              </a:rPr>
              <a:t> réalise des recherches, élabore des ressources et contribue à l’avancement de l’éducation aux médias numériques depuis 1996.</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i="0" kern="1200" dirty="0">
                <a:solidFill>
                  <a:schemeClr val="tx1"/>
                </a:solidFill>
                <a:effectLst/>
                <a:latin typeface="Calibri" panose="020F0502020204030204" pitchFamily="34" charset="0"/>
                <a:cs typeface="Calibri" panose="020F0502020204030204" pitchFamily="34" charset="0"/>
              </a:rPr>
              <a:t>L’éducation aux médias numériques désigne la capacité d’utiliser et de comprendre les médias sous toutes leurs formes de manière critique, efficace et responsable, d’y accéder et d’interagir avec eux.</a:t>
            </a: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Toutes nos ressources et ateliers sont fondés sur les meilleures données probantes disponibles, y compris les recherches originales que nous réalisons. Depuis 2000, nous étudions la vie numérique des jeunes Canadiens dans le cadre d’une recherche continue intitulée </a:t>
            </a:r>
            <a:r>
              <a:rPr lang="fr-FR" sz="1200" b="0" i="1" dirty="0">
                <a:latin typeface="Calibri" panose="020F0502020204030204" pitchFamily="34" charset="0"/>
                <a:cs typeface="Calibri" panose="020F0502020204030204" pitchFamily="34" charset="0"/>
              </a:rPr>
              <a:t>Jeunes Canadiens dans un monde branché</a:t>
            </a:r>
            <a:r>
              <a:rPr lang="fr-FR" sz="1200" dirty="0">
                <a:latin typeface="Calibri" panose="020F0502020204030204" pitchFamily="34" charset="0"/>
                <a:cs typeface="Calibri" panose="020F0502020204030204" pitchFamily="34" charset="0"/>
              </a:rPr>
              <a:t>. Cette étude, reconnue à l’échelle internationale, constitue la base de tout le travail de </a:t>
            </a:r>
            <a:r>
              <a:rPr lang="fr-FR" sz="1200" dirty="0" err="1">
                <a:latin typeface="Calibri" panose="020F0502020204030204" pitchFamily="34" charset="0"/>
                <a:cs typeface="Calibri" panose="020F0502020204030204" pitchFamily="34" charset="0"/>
              </a:rPr>
              <a:t>HabiloMédias</a:t>
            </a:r>
            <a:r>
              <a:rPr lang="fr-FR" sz="1200" dirty="0">
                <a:latin typeface="Calibri" panose="020F0502020204030204" pitchFamily="34" charset="0"/>
                <a:cs typeface="Calibri" panose="020F0502020204030204" pitchFamily="34" charset="0"/>
              </a:rPr>
              <a:t> et continuera d’orienter les politiques et d’établir des repères pour la recherche sur la vie numérique des enfants.</a:t>
            </a:r>
          </a:p>
          <a:p>
            <a:endParaRPr lang="en-US" sz="1200" dirty="0">
              <a:latin typeface="Calibri" panose="020F0502020204030204" pitchFamily="34" charset="0"/>
              <a:cs typeface="Calibri" panose="020F0502020204030204" pitchFamily="34" charset="0"/>
            </a:endParaRP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a:t>
            </a:fld>
            <a:endParaRPr lang="en-US"/>
          </a:p>
        </p:txBody>
      </p:sp>
    </p:spTree>
    <p:extLst>
      <p:ext uri="{BB962C8B-B14F-4D97-AF65-F5344CB8AC3E}">
        <p14:creationId xmlns:p14="http://schemas.microsoft.com/office/powerpoint/2010/main" val="3553964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Pour les activités qui peuvent durer indéfiniment, comme faire défiler les médias sociaux, réglez un minuteur.</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20</a:t>
            </a:fld>
            <a:endParaRPr lang="en-US"/>
          </a:p>
        </p:txBody>
      </p:sp>
    </p:spTree>
    <p:extLst>
      <p:ext uri="{BB962C8B-B14F-4D97-AF65-F5344CB8AC3E}">
        <p14:creationId xmlns:p14="http://schemas.microsoft.com/office/powerpoint/2010/main" val="244712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Voici une activité pour rendre votre utilisation plus facile à gérer, appelée </a:t>
            </a:r>
            <a:r>
              <a:rPr lang="fr-FR" sz="1200" b="0" dirty="0">
                <a:latin typeface="Calibri" panose="020F0502020204030204" pitchFamily="34" charset="0"/>
                <a:cs typeface="Calibri" panose="020F0502020204030204" pitchFamily="34" charset="0"/>
              </a:rPr>
              <a:t>« essais d’applications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Choisissez une activité qui n’a </a:t>
            </a:r>
            <a:r>
              <a:rPr lang="fr-FR" sz="1200" i="1" dirty="0">
                <a:latin typeface="Calibri" panose="020F0502020204030204" pitchFamily="34" charset="0"/>
                <a:cs typeface="Calibri" panose="020F0502020204030204" pitchFamily="34" charset="0"/>
              </a:rPr>
              <a:t>pas</a:t>
            </a:r>
            <a:r>
              <a:rPr lang="fr-FR" sz="1200" dirty="0">
                <a:latin typeface="Calibri" panose="020F0502020204030204" pitchFamily="34" charset="0"/>
                <a:cs typeface="Calibri" panose="020F0502020204030204" pitchFamily="34" charset="0"/>
              </a:rPr>
              <a:t> de fin claire, comme jouer à un jeu ou regarder des vidéos.</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Décidez du temps que vous souhaitez y consacrer (par exemple, cinq minutes à regarder des vidéos).</a:t>
            </a:r>
          </a:p>
          <a:p>
            <a:endParaRPr lang="fr-FR" sz="1200" dirty="0">
              <a:latin typeface="Calibri" panose="020F0502020204030204" pitchFamily="34" charset="0"/>
              <a:cs typeface="Calibri" panose="020F0502020204030204" pitchFamily="34" charset="0"/>
            </a:endParaRPr>
          </a:p>
          <a:p>
            <a:r>
              <a:rPr lang="fr-FR" sz="1200" i="1" dirty="0">
                <a:latin typeface="Calibri" panose="020F0502020204030204" pitchFamily="34" charset="0"/>
                <a:cs typeface="Calibri" panose="020F0502020204030204" pitchFamily="34" charset="0"/>
              </a:rPr>
              <a:t>Réglez un minuteur </a:t>
            </a:r>
            <a:r>
              <a:rPr lang="fr-FR" sz="1200" dirty="0">
                <a:latin typeface="Calibri" panose="020F0502020204030204" pitchFamily="34" charset="0"/>
                <a:cs typeface="Calibri" panose="020F0502020204030204" pitchFamily="34" charset="0"/>
              </a:rPr>
              <a:t>pour cette durée.</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Faites l’activité jusqu’à ce que le minuteur sonne, puis </a:t>
            </a:r>
            <a:r>
              <a:rPr lang="fr-FR" sz="1200" i="1" dirty="0">
                <a:latin typeface="Calibri" panose="020F0502020204030204" pitchFamily="34" charset="0"/>
                <a:cs typeface="Calibri" panose="020F0502020204030204" pitchFamily="34" charset="0"/>
              </a:rPr>
              <a:t>fermez l’application </a:t>
            </a:r>
            <a:r>
              <a:rPr lang="fr-FR" sz="1200" dirty="0">
                <a:latin typeface="Calibri" panose="020F0502020204030204" pitchFamily="34" charset="0"/>
                <a:cs typeface="Calibri" panose="020F0502020204030204" pitchFamily="34" charset="0"/>
              </a:rPr>
              <a:t>et rangez votre cellulaire.</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latin typeface="Calibri" panose="020F0502020204030204" pitchFamily="34" charset="0"/>
                <a:cs typeface="Calibri" panose="020F0502020204030204" pitchFamily="34" charset="0"/>
              </a:rPr>
              <a:t>Même si vous ne vous arrêtez pas dès que le minuteur sonne, le fait de chronométrer votre activité peut être révélateur : je jouais parfois à un jeu que je </a:t>
            </a:r>
            <a:r>
              <a:rPr lang="fr-FR" sz="1200" b="0" i="1" dirty="0">
                <a:latin typeface="Calibri" panose="020F0502020204030204" pitchFamily="34" charset="0"/>
                <a:cs typeface="Calibri" panose="020F0502020204030204" pitchFamily="34" charset="0"/>
              </a:rPr>
              <a:t>pensais</a:t>
            </a:r>
            <a:r>
              <a:rPr lang="fr-FR" sz="1200" b="0" i="0" dirty="0">
                <a:latin typeface="Calibri" panose="020F0502020204030204" pitchFamily="34" charset="0"/>
                <a:cs typeface="Calibri" panose="020F0502020204030204" pitchFamily="34" charset="0"/>
              </a:rPr>
              <a:t> durer cinq minutes par partie… mais en réalité, chaque partie en prenait quinze.</a:t>
            </a:r>
            <a:br>
              <a:rPr lang="fr-FR" sz="120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Prenez un moment pour penser à une activité que vous faites en ligne et qui n’a pas de fin claire, comme consulter votre fil sur les médias sociaux. Faites une estimation du temps que vous y passez habituellement, et </a:t>
            </a:r>
            <a:r>
              <a:rPr lang="fr-FR" sz="1200" b="0" dirty="0" err="1">
                <a:latin typeface="Calibri" panose="020F0502020204030204" pitchFamily="34" charset="0"/>
                <a:cs typeface="Calibri" panose="020F0502020204030204" pitchFamily="34" charset="0"/>
              </a:rPr>
              <a:t>notez-la</a:t>
            </a:r>
            <a:r>
              <a:rPr lang="fr-FR" sz="1200" b="0" dirty="0">
                <a:latin typeface="Calibri" panose="020F0502020204030204" pitchFamily="34" charset="0"/>
                <a:cs typeface="Calibri" panose="020F0502020204030204" pitchFamily="34" charset="0"/>
              </a:rPr>
              <a:t>. La prochaine fois que vous la faites, chronométrez-vous, puis comparez le temps réel à votre estimation.</a:t>
            </a:r>
          </a:p>
          <a:p>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21</a:t>
            </a:fld>
            <a:endParaRPr lang="en-US"/>
          </a:p>
        </p:txBody>
      </p:sp>
    </p:spTree>
    <p:extLst>
      <p:ext uri="{BB962C8B-B14F-4D97-AF65-F5344CB8AC3E}">
        <p14:creationId xmlns:p14="http://schemas.microsoft.com/office/powerpoint/2010/main" val="48966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Une autre astuce consiste à ajouter des obstacles, comme changer régulièrement la méthode de déverrouillage ou </a:t>
            </a:r>
            <a:r>
              <a:rPr lang="fr-FR" sz="1200" b="0" dirty="0">
                <a:latin typeface="Calibri" panose="020F0502020204030204" pitchFamily="34" charset="0"/>
                <a:cs typeface="Calibri" panose="020F0502020204030204" pitchFamily="34" charset="0"/>
              </a:rPr>
              <a:t>retirer les applications les plus tentantes de votre écran d’accueil. Au début, passer l’affichage en niveaux de gris peut aussi être utile.</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22</a:t>
            </a:fld>
            <a:endParaRPr lang="en-US"/>
          </a:p>
        </p:txBody>
      </p:sp>
    </p:spTree>
    <p:extLst>
      <p:ext uri="{BB962C8B-B14F-4D97-AF65-F5344CB8AC3E}">
        <p14:creationId xmlns:p14="http://schemas.microsoft.com/office/powerpoint/2010/main" val="2976306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notifications peuvent nous stresser, mais elles nous permettent aussi de rester connectés aux autres. En fait, nous passons moins de temps à les consulter que nous le pensons : seule une interaction sur dix avec notre cellulaire est déclenchée par une notification. </a:t>
            </a:r>
          </a:p>
          <a:p>
            <a:endParaRPr lang="fr-FR" dirty="0"/>
          </a:p>
          <a:p>
            <a:r>
              <a:rPr lang="fr-FR" dirty="0"/>
              <a:t>Vous pouvez aussi établir des plages horaires pour déterminer quand les appareils et certaines activités sont permis ou non. Cela peut s’appliquer à des moments </a:t>
            </a:r>
            <a:r>
              <a:rPr lang="fr-FR" b="0" i="1" dirty="0"/>
              <a:t>et</a:t>
            </a:r>
            <a:r>
              <a:rPr lang="fr-FR" dirty="0"/>
              <a:t> à des endroits. Par exemple, il est fortement recommandé de ne pas laisser les cellulaires dans les chambres des enfants et de définir des moments et des endroits </a:t>
            </a:r>
            <a:r>
              <a:rPr lang="fr-FR" i="1" dirty="0"/>
              <a:t>sans écrans</a:t>
            </a:r>
            <a:r>
              <a:rPr lang="fr-FR" dirty="0"/>
              <a:t>, comme pendant les repas. </a:t>
            </a:r>
          </a:p>
          <a:p>
            <a:endParaRPr lang="fr-FR" dirty="0"/>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23</a:t>
            </a:fld>
            <a:endParaRPr lang="en-US"/>
          </a:p>
        </p:txBody>
      </p:sp>
    </p:spTree>
    <p:extLst>
      <p:ext uri="{BB962C8B-B14F-4D97-AF65-F5344CB8AC3E}">
        <p14:creationId xmlns:p14="http://schemas.microsoft.com/office/powerpoint/2010/main" val="208696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Désactiver complètement les notifications peut en réalité être </a:t>
            </a:r>
            <a:r>
              <a:rPr lang="fr-FR" i="1" dirty="0"/>
              <a:t>plus</a:t>
            </a:r>
            <a:r>
              <a:rPr lang="fr-FR" dirty="0"/>
              <a:t> stressant que de les laisser activées, car on risque de s’inquiéter de manquer quelque chose d’important.</a:t>
            </a:r>
            <a:br>
              <a:rPr lang="fr-FR" dirty="0"/>
            </a:br>
            <a:endParaRPr lang="fr-FR" dirty="0"/>
          </a:p>
          <a:p>
            <a:r>
              <a:rPr lang="fr-FR" dirty="0"/>
              <a:t>À la place, essayez la méthode de la « consultation éclair des notifications » : </a:t>
            </a:r>
          </a:p>
          <a:p>
            <a:endParaRPr lang="fr-FR" dirty="0"/>
          </a:p>
          <a:p>
            <a:r>
              <a:rPr lang="fr-FR" dirty="0"/>
              <a:t>Choisissez une</a:t>
            </a:r>
            <a:r>
              <a:rPr lang="fr-FR" b="0" i="1" dirty="0"/>
              <a:t> fréquence </a:t>
            </a:r>
            <a:r>
              <a:rPr lang="fr-FR" dirty="0"/>
              <a:t>à laquelle vous consulterez vos notifications (par exemple, une fois par heure ou toutes les 30 minutes).</a:t>
            </a:r>
          </a:p>
          <a:p>
            <a:endParaRPr lang="fr-FR" dirty="0"/>
          </a:p>
          <a:p>
            <a:r>
              <a:rPr lang="fr-FR" dirty="0"/>
              <a:t>Ne consultez aucune notification en dehors de ces moments (sauf en cas d’urgence évidente).</a:t>
            </a:r>
          </a:p>
          <a:p>
            <a:endParaRPr lang="fr-FR" dirty="0"/>
          </a:p>
          <a:p>
            <a:r>
              <a:rPr lang="fr-FR" dirty="0"/>
              <a:t>Lorsque le moment est venu, consultez toutes vos notifications, répondez rapidement à celles qui le nécessitent, puis rangez votre cellulaire.</a:t>
            </a:r>
          </a:p>
          <a:p>
            <a:endParaRPr lang="fr-FR" dirty="0"/>
          </a:p>
          <a:p>
            <a:endParaRPr lang="en-CA" dirty="0"/>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24</a:t>
            </a:fld>
            <a:endParaRPr lang="en-US"/>
          </a:p>
        </p:txBody>
      </p:sp>
    </p:spTree>
    <p:extLst>
      <p:ext uri="{BB962C8B-B14F-4D97-AF65-F5344CB8AC3E}">
        <p14:creationId xmlns:p14="http://schemas.microsoft.com/office/powerpoint/2010/main" val="385070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pouvez aussi enseigner aux enfants la méthode « dans dix minutes  » : lorsqu’ils ressentent le besoin de consulter leurs notifications, ils peuvent le faire… mais dans dix minutes. Ce petit délai réduit le nombre de fois où ils consultent leur cellulaire, qui peut être plus significatif que la durée totale d’utilisation. De plus, il y a de bonnes chances que quelque chose d’autre attire leur attention pendant ces dix minutes, les distrayant de leur cellulaire. </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25</a:t>
            </a:fld>
            <a:endParaRPr lang="en-US"/>
          </a:p>
        </p:txBody>
      </p:sp>
    </p:spTree>
    <p:extLst>
      <p:ext uri="{BB962C8B-B14F-4D97-AF65-F5344CB8AC3E}">
        <p14:creationId xmlns:p14="http://schemas.microsoft.com/office/powerpoint/2010/main" val="596907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Les médias sociaux ne sont évidemment pas neutres. Ils sont soigneusement conçus pour nous faire passer plus de temps dessus et pour nous inciter à y revenir souvent, c’est ce que les concepteurs d’applications appellent </a:t>
            </a:r>
            <a:r>
              <a:rPr lang="fr-FR" b="0" i="1" dirty="0"/>
              <a:t>conception accrocheuse</a:t>
            </a:r>
            <a:r>
              <a:rPr lang="fr-FR" b="0" dirty="0"/>
              <a:t>.</a:t>
            </a:r>
          </a:p>
          <a:p>
            <a:endParaRPr lang="fr-FR" dirty="0"/>
          </a:p>
          <a:p>
            <a:endParaRPr lang="fr-FR" dirty="0"/>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26</a:t>
            </a:fld>
            <a:endParaRPr lang="en-US"/>
          </a:p>
        </p:txBody>
      </p:sp>
    </p:spTree>
    <p:extLst>
      <p:ext uri="{BB962C8B-B14F-4D97-AF65-F5344CB8AC3E}">
        <p14:creationId xmlns:p14="http://schemas.microsoft.com/office/powerpoint/2010/main" val="1867248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Ces applications et appareils </a:t>
            </a:r>
            <a:r>
              <a:rPr lang="fr-FR" sz="1200" b="0" i="0" dirty="0">
                <a:latin typeface="Calibri" panose="020F0502020204030204" pitchFamily="34" charset="0"/>
                <a:cs typeface="Calibri" panose="020F0502020204030204" pitchFamily="34" charset="0"/>
              </a:rPr>
              <a:t>ne nous</a:t>
            </a:r>
            <a:r>
              <a:rPr lang="fr-FR" sz="1200" b="0" i="1" dirty="0">
                <a:latin typeface="Calibri" panose="020F0502020204030204" pitchFamily="34" charset="0"/>
                <a:cs typeface="Calibri" panose="020F0502020204030204" pitchFamily="34" charset="0"/>
              </a:rPr>
              <a:t> contrôlent </a:t>
            </a:r>
            <a:r>
              <a:rPr lang="fr-FR" sz="1200" b="0" i="0" dirty="0">
                <a:latin typeface="Calibri" panose="020F0502020204030204" pitchFamily="34" charset="0"/>
                <a:cs typeface="Calibri" panose="020F0502020204030204" pitchFamily="34" charset="0"/>
              </a:rPr>
              <a:t>pas</a:t>
            </a:r>
            <a:r>
              <a:rPr lang="fr-FR" sz="1200" b="0" dirty="0">
                <a:latin typeface="Calibri" panose="020F0502020204030204" pitchFamily="34" charset="0"/>
                <a:cs typeface="Calibri" panose="020F0502020204030204" pitchFamily="34" charset="0"/>
              </a:rPr>
              <a:t>, mais ils nous </a:t>
            </a:r>
            <a:r>
              <a:rPr lang="fr-FR" sz="1200" b="0" i="1" dirty="0">
                <a:latin typeface="Calibri" panose="020F0502020204030204" pitchFamily="34" charset="0"/>
                <a:cs typeface="Calibri" panose="020F0502020204030204" pitchFamily="34" charset="0"/>
              </a:rPr>
              <a:t>influencent</a:t>
            </a:r>
            <a:r>
              <a:rPr lang="fr-FR" sz="1200" b="0" dirty="0">
                <a:latin typeface="Calibri" panose="020F0502020204030204" pitchFamily="34" charset="0"/>
                <a:cs typeface="Calibri" panose="020F0502020204030204" pitchFamily="34" charset="0"/>
              </a:rPr>
              <a:t> à travers leurs </a:t>
            </a:r>
            <a:r>
              <a:rPr lang="fr-FR" sz="1200" b="0" i="1" dirty="0">
                <a:latin typeface="Calibri" panose="020F0502020204030204" pitchFamily="34" charset="0"/>
                <a:cs typeface="Calibri" panose="020F0502020204030204" pitchFamily="34" charset="0"/>
              </a:rPr>
              <a:t>fonctionnalités</a:t>
            </a:r>
            <a:r>
              <a:rPr lang="fr-FR" sz="1200" b="0" dirty="0">
                <a:latin typeface="Calibri" panose="020F0502020204030204" pitchFamily="34" charset="0"/>
                <a:cs typeface="Calibri" panose="020F0502020204030204" pitchFamily="34" charset="0"/>
              </a:rPr>
              <a:t>, ce qu’ils </a:t>
            </a:r>
            <a:r>
              <a:rPr lang="fr-FR" sz="1200" b="0" i="1" dirty="0">
                <a:latin typeface="Calibri" panose="020F0502020204030204" pitchFamily="34" charset="0"/>
                <a:cs typeface="Calibri" panose="020F0502020204030204" pitchFamily="34" charset="0"/>
              </a:rPr>
              <a:t>permettent de faire</a:t>
            </a:r>
            <a:r>
              <a:rPr lang="fr-FR" sz="1200" b="0" dirty="0">
                <a:latin typeface="Calibri" panose="020F0502020204030204" pitchFamily="34" charset="0"/>
                <a:cs typeface="Calibri" panose="020F0502020204030204" pitchFamily="34" charset="0"/>
              </a:rPr>
              <a:t>, et leurs </a:t>
            </a:r>
            <a:r>
              <a:rPr lang="fr-FR" sz="1200" b="0" i="1" dirty="0">
                <a:latin typeface="Calibri" panose="020F0502020204030204" pitchFamily="34" charset="0"/>
                <a:cs typeface="Calibri" panose="020F0502020204030204" pitchFamily="34" charset="0"/>
              </a:rPr>
              <a:t>paramètres par défaut</a:t>
            </a:r>
            <a:r>
              <a:rPr lang="fr-FR" sz="1200" b="0" dirty="0">
                <a:latin typeface="Calibri" panose="020F0502020204030204" pitchFamily="34" charset="0"/>
                <a:cs typeface="Calibri" panose="020F0502020204030204" pitchFamily="34" charset="0"/>
              </a:rPr>
              <a:t>, c’est-à-dire ce qui est le plus facile à utiliser.</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Par exemple, </a:t>
            </a:r>
            <a:r>
              <a:rPr lang="fr-FR" sz="1200" b="0" dirty="0">
                <a:latin typeface="Calibri" panose="020F0502020204030204" pitchFamily="34" charset="0"/>
                <a:cs typeface="Calibri" panose="020F0502020204030204" pitchFamily="34" charset="0"/>
              </a:rPr>
              <a:t>la lecture automatique </a:t>
            </a:r>
            <a:r>
              <a:rPr lang="fr-FR" sz="1200" dirty="0">
                <a:latin typeface="Calibri" panose="020F0502020204030204" pitchFamily="34" charset="0"/>
                <a:cs typeface="Calibri" panose="020F0502020204030204" pitchFamily="34" charset="0"/>
              </a:rPr>
              <a:t>est une </a:t>
            </a:r>
            <a:r>
              <a:rPr lang="fr-FR" sz="1200" b="0" i="1" dirty="0">
                <a:latin typeface="Calibri" panose="020F0502020204030204" pitchFamily="34" charset="0"/>
                <a:cs typeface="Calibri" panose="020F0502020204030204" pitchFamily="34" charset="0"/>
              </a:rPr>
              <a:t>fonctionnalité</a:t>
            </a:r>
            <a:r>
              <a:rPr lang="fr-FR" sz="1200" dirty="0">
                <a:latin typeface="Calibri" panose="020F0502020204030204" pitchFamily="34" charset="0"/>
                <a:cs typeface="Calibri" panose="020F0502020204030204" pitchFamily="34" charset="0"/>
              </a:rPr>
              <a:t> qui nous pousse à continuer à regarder plus longtemps qu’on ne l’aurait fait autrement. Et lorsque la lecture automatique est </a:t>
            </a:r>
            <a:r>
              <a:rPr lang="fr-FR" sz="1200" b="0" dirty="0">
                <a:latin typeface="Calibri" panose="020F0502020204030204" pitchFamily="34" charset="0"/>
                <a:cs typeface="Calibri" panose="020F0502020204030204" pitchFamily="34" charset="0"/>
              </a:rPr>
              <a:t>activée par défaut</a:t>
            </a:r>
            <a:r>
              <a:rPr lang="fr-FR" sz="1200" dirty="0">
                <a:latin typeface="Calibri" panose="020F0502020204030204" pitchFamily="34" charset="0"/>
                <a:cs typeface="Calibri" panose="020F0502020204030204" pitchFamily="34" charset="0"/>
              </a:rPr>
              <a:t>, comme c’est le cas sur la plupart des plateformes vidéo et plusieurs médias sociaux (YouTube, </a:t>
            </a:r>
            <a:r>
              <a:rPr lang="fr-FR" sz="1200" dirty="0" err="1">
                <a:latin typeface="Calibri" panose="020F0502020204030204" pitchFamily="34" charset="0"/>
                <a:cs typeface="Calibri" panose="020F0502020204030204" pitchFamily="34" charset="0"/>
              </a:rPr>
              <a:t>TikTok</a:t>
            </a:r>
            <a:r>
              <a:rPr lang="fr-FR" sz="1200" dirty="0">
                <a:latin typeface="Calibri" panose="020F0502020204030204" pitchFamily="34" charset="0"/>
                <a:cs typeface="Calibri" panose="020F0502020204030204" pitchFamily="34" charset="0"/>
              </a:rPr>
              <a:t>, etc.), cela en fait un </a:t>
            </a:r>
            <a:r>
              <a:rPr lang="fr-FR" sz="1200" i="1" dirty="0">
                <a:latin typeface="Calibri" panose="020F0502020204030204" pitchFamily="34" charset="0"/>
                <a:cs typeface="Calibri" panose="020F0502020204030204" pitchFamily="34" charset="0"/>
              </a:rPr>
              <a:t>paramètre par défaut</a:t>
            </a:r>
            <a:r>
              <a:rPr lang="fr-FR" sz="1200" dirty="0">
                <a:latin typeface="Calibri" panose="020F0502020204030204" pitchFamily="34" charset="0"/>
                <a:cs typeface="Calibri" panose="020F0502020204030204" pitchFamily="34" charset="0"/>
              </a:rPr>
              <a:t> encore plus puissant.</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27</a:t>
            </a:fld>
            <a:endParaRPr lang="en-US"/>
          </a:p>
        </p:txBody>
      </p:sp>
    </p:spTree>
    <p:extLst>
      <p:ext uri="{BB962C8B-B14F-4D97-AF65-F5344CB8AC3E}">
        <p14:creationId xmlns:p14="http://schemas.microsoft.com/office/powerpoint/2010/main" val="374928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Malheureusement, ce qui rend une application « accrocheuse » correspond aussi à certains des plus grands avantages qu’elle nous offre : explorer son identité, se divertir, se changer les idées ou s’exprimer.</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Calibri" panose="020F0502020204030204" pitchFamily="34" charset="0"/>
                <a:cs typeface="Calibri" panose="020F0502020204030204" pitchFamily="34" charset="0"/>
              </a:rPr>
              <a:t>La bonne nouvelle, c’est que les recherches montrent que le fait d’expliquer aux jeunes les stratégies de conception utilisées par les applications pour les inciter à revenir sans cesse, comme les </a:t>
            </a:r>
            <a:r>
              <a:rPr lang="fr-FR" sz="1200" b="0" i="0" kern="1200" dirty="0" err="1">
                <a:solidFill>
                  <a:schemeClr val="tx1"/>
                </a:solidFill>
                <a:effectLst/>
                <a:latin typeface="Calibri" panose="020F0502020204030204" pitchFamily="34" charset="0"/>
                <a:cs typeface="Calibri" panose="020F0502020204030204" pitchFamily="34" charset="0"/>
              </a:rPr>
              <a:t>Snapflammes</a:t>
            </a:r>
            <a:r>
              <a:rPr lang="fr-FR" sz="1200" b="1" i="0" kern="1200" dirty="0">
                <a:solidFill>
                  <a:schemeClr val="tx1"/>
                </a:solidFill>
                <a:effectLst/>
                <a:latin typeface="Calibri" panose="020F0502020204030204" pitchFamily="34" charset="0"/>
                <a:cs typeface="Calibri" panose="020F0502020204030204" pitchFamily="34" charset="0"/>
              </a:rPr>
              <a:t> </a:t>
            </a:r>
            <a:r>
              <a:rPr lang="fr-FR" sz="1200" kern="1200" dirty="0">
                <a:solidFill>
                  <a:schemeClr val="tx1"/>
                </a:solidFill>
                <a:latin typeface="Calibri" panose="020F0502020204030204" pitchFamily="34" charset="0"/>
                <a:cs typeface="Calibri" panose="020F0502020204030204" pitchFamily="34" charset="0"/>
              </a:rPr>
              <a:t>ou la page </a:t>
            </a:r>
            <a:r>
              <a:rPr lang="fr-FR" sz="1200" i="1" kern="1200" dirty="0">
                <a:solidFill>
                  <a:schemeClr val="tx1"/>
                </a:solidFill>
                <a:latin typeface="Calibri" panose="020F0502020204030204" pitchFamily="34" charset="0"/>
                <a:cs typeface="Calibri" panose="020F0502020204030204" pitchFamily="34" charset="0"/>
              </a:rPr>
              <a:t>Pour toi </a:t>
            </a:r>
            <a:r>
              <a:rPr lang="fr-FR" sz="1200" kern="1200" dirty="0">
                <a:solidFill>
                  <a:schemeClr val="tx1"/>
                </a:solidFill>
                <a:latin typeface="Calibri" panose="020F0502020204030204" pitchFamily="34" charset="0"/>
                <a:cs typeface="Calibri" panose="020F0502020204030204" pitchFamily="34" charset="0"/>
              </a:rPr>
              <a:t>de </a:t>
            </a:r>
            <a:r>
              <a:rPr lang="fr-FR" sz="1200" kern="1200" dirty="0" err="1">
                <a:solidFill>
                  <a:schemeClr val="tx1"/>
                </a:solidFill>
                <a:latin typeface="Calibri" panose="020F0502020204030204" pitchFamily="34" charset="0"/>
                <a:cs typeface="Calibri" panose="020F0502020204030204" pitchFamily="34" charset="0"/>
              </a:rPr>
              <a:t>TikTok</a:t>
            </a:r>
            <a:r>
              <a:rPr lang="fr-FR" sz="1200" kern="1200" dirty="0">
                <a:solidFill>
                  <a:schemeClr val="tx1"/>
                </a:solidFill>
                <a:latin typeface="Calibri" panose="020F0502020204030204" pitchFamily="34" charset="0"/>
                <a:cs typeface="Calibri" panose="020F0502020204030204" pitchFamily="34" charset="0"/>
              </a:rPr>
              <a:t>, les aide à reprendre le contrôle de leur expérience en ligne.</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En fait, plusieurs études montrent que la plupart des jeunes n’aiment pas être manipulés par les applications. On peut donc aussi leur enseigner des moyens de revendiquer une conception plus saine et plus responsable des plateformes.</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28</a:t>
            </a:fld>
            <a:endParaRPr lang="en-US"/>
          </a:p>
        </p:txBody>
      </p:sp>
    </p:spTree>
    <p:extLst>
      <p:ext uri="{BB962C8B-B14F-4D97-AF65-F5344CB8AC3E}">
        <p14:creationId xmlns:p14="http://schemas.microsoft.com/office/powerpoint/2010/main" val="1483584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Voici un exercice que vous pouvez faire seul ou avec des jeunes pour explorer comment les outils numériques influencent notre manière de les utiliser : Réfléchissez aux fonctionnalités ou aux paramètres par défaut de votre cellulaire ou de vos applications préférées qui vous font perdre la notion du temps, qui vous poussent à y revenir souvent, ou qui vous incitent à y rester plus longtemps.</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29</a:t>
            </a:fld>
            <a:endParaRPr lang="en-US"/>
          </a:p>
        </p:txBody>
      </p:sp>
    </p:spTree>
    <p:extLst>
      <p:ext uri="{BB962C8B-B14F-4D97-AF65-F5344CB8AC3E}">
        <p14:creationId xmlns:p14="http://schemas.microsoft.com/office/powerpoint/2010/main" val="328665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Pourquoi parlons-nous d’« habitudes » technologiques plutôt que d’« addiction »? </a:t>
            </a:r>
            <a:endParaRPr lang="en-CA" sz="1200" dirty="0">
              <a:latin typeface="Calibri" panose="020F0502020204030204" pitchFamily="34" charset="0"/>
              <a:cs typeface="Calibri" panose="020F0502020204030204" pitchFamily="34" charset="0"/>
            </a:endParaRPr>
          </a:p>
          <a:p>
            <a:endParaRPr lang="en-CA"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Il y a peu de preuves que les appareils et applications que nous utilisons sont addictifs au même titre que des substances comme le tabac ou des activités telles que les jeux d’argent.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En outre, parler d’addiction peut s’avérer contre-productif, en donnant l’impression qu’il n’y a rien à faire pour changer l’importance des écrans dans notre vie. Les adolescents avouent souvent être « accros » à leur cellulaire ou aux médias sociaux, mais nos recherches montrent que ceux qui s’inquiètent de leur temps d’écran ne changent pas pour autant leurs habitudes et ne réduisent pas leur temps en ligne. </a:t>
            </a:r>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a:t>
            </a:fld>
            <a:endParaRPr lang="en-US"/>
          </a:p>
        </p:txBody>
      </p:sp>
    </p:spTree>
    <p:extLst>
      <p:ext uri="{BB962C8B-B14F-4D97-AF65-F5344CB8AC3E}">
        <p14:creationId xmlns:p14="http://schemas.microsoft.com/office/powerpoint/2010/main" val="173186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Imaginez que vous puissiez obliger les entreprises technologiques à modifier leurs produits comme bon vous semble.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Que changeriez-vous pour encourager une utilisation plus saine?</a:t>
            </a:r>
          </a:p>
          <a:p>
            <a:endParaRPr lang="fr-FR"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490C01B-1672-42CD-ABE3-B48F024830BF}" type="slidenum">
              <a:rPr lang="en-US" smtClean="0"/>
              <a:t>30</a:t>
            </a:fld>
            <a:endParaRPr lang="en-US"/>
          </a:p>
        </p:txBody>
      </p:sp>
    </p:spTree>
    <p:extLst>
      <p:ext uri="{BB962C8B-B14F-4D97-AF65-F5344CB8AC3E}">
        <p14:creationId xmlns:p14="http://schemas.microsoft.com/office/powerpoint/2010/main" val="1059947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Même si nous pouvons influencer la façon dont les entreprises technologiques conçoivent leurs produits, réfléchir à la manière dont leurs outils nous influencent nous aide aussi à voir comment nous pouvons les utiliser </a:t>
            </a:r>
            <a:r>
              <a:rPr lang="fr-FR" sz="1200" b="0" i="1" dirty="0">
                <a:latin typeface="Calibri" panose="020F0502020204030204" pitchFamily="34" charset="0"/>
                <a:cs typeface="Calibri" panose="020F0502020204030204" pitchFamily="34" charset="0"/>
              </a:rPr>
              <a:t>comme s’ils </a:t>
            </a:r>
            <a:r>
              <a:rPr lang="fr-FR" sz="1200" b="0" dirty="0">
                <a:latin typeface="Calibri" panose="020F0502020204030204" pitchFamily="34" charset="0"/>
                <a:cs typeface="Calibri" panose="020F0502020204030204" pitchFamily="34" charset="0"/>
              </a:rPr>
              <a:t>avaient déjà été modifiés.</a:t>
            </a:r>
          </a:p>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31</a:t>
            </a:fld>
            <a:endParaRPr lang="en-US"/>
          </a:p>
        </p:txBody>
      </p:sp>
    </p:spTree>
    <p:extLst>
      <p:ext uri="{BB962C8B-B14F-4D97-AF65-F5344CB8AC3E}">
        <p14:creationId xmlns:p14="http://schemas.microsoft.com/office/powerpoint/2010/main" val="2474387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Bien sûr, le temps que nous passons sur nos appareils, et la manière dont cela peut remplacer ou interférer avec d’autres activités, n’est qu’un aspect de l’impact que les médias peuvent avoir sur nous.</a:t>
            </a:r>
          </a:p>
          <a:p>
            <a:endParaRPr lang="fr-FR"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Des chercheurs comme Dre </a:t>
            </a:r>
            <a:r>
              <a:rPr lang="fr-FR" sz="1200" b="0" dirty="0" err="1">
                <a:latin typeface="Calibri" panose="020F0502020204030204" pitchFamily="34" charset="0"/>
                <a:cs typeface="Calibri" panose="020F0502020204030204" pitchFamily="34" charset="0"/>
              </a:rPr>
              <a:t>Lucía</a:t>
            </a:r>
            <a:r>
              <a:rPr lang="fr-FR" sz="1200" b="0" dirty="0">
                <a:latin typeface="Calibri" panose="020F0502020204030204" pitchFamily="34" charset="0"/>
                <a:cs typeface="Calibri" panose="020F0502020204030204" pitchFamily="34" charset="0"/>
              </a:rPr>
              <a:t> </a:t>
            </a:r>
            <a:r>
              <a:rPr lang="fr-FR" sz="1200" b="0" dirty="0" err="1">
                <a:latin typeface="Calibri" panose="020F0502020204030204" pitchFamily="34" charset="0"/>
                <a:cs typeface="Calibri" panose="020F0502020204030204" pitchFamily="34" charset="0"/>
              </a:rPr>
              <a:t>Magis</a:t>
            </a:r>
            <a:r>
              <a:rPr lang="fr-FR" sz="1200" b="0" dirty="0">
                <a:latin typeface="Calibri" panose="020F0502020204030204" pitchFamily="34" charset="0"/>
                <a:cs typeface="Calibri" panose="020F0502020204030204" pitchFamily="34" charset="0"/>
              </a:rPr>
              <a:t>-Weinberg ont montré que, de façon générale, « Ce n’est pas tant le temps passé devant les écrans, mais la façon dont on utilise ce temps qui est le meilleur indicateur de la solitude et du bien-être. »</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Différentes activités peuvent avoir des effets différents. Une étude a révélé que les jeunes utilisateurs de médias sociaux se sentaient généralement moins bien après avoir consulté les publications des autres, mais mieux après avoir publié leur propre contenu ou envoyé des messages.</a:t>
            </a:r>
            <a:endParaRPr lang="fr-FR" sz="1200"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32</a:t>
            </a:fld>
            <a:endParaRPr lang="en-US"/>
          </a:p>
        </p:txBody>
      </p:sp>
    </p:spTree>
    <p:extLst>
      <p:ext uri="{BB962C8B-B14F-4D97-AF65-F5344CB8AC3E}">
        <p14:creationId xmlns:p14="http://schemas.microsoft.com/office/powerpoint/2010/main" val="3264470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Bien que les médias sociaux puissent entraîner des expériences comme la cyberintimidation ou l’exposition à du contenu extrême, ce qui est de loin le plus courant, c’est la comparaison avec les autres. </a:t>
            </a:r>
            <a:r>
              <a:rPr lang="fr-FR" sz="1200" dirty="0">
                <a:latin typeface="Calibri" panose="020F0502020204030204" pitchFamily="34" charset="0"/>
                <a:cs typeface="Calibri" panose="020F0502020204030204" pitchFamily="34" charset="0"/>
              </a:rPr>
              <a:t>Lorsque nous comparons notre vie à celle des autres telle qu’elle apparaît sur les médias sociaux, soigneusement filtrée et choisie pour donner une image positive, nous pouvons finir par croire qu’ils sont </a:t>
            </a:r>
            <a:r>
              <a:rPr lang="fr-FR" sz="1200" b="0" dirty="0">
                <a:latin typeface="Calibri" panose="020F0502020204030204" pitchFamily="34" charset="0"/>
                <a:cs typeface="Calibri" panose="020F0502020204030204" pitchFamily="34" charset="0"/>
              </a:rPr>
              <a:t>plus beaux, plus heureux ou plus épanouis </a:t>
            </a:r>
            <a:r>
              <a:rPr lang="fr-FR" sz="1200" dirty="0">
                <a:latin typeface="Calibri" panose="020F0502020204030204" pitchFamily="34" charset="0"/>
                <a:cs typeface="Calibri" panose="020F0502020204030204" pitchFamily="34" charset="0"/>
              </a:rPr>
              <a:t>que nous.</a:t>
            </a:r>
          </a:p>
          <a:p>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Certaines recherches suggèrent que c’est la comparaison, plus que tout autre facteur, qui détermine si les médias sociaux ont un effet positif ou négatif sur nous.</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33</a:t>
            </a:fld>
            <a:endParaRPr lang="en-US"/>
          </a:p>
        </p:txBody>
      </p:sp>
    </p:spTree>
    <p:extLst>
      <p:ext uri="{BB962C8B-B14F-4D97-AF65-F5344CB8AC3E}">
        <p14:creationId xmlns:p14="http://schemas.microsoft.com/office/powerpoint/2010/main" val="2814218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Nous pouvons aider nos enfants à éviter le « piège de la comparaison » en les encourageant à faire le tri dans leurs fils d’actualité. </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Ces fils dépendent en partie des personnes qu’on a choisi de suivre, alors on peut les ajuster en masquant ou en se désabonnant des comptes qui nous font sentir mal dans notre peau.</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Mais une grande partie de ce que nous voyons en ligne est aussi déterminée par les </a:t>
            </a:r>
            <a:r>
              <a:rPr lang="fr-FR" sz="1200" b="0" i="1" dirty="0">
                <a:latin typeface="Calibri" panose="020F0502020204030204" pitchFamily="34" charset="0"/>
                <a:cs typeface="Calibri" panose="020F0502020204030204" pitchFamily="34" charset="0"/>
              </a:rPr>
              <a:t>algorithmes de recommandation</a:t>
            </a:r>
            <a:r>
              <a:rPr lang="fr-FR" sz="1200" b="0" dirty="0">
                <a:latin typeface="Calibri" panose="020F0502020204030204" pitchFamily="34" charset="0"/>
                <a:cs typeface="Calibri" panose="020F0502020204030204" pitchFamily="34" charset="0"/>
              </a:rPr>
              <a:t>.</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34</a:t>
            </a:fld>
            <a:endParaRPr lang="en-US"/>
          </a:p>
        </p:txBody>
      </p:sp>
    </p:spTree>
    <p:extLst>
      <p:ext uri="{BB962C8B-B14F-4D97-AF65-F5344CB8AC3E}">
        <p14:creationId xmlns:p14="http://schemas.microsoft.com/office/powerpoint/2010/main" val="4222755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Les algorithmes varient selon les plateformes, mais en général, ils sont conçus pour vous faire passer plus de temps sur l’application ou vous inciter à y revenir plus souvent. Voici, par exemple, quelques-uns des objectifs possibles d’une application de vidéos :</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Maximiser le temps de visionnement total;</a:t>
            </a:r>
          </a:p>
          <a:p>
            <a:r>
              <a:rPr lang="fr-FR" sz="1200" b="0" dirty="0">
                <a:latin typeface="Calibri" panose="020F0502020204030204" pitchFamily="34" charset="0"/>
                <a:cs typeface="Calibri" panose="020F0502020204030204" pitchFamily="34" charset="0"/>
              </a:rPr>
              <a:t>Inciter les utilisateurs à interagir avec le contenu, en commentant ou en répondant;</a:t>
            </a:r>
          </a:p>
          <a:p>
            <a:r>
              <a:rPr lang="fr-FR" sz="1200" b="0" dirty="0">
                <a:latin typeface="Calibri" panose="020F0502020204030204" pitchFamily="34" charset="0"/>
                <a:cs typeface="Calibri" panose="020F0502020204030204" pitchFamily="34" charset="0"/>
              </a:rPr>
              <a:t>Garder les utilisateurs sur la plateforme le plus longtemps possible;</a:t>
            </a:r>
          </a:p>
          <a:p>
            <a:r>
              <a:rPr lang="fr-FR" sz="1200" b="0" dirty="0">
                <a:latin typeface="Calibri" panose="020F0502020204030204" pitchFamily="34" charset="0"/>
                <a:cs typeface="Calibri" panose="020F0502020204030204" pitchFamily="34" charset="0"/>
              </a:rPr>
              <a:t>Encourager le partage des vidéos avec d’autres personnes;</a:t>
            </a:r>
          </a:p>
          <a:p>
            <a:r>
              <a:rPr lang="fr-FR" sz="1200" b="0" dirty="0">
                <a:latin typeface="Calibri" panose="020F0502020204030204" pitchFamily="34" charset="0"/>
                <a:cs typeface="Calibri" panose="020F0502020204030204" pitchFamily="34" charset="0"/>
              </a:rPr>
              <a:t>Faire en sorte que les utilisateurs reviennent au moins une fois par jour.</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Chaque application peut être optimisée pour plusieurs de ces objectifs, avec des priorités différentes. Et ces priorités changent avec le temps, à mesure que les créateurs de contenu et les annonceurs apprennent à déjouer les algorithmes.</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Malheureusement, le contenu qui nous pousse à rester, à interagir, à partager ou à revenir plus souvent n’est pas toujours ce qui est </a:t>
            </a:r>
            <a:r>
              <a:rPr lang="fr-FR" sz="1200" b="0" i="1" dirty="0">
                <a:latin typeface="Calibri" panose="020F0502020204030204" pitchFamily="34" charset="0"/>
                <a:cs typeface="Calibri" panose="020F0502020204030204" pitchFamily="34" charset="0"/>
              </a:rPr>
              <a:t>bon</a:t>
            </a:r>
            <a:r>
              <a:rPr lang="fr-FR" sz="1200" b="0" dirty="0">
                <a:latin typeface="Calibri" panose="020F0502020204030204" pitchFamily="34" charset="0"/>
                <a:cs typeface="Calibri" panose="020F0502020204030204" pitchFamily="34" charset="0"/>
              </a:rPr>
              <a:t> pour nous ou pour notre santé mentale.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Pensez à une application que vous utilisez pour regarder des vidéos, que ce soit un média social ou une plateforme de diffusion comme Netflix. </a:t>
            </a:r>
            <a:r>
              <a:rPr lang="fr-FR" sz="1200" b="0" dirty="0">
                <a:latin typeface="Calibri" panose="020F0502020204030204" pitchFamily="34" charset="0"/>
                <a:cs typeface="Calibri" panose="020F0502020204030204" pitchFamily="34" charset="0"/>
              </a:rPr>
              <a:t>À votre avis, quel est l’objectif principal de son algorithme de recommandation?</a:t>
            </a:r>
            <a:endParaRPr lang="fr-FR" sz="1200" b="1" dirty="0">
              <a:latin typeface="Calibri" panose="020F0502020204030204" pitchFamily="34" charset="0"/>
              <a:cs typeface="Calibri" panose="020F0502020204030204" pitchFamily="34" charset="0"/>
            </a:endParaRPr>
          </a:p>
          <a:p>
            <a:endParaRPr lang="fr-FR" sz="1200" dirty="0">
              <a:latin typeface="Calibri" panose="020F0502020204030204" pitchFamily="34" charset="0"/>
              <a:cs typeface="Calibri" panose="020F0502020204030204" pitchFamily="34" charset="0"/>
            </a:endParaRP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35</a:t>
            </a:fld>
            <a:endParaRPr lang="en-US"/>
          </a:p>
        </p:txBody>
      </p:sp>
    </p:spTree>
    <p:extLst>
      <p:ext uri="{BB962C8B-B14F-4D97-AF65-F5344CB8AC3E}">
        <p14:creationId xmlns:p14="http://schemas.microsoft.com/office/powerpoint/2010/main" val="1486566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Heureusement, nous pouvons aussi prendre certaines mesures pour</a:t>
            </a:r>
            <a:r>
              <a:rPr lang="fr-FR" sz="1200" b="0" i="1" dirty="0">
                <a:latin typeface="Calibri" panose="020F0502020204030204" pitchFamily="34" charset="0"/>
                <a:cs typeface="Calibri" panose="020F0502020204030204" pitchFamily="34" charset="0"/>
              </a:rPr>
              <a:t> influencer </a:t>
            </a:r>
            <a:r>
              <a:rPr lang="fr-FR" sz="1200" b="0" dirty="0">
                <a:latin typeface="Calibri" panose="020F0502020204030204" pitchFamily="34" charset="0"/>
                <a:cs typeface="Calibri" panose="020F0502020204030204" pitchFamily="34" charset="0"/>
              </a:rPr>
              <a:t>les algorithmes et amener les applications à nous montrer davantage de contenu qui nous fait du bien, et moins de contenu qui nous fait du mal.</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36</a:t>
            </a:fld>
            <a:endParaRPr lang="en-US"/>
          </a:p>
        </p:txBody>
      </p:sp>
    </p:spTree>
    <p:extLst>
      <p:ext uri="{BB962C8B-B14F-4D97-AF65-F5344CB8AC3E}">
        <p14:creationId xmlns:p14="http://schemas.microsoft.com/office/powerpoint/2010/main" val="235363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Chaque application permet de le faire différemment, mais en général, « aimer » un contenu ou le regarder jusqu’à la fin indique à l’algorithme  que vous voulez voir plus de ce type de contenu. À l’inverse, faire défiler rapidement, signaler ou cliquer sur « Je n’aime pas » indique que ce contenu ne vous intéresse pas.</a:t>
            </a:r>
          </a:p>
          <a:p>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Certaines applications, comme </a:t>
            </a:r>
            <a:r>
              <a:rPr lang="fr-FR" sz="1200" b="0" dirty="0" err="1">
                <a:latin typeface="Calibri" panose="020F0502020204030204" pitchFamily="34" charset="0"/>
                <a:cs typeface="Calibri" panose="020F0502020204030204" pitchFamily="34" charset="0"/>
              </a:rPr>
              <a:t>TikTok</a:t>
            </a:r>
            <a:r>
              <a:rPr lang="fr-FR" sz="1200" b="0" dirty="0">
                <a:latin typeface="Calibri" panose="020F0502020204030204" pitchFamily="34" charset="0"/>
                <a:cs typeface="Calibri" panose="020F0502020204030204" pitchFamily="34" charset="0"/>
              </a:rPr>
              <a:t>, vous permettent même de réinitialiser complètement votre profil de recommandations et de repartir à zéro. En partant de là, il m’a fallu à peine quinze minutes pour lui apprendre à ne me montrer que des vidéos de chats.</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37</a:t>
            </a:fld>
            <a:endParaRPr lang="en-US"/>
          </a:p>
        </p:txBody>
      </p:sp>
    </p:spTree>
    <p:extLst>
      <p:ext uri="{BB962C8B-B14F-4D97-AF65-F5344CB8AC3E}">
        <p14:creationId xmlns:p14="http://schemas.microsoft.com/office/powerpoint/2010/main" val="4149775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Voici comment procéder sur trois applications populaires :</a:t>
            </a:r>
            <a:endParaRPr lang="fr-FR" sz="1200" b="1" dirty="0">
              <a:latin typeface="Calibri" panose="020F0502020204030204" pitchFamily="34" charset="0"/>
              <a:cs typeface="Calibri" panose="020F0502020204030204" pitchFamily="34" charset="0"/>
            </a:endParaRPr>
          </a:p>
          <a:p>
            <a:endParaRPr lang="fr-FR" sz="1200" b="1" dirty="0">
              <a:latin typeface="Calibri" panose="020F0502020204030204" pitchFamily="34" charset="0"/>
              <a:cs typeface="Calibri" panose="020F0502020204030204" pitchFamily="34" charset="0"/>
            </a:endParaRPr>
          </a:p>
          <a:p>
            <a:r>
              <a:rPr lang="fr-FR" sz="1200" b="1" dirty="0" err="1">
                <a:latin typeface="Calibri" panose="020F0502020204030204" pitchFamily="34" charset="0"/>
                <a:cs typeface="Calibri" panose="020F0502020204030204" pitchFamily="34" charset="0"/>
              </a:rPr>
              <a:t>TikTok</a:t>
            </a:r>
            <a:endParaRPr lang="fr-FR" sz="1200"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fr-FR" sz="1200" b="0" dirty="0">
                <a:latin typeface="Calibri" panose="020F0502020204030204" pitchFamily="34" charset="0"/>
                <a:cs typeface="Calibri" panose="020F0502020204030204" pitchFamily="34" charset="0"/>
              </a:rPr>
              <a:t>Allez dans vos paramètres </a:t>
            </a:r>
          </a:p>
          <a:p>
            <a:pPr marL="171450" indent="-171450">
              <a:buFont typeface="Arial" panose="020B0604020202020204" pitchFamily="34" charset="0"/>
              <a:buChar char="•"/>
            </a:pPr>
            <a:r>
              <a:rPr lang="fr-FR" sz="1200" b="0" dirty="0">
                <a:latin typeface="Calibri" panose="020F0502020204030204" pitchFamily="34" charset="0"/>
                <a:cs typeface="Calibri" panose="020F0502020204030204" pitchFamily="34" charset="0"/>
              </a:rPr>
              <a:t>Cliquez sur « Préférences de contenu »</a:t>
            </a:r>
          </a:p>
          <a:p>
            <a:pPr marL="171450" indent="-171450">
              <a:buFont typeface="Arial" panose="020B0604020202020204" pitchFamily="34" charset="0"/>
              <a:buChar char="•"/>
            </a:pPr>
            <a:r>
              <a:rPr lang="fr-FR" sz="1200" b="0" dirty="0">
                <a:latin typeface="Calibri" panose="020F0502020204030204" pitchFamily="34" charset="0"/>
                <a:cs typeface="Calibri" panose="020F0502020204030204" pitchFamily="34" charset="0"/>
              </a:rPr>
              <a:t>Sélectionnez « Actualiser ton fil d’actualité Pour toi »</a:t>
            </a:r>
          </a:p>
          <a:p>
            <a:pPr marL="171450" indent="-171450">
              <a:buFont typeface="Arial" panose="020B0604020202020204" pitchFamily="34" charset="0"/>
              <a:buChar char="•"/>
            </a:pPr>
            <a:r>
              <a:rPr lang="fr-FR" sz="1200" b="0" dirty="0">
                <a:latin typeface="Calibri" panose="020F0502020204030204" pitchFamily="34" charset="0"/>
                <a:cs typeface="Calibri" panose="020F0502020204030204" pitchFamily="34" charset="0"/>
              </a:rPr>
              <a:t>Puis cliquez sur continuer</a:t>
            </a:r>
          </a:p>
          <a:p>
            <a:endParaRPr lang="fr-FR" sz="1200" dirty="0">
              <a:latin typeface="Calibri" panose="020F0502020204030204" pitchFamily="34" charset="0"/>
              <a:cs typeface="Calibri" panose="020F0502020204030204" pitchFamily="34" charset="0"/>
            </a:endParaRPr>
          </a:p>
          <a:p>
            <a:r>
              <a:rPr lang="fr-FR" sz="1200" b="1" dirty="0">
                <a:latin typeface="Calibri" panose="020F0502020204030204" pitchFamily="34" charset="0"/>
                <a:cs typeface="Calibri" panose="020F0502020204030204" pitchFamily="34" charset="0"/>
              </a:rPr>
              <a:t>Instagram</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Cliquez sur votre photo de profil (en bas à droite de l’écran)</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Cliquez sur l’icône menu (les trois lignes en haut à droite)</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Choisissez « Préférences de contenu »</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Sélectionnez « Réinitialiser le contenu suggéré »</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Cliquez sur « Suivant », puis « Réinitialiser le contenu suggéré »</a:t>
            </a:r>
          </a:p>
          <a:p>
            <a:endParaRPr lang="fr-FR" sz="1200" dirty="0">
              <a:latin typeface="Calibri" panose="020F0502020204030204" pitchFamily="34" charset="0"/>
              <a:cs typeface="Calibri" panose="020F0502020204030204" pitchFamily="34" charset="0"/>
            </a:endParaRPr>
          </a:p>
          <a:p>
            <a:r>
              <a:rPr lang="fr-FR" sz="1200" b="1" dirty="0">
                <a:latin typeface="Calibri" panose="020F0502020204030204" pitchFamily="34" charset="0"/>
                <a:cs typeface="Calibri" panose="020F0502020204030204" pitchFamily="34" charset="0"/>
              </a:rPr>
              <a:t>YouTube</a:t>
            </a:r>
          </a:p>
          <a:p>
            <a:pPr marL="171450" indent="-171450">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Allez sur </a:t>
            </a:r>
            <a:r>
              <a:rPr lang="en-US" sz="1200" b="0" i="0" u="sng" strike="noStrike"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Myactivity.google.com</a:t>
            </a:r>
            <a:r>
              <a:rPr lang="en-US" sz="1200" b="0" i="0" dirty="0">
                <a:effectLst/>
                <a:latin typeface="Calibri" panose="020F0502020204030204" pitchFamily="34" charset="0"/>
                <a:cs typeface="Calibri" panose="020F0502020204030204" pitchFamily="34" charset="0"/>
              </a:rPr>
              <a:t> </a:t>
            </a:r>
          </a:p>
          <a:p>
            <a:pPr marL="171450" indent="-171450">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Cliquez sur « Historique YouTube »</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Sélectionnez « Gérer l’historique »</a:t>
            </a:r>
          </a:p>
          <a:p>
            <a:pPr marL="171450" indent="-171450" algn="l" defTabSz="914400" rtl="0" eaLnBrk="1" latinLnBrk="0" hangingPunct="1">
              <a:buFont typeface="Arial" panose="020B0604020202020204" pitchFamily="34" charset="0"/>
              <a:buChar char="•"/>
            </a:pPr>
            <a:r>
              <a:rPr lang="fr-FR" sz="1200" b="0" kern="1200" dirty="0">
                <a:latin typeface="Calibri" panose="020F0502020204030204" pitchFamily="34" charset="0"/>
                <a:cs typeface="Calibri" panose="020F0502020204030204" pitchFamily="34" charset="0"/>
              </a:rPr>
              <a:t>Puis cliquez sur « Supprimer » et « Supprimer toute l’activité »</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38</a:t>
            </a:fld>
            <a:endParaRPr lang="en-US"/>
          </a:p>
        </p:txBody>
      </p:sp>
    </p:spTree>
    <p:extLst>
      <p:ext uri="{BB962C8B-B14F-4D97-AF65-F5344CB8AC3E}">
        <p14:creationId xmlns:p14="http://schemas.microsoft.com/office/powerpoint/2010/main" val="176895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Vous pouvez maintenant commencer à réentraîner consciemment votre algorithme en lui envoyant les bons signaux.</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39</a:t>
            </a:fld>
            <a:endParaRPr lang="en-US"/>
          </a:p>
        </p:txBody>
      </p:sp>
    </p:spTree>
    <p:extLst>
      <p:ext uri="{BB962C8B-B14F-4D97-AF65-F5344CB8AC3E}">
        <p14:creationId xmlns:p14="http://schemas.microsoft.com/office/powerpoint/2010/main" val="40211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Comme le dit le Dr Michael Rich, fondateur du Digital </a:t>
            </a:r>
            <a:r>
              <a:rPr lang="fr-FR" sz="1200" dirty="0" err="1">
                <a:latin typeface="Calibri" panose="020F0502020204030204" pitchFamily="34" charset="0"/>
                <a:cs typeface="Calibri" panose="020F0502020204030204" pitchFamily="34" charset="0"/>
              </a:rPr>
              <a:t>Wellness</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Lab</a:t>
            </a:r>
            <a:r>
              <a:rPr lang="fr-FR" sz="1200" dirty="0">
                <a:latin typeface="Calibri" panose="020F0502020204030204" pitchFamily="34" charset="0"/>
                <a:cs typeface="Calibri" panose="020F0502020204030204" pitchFamily="34" charset="0"/>
              </a:rPr>
              <a:t> et pionnier dans le traitement de l’utilisation problématique des médias : « Le terme d’addiction n’est pas constructif lorsqu’il fausse notre réponse et n’offre pas aux jeunes les moyens de rééquilibrer une utilisation des médias devenue problématique… Parler d’addiction remet non seulement en question la volonté du jeune, mais lui donne aussi une excuse pour se déclarer impuissant face à l’attraction des écrans. »</a:t>
            </a:r>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a:t>
            </a:fld>
            <a:endParaRPr lang="en-US"/>
          </a:p>
        </p:txBody>
      </p:sp>
    </p:spTree>
    <p:extLst>
      <p:ext uri="{BB962C8B-B14F-4D97-AF65-F5344CB8AC3E}">
        <p14:creationId xmlns:p14="http://schemas.microsoft.com/office/powerpoint/2010/main" val="1849628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Voici une expérience que vous pouvez essayer après avoir réinitialisé votre algorithme : essayez de faire en sorte que l’application ne vous montre qu’un </a:t>
            </a:r>
            <a:r>
              <a:rPr lang="fr-FR" sz="1200" b="1" dirty="0">
                <a:latin typeface="Calibri" panose="020F0502020204030204" pitchFamily="34" charset="0"/>
                <a:cs typeface="Calibri" panose="020F0502020204030204" pitchFamily="34" charset="0"/>
              </a:rPr>
              <a:t>seul type de contenu</a:t>
            </a:r>
            <a:r>
              <a:rPr lang="fr-FR" sz="1200" dirty="0">
                <a:latin typeface="Calibri" panose="020F0502020204030204" pitchFamily="34" charset="0"/>
                <a:cs typeface="Calibri" panose="020F0502020204030204" pitchFamily="34" charset="0"/>
              </a:rPr>
              <a:t>, par exemple, uniquement des vidéos de chats.</a:t>
            </a:r>
          </a:p>
          <a:p>
            <a:r>
              <a:rPr lang="fr-FR" sz="1200" dirty="0">
                <a:latin typeface="Calibri" panose="020F0502020204030204" pitchFamily="34" charset="0"/>
                <a:cs typeface="Calibri" panose="020F0502020204030204" pitchFamily="34" charset="0"/>
              </a:rPr>
              <a:t>Combien de temps cela vous prend-il?</a:t>
            </a:r>
          </a:p>
          <a:p>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Qu’est-ce qui fonctionne le mieux : aimer les vidéos, les regarder jusqu’à la fin, ou autre chose?</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Si l’application propose des options de rétroaction négative, comme les boutons « Pas intéressé » ou « Ne pas recommander », testez leur efficacité pour éliminer le contenu que vous ne voulez plus voir.</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N’oubliez pas que </a:t>
            </a:r>
            <a:r>
              <a:rPr lang="fr-FR" sz="1200" b="0" dirty="0">
                <a:latin typeface="Calibri" panose="020F0502020204030204" pitchFamily="34" charset="0"/>
                <a:cs typeface="Calibri" panose="020F0502020204030204" pitchFamily="34" charset="0"/>
              </a:rPr>
              <a:t>créer une expérience numérique positive est un processus continu. </a:t>
            </a:r>
            <a:r>
              <a:rPr lang="fr-FR" sz="1200" dirty="0">
                <a:latin typeface="Calibri" panose="020F0502020204030204" pitchFamily="34" charset="0"/>
                <a:cs typeface="Calibri" panose="020F0502020204030204" pitchFamily="34" charset="0"/>
              </a:rPr>
              <a:t>En comprenant comment fonctionnent les algorithmes et en prenant des mesures pour les entraîner efficacement, vous pouvez façonner un environnement en ligne plus sain et positif.</a:t>
            </a:r>
          </a:p>
          <a:p>
            <a:endParaRPr lang="fr-FR" sz="1200" dirty="0">
              <a:latin typeface="Calibri" panose="020F0502020204030204" pitchFamily="34" charset="0"/>
              <a:cs typeface="Calibri" panose="020F0502020204030204" pitchFamily="34" charset="0"/>
            </a:endParaRP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40</a:t>
            </a:fld>
            <a:endParaRPr lang="en-US"/>
          </a:p>
        </p:txBody>
      </p:sp>
    </p:spTree>
    <p:extLst>
      <p:ext uri="{BB962C8B-B14F-4D97-AF65-F5344CB8AC3E}">
        <p14:creationId xmlns:p14="http://schemas.microsoft.com/office/powerpoint/2010/main" val="2600873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Nous voulons aussi que les jeunes comprennent que tout le monde subit les mêmes pressions qu’eux : être toujours disponible et se montrer sous son meilleur jour.</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41</a:t>
            </a:fld>
            <a:endParaRPr lang="en-US"/>
          </a:p>
        </p:txBody>
      </p:sp>
    </p:spTree>
    <p:extLst>
      <p:ext uri="{BB962C8B-B14F-4D97-AF65-F5344CB8AC3E}">
        <p14:creationId xmlns:p14="http://schemas.microsoft.com/office/powerpoint/2010/main" val="1676824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Si nous publions sans filtre sur notre vie, ses </a:t>
            </a:r>
            <a:r>
              <a:rPr lang="fr-FR" sz="1200" b="0" i="1" dirty="0">
                <a:latin typeface="Calibri" panose="020F0502020204030204" pitchFamily="34" charset="0"/>
                <a:cs typeface="Calibri" panose="020F0502020204030204" pitchFamily="34" charset="0"/>
              </a:rPr>
              <a:t>hauts</a:t>
            </a:r>
            <a:r>
              <a:rPr lang="fr-FR" sz="1200" b="0" dirty="0">
                <a:latin typeface="Calibri" panose="020F0502020204030204" pitchFamily="34" charset="0"/>
                <a:cs typeface="Calibri" panose="020F0502020204030204" pitchFamily="34" charset="0"/>
              </a:rPr>
              <a:t> et ses </a:t>
            </a:r>
            <a:r>
              <a:rPr lang="fr-FR" sz="1200" b="0" i="1" dirty="0">
                <a:latin typeface="Calibri" panose="020F0502020204030204" pitchFamily="34" charset="0"/>
                <a:cs typeface="Calibri" panose="020F0502020204030204" pitchFamily="34" charset="0"/>
              </a:rPr>
              <a:t>bas</a:t>
            </a:r>
            <a:r>
              <a:rPr lang="fr-FR" sz="1200" b="0" dirty="0">
                <a:latin typeface="Calibri" panose="020F0502020204030204" pitchFamily="34" charset="0"/>
                <a:cs typeface="Calibri" panose="020F0502020204030204" pitchFamily="34" charset="0"/>
              </a:rPr>
              <a:t>, nous encourageons les autres à faire de même.</a:t>
            </a:r>
          </a:p>
          <a:p>
            <a:endParaRPr lang="en-CA" dirty="0"/>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42</a:t>
            </a:fld>
            <a:endParaRPr lang="en-US"/>
          </a:p>
        </p:txBody>
      </p:sp>
    </p:spTree>
    <p:extLst>
      <p:ext uri="{BB962C8B-B14F-4D97-AF65-F5344CB8AC3E}">
        <p14:creationId xmlns:p14="http://schemas.microsoft.com/office/powerpoint/2010/main" val="1627288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Comme les médias sociaux jouent un rôle important dans la façon dont les adolescents restent en contact avec leurs amis et leur famille, et peuvent être un outil précieux de socialisation, la psychologue Dre Tara Porter propose d’inviter les jeunes à réfléchir à cette question : « Utilises-tu ton cellulaire pour te connecter aux autres, ou pour te comparer aux autres? »</a:t>
            </a:r>
            <a:br>
              <a:rPr lang="fr-FR" sz="120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Des recherches récentes montrent que si les jeunes ont parfois du mal à déconnecter, surtout la nuit, c’est souvent par crainte de ne pas être là si un ami a besoin d’eux. Alors, assurez-vous qu’ils aient bien prévenu leurs amis que leurs </a:t>
            </a:r>
            <a:r>
              <a:rPr lang="fr-FR" sz="1200" b="0" i="1" dirty="0">
                <a:latin typeface="Calibri" panose="020F0502020204030204" pitchFamily="34" charset="0"/>
                <a:cs typeface="Calibri" panose="020F0502020204030204" pitchFamily="34" charset="0"/>
              </a:rPr>
              <a:t>affreux parents </a:t>
            </a:r>
            <a:r>
              <a:rPr lang="fr-FR" sz="1200" b="0" dirty="0">
                <a:latin typeface="Calibri" panose="020F0502020204030204" pitchFamily="34" charset="0"/>
                <a:cs typeface="Calibri" panose="020F0502020204030204" pitchFamily="34" charset="0"/>
              </a:rPr>
              <a:t>ne les laissent pas consulter leurs applis ou leurs notifications la nuit. (Ils ne vous remercieront peut-être pas… mais il y a de fortes chances qu’ils vous en soient secrètement reconnaissants.)</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43</a:t>
            </a:fld>
            <a:endParaRPr lang="en-US"/>
          </a:p>
        </p:txBody>
      </p:sp>
    </p:spTree>
    <p:extLst>
      <p:ext uri="{BB962C8B-B14F-4D97-AF65-F5344CB8AC3E}">
        <p14:creationId xmlns:p14="http://schemas.microsoft.com/office/powerpoint/2010/main" val="3214301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Les bonnes comme les mauvaises habitudes sont comme des muscles : plus on les exerce, plus elles se renforcent. Et plus elles sont fortes, plus il est difficile de les changer.</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Mais comme pour les muscles, on ne peut pas tout faire d’un coup. De petits changements réguliers fonctionnent mieux que de grands bouleversements, alors il est important de se fixer des objectifs réalistes, surtout lorsqu’on commence.</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Il peut aussi être préférable de ranger complètement nos appareils dans certaines situations où l’on ne veut vraiment pas être distrait.</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44</a:t>
            </a:fld>
            <a:endParaRPr lang="en-US"/>
          </a:p>
        </p:txBody>
      </p:sp>
    </p:spTree>
    <p:extLst>
      <p:ext uri="{BB962C8B-B14F-4D97-AF65-F5344CB8AC3E}">
        <p14:creationId xmlns:p14="http://schemas.microsoft.com/office/powerpoint/2010/main" val="2576983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Cet exercice, appelé le « Suis ton cellulaire à la pièce!», est une bonne façon d’évaluer vos habitudes actuelles.</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Commencez par estimer combien de fois vous consultez votre cellulaire en une heure.</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Remplissez une de vos poches avec des pièces (ou d’autres petits objets similaires).</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Choisissez une heure de la journée où vous utilisez habituellement votre cellulaire au moins une fois, ou réglez un minuteur pour une durée d’une heure.</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Chaque fois que vous déverrouillez votre cellulaire, déplacez une pièce vers l’autre poche.</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À la fin de l’heure, comptez les pièces dans la deuxième poche pour voir combien de fois vous avez consulté votre cellulaire.</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Si vous n’avez pas de pièces ni d’autres petits objets (ou pas de poches), essayez cette variante :</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Posez votre cellulaire face contre la table devant vous.</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Chaque fois que vous le déverrouillez, reposez-le un peu plus loin une fois que vous avez terminé.</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À quelle distance de vous se trouve le cellulaire à la fin de l’heure?</a:t>
            </a: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45</a:t>
            </a:fld>
            <a:endParaRPr lang="en-US"/>
          </a:p>
        </p:txBody>
      </p:sp>
    </p:spTree>
    <p:extLst>
      <p:ext uri="{BB962C8B-B14F-4D97-AF65-F5344CB8AC3E}">
        <p14:creationId xmlns:p14="http://schemas.microsoft.com/office/powerpoint/2010/main" val="619814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Nous sommes tous concernés, adultes comme jeunes, par ces enjeux, et nous sous-estimons souvent l’impact que nos habitudes numériques peuvent avoir sur les autres autour de nous.</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Il est important de s’engager à adopter de meilleures habitudes et de prendre des mesures concrètes pour y parvenir.</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Mais il est tout aussi essentiel de faire preuve de bienveillance envers soi-même si on n’y arrive pas du premier coup. Les habitudes prennent du temps à se faire, surtout quand il s’agit de défaire de mauvaises habitudes, et la culpabilité nuit en fait à notre capacité à faire preuve de maîtrise de soi par la suite.</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46</a:t>
            </a:fld>
            <a:endParaRPr lang="en-US"/>
          </a:p>
        </p:txBody>
      </p:sp>
    </p:spTree>
    <p:extLst>
      <p:ext uri="{BB962C8B-B14F-4D97-AF65-F5344CB8AC3E}">
        <p14:creationId xmlns:p14="http://schemas.microsoft.com/office/powerpoint/2010/main" val="42843084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Enfin, en tant qu’adultes présents dans la vie des jeunes, nous devons aussi nous assurer de </a:t>
            </a:r>
            <a:r>
              <a:rPr lang="fr-FR" sz="1200" b="0" i="1" dirty="0">
                <a:latin typeface="Calibri" panose="020F0502020204030204" pitchFamily="34" charset="0"/>
                <a:cs typeface="Calibri" panose="020F0502020204030204" pitchFamily="34" charset="0"/>
              </a:rPr>
              <a:t>donner l’exemple </a:t>
            </a:r>
            <a:r>
              <a:rPr lang="fr-FR" sz="1200" b="0" dirty="0">
                <a:latin typeface="Calibri" panose="020F0502020204030204" pitchFamily="34" charset="0"/>
                <a:cs typeface="Calibri" panose="020F0502020204030204" pitchFamily="34" charset="0"/>
              </a:rPr>
              <a:t>en matière d’habitudes technologiques.</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Ce que nous faisons avec nos appareils envoie un message bien plus fort que tout ce que nous pouvons dire, alors n’hésitez pas à réfléchir à la façon dont ces conseils pourraient également vous aider à mieux gérer votre propre utilisation du cellulaire.</a:t>
            </a:r>
          </a:p>
          <a:p>
            <a:endParaRPr lang="fr-FR"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47</a:t>
            </a:fld>
            <a:endParaRPr lang="en-US"/>
          </a:p>
        </p:txBody>
      </p:sp>
    </p:spTree>
    <p:extLst>
      <p:ext uri="{BB962C8B-B14F-4D97-AF65-F5344CB8AC3E}">
        <p14:creationId xmlns:p14="http://schemas.microsoft.com/office/powerpoint/2010/main" val="1579939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Vous pouvez commencer par choisir une seule habitude liée à l’utilisation des appareils que vous souhaitez changer.</a:t>
            </a:r>
          </a:p>
          <a:p>
            <a:r>
              <a:rPr lang="fr-FR" sz="1200" b="0" dirty="0">
                <a:latin typeface="Calibri" panose="020F0502020204030204" pitchFamily="34" charset="0"/>
                <a:cs typeface="Calibri" panose="020F0502020204030204" pitchFamily="34" charset="0"/>
              </a:rPr>
              <a:t>Cela peut être une habitude que vous voulez réduire ou interrompre, ou au contraire une que vous souhaitez adopter et renforcer.</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Soyez le plus précis possible sur l’habitude en question et sur la façon dont vous voulez la modifier.</a:t>
            </a:r>
          </a:p>
          <a:p>
            <a:r>
              <a:rPr lang="fr-FR" sz="1200" b="0" dirty="0">
                <a:latin typeface="Calibri" panose="020F0502020204030204" pitchFamily="34" charset="0"/>
                <a:cs typeface="Calibri" panose="020F0502020204030204" pitchFamily="34" charset="0"/>
              </a:rPr>
              <a:t>Par exemple, au lieu de dire « Je veux passer moins de temps sur Instagram », dites plutôt :</a:t>
            </a:r>
          </a:p>
          <a:p>
            <a:r>
              <a:rPr lang="fr-FR" sz="1200" b="0" dirty="0">
                <a:latin typeface="Calibri" panose="020F0502020204030204" pitchFamily="34" charset="0"/>
                <a:cs typeface="Calibri" panose="020F0502020204030204" pitchFamily="34" charset="0"/>
              </a:rPr>
              <a:t>« Je veux passer 30 minutes ou moins par jour sur Instagram. »</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Réfléchissez à ce qui déclenche cette habitude, et à ce que vous pouvez faire pour la rendre plus difficile ou plus facile à changer.</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Enfin, demandez-vous comment vous saurez que votre habitude évolue dans le bon sens.</a:t>
            </a:r>
          </a:p>
          <a:p>
            <a:r>
              <a:rPr lang="fr-FR" sz="1200" b="0" dirty="0">
                <a:latin typeface="Calibri" panose="020F0502020204030204" pitchFamily="34" charset="0"/>
                <a:cs typeface="Calibri" panose="020F0502020204030204" pitchFamily="34" charset="0"/>
              </a:rPr>
              <a:t>Quelle habitude avez-vous choisie? Comment comptez-vous commencer à la changer? Comment saurez-vous si ça fonctionne?</a:t>
            </a:r>
          </a:p>
          <a:p>
            <a:endParaRPr lang="en-CA" sz="1200" b="0" i="1" dirty="0">
              <a:latin typeface="Calibri" panose="020F0502020204030204" pitchFamily="34" charset="0"/>
              <a:cs typeface="Calibri" panose="020F0502020204030204" pitchFamily="34" charset="0"/>
            </a:endParaRPr>
          </a:p>
          <a:p>
            <a:r>
              <a:rPr lang="fr-FR" sz="1200" b="0" i="1" dirty="0">
                <a:latin typeface="Calibri" panose="020F0502020204030204" pitchFamily="34" charset="0"/>
                <a:cs typeface="Calibri" panose="020F0502020204030204" pitchFamily="34" charset="0"/>
              </a:rPr>
              <a:t>(Si vous animez cette activité à distance : vous pouvez écrire vos réponses dans le clavardage, si vous le souhaitez.)</a:t>
            </a:r>
            <a:br>
              <a:rPr lang="fr-FR" sz="1200" b="0" dirty="0">
                <a:latin typeface="Calibri" panose="020F0502020204030204" pitchFamily="34" charset="0"/>
                <a:cs typeface="Calibri" panose="020F0502020204030204" pitchFamily="34" charset="0"/>
              </a:rPr>
            </a:br>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Vous pouvez maintenant faire le même exercice avec vos enfants. N’oubliez pas de choisir une habitude qu’ils souhaitent </a:t>
            </a:r>
            <a:r>
              <a:rPr lang="fr-FR" sz="1200" b="0" i="1" dirty="0">
                <a:latin typeface="Calibri" panose="020F0502020204030204" pitchFamily="34" charset="0"/>
                <a:cs typeface="Calibri" panose="020F0502020204030204" pitchFamily="34" charset="0"/>
              </a:rPr>
              <a:t>eux-mêmes</a:t>
            </a:r>
            <a:r>
              <a:rPr lang="fr-FR" sz="1200" b="0" dirty="0">
                <a:latin typeface="Calibri" panose="020F0502020204030204" pitchFamily="34" charset="0"/>
                <a:cs typeface="Calibri" panose="020F0502020204030204" pitchFamily="34" charset="0"/>
              </a:rPr>
              <a:t> changer, mais comme nous l’avons vu, la moitié des jeunes trouvent qu’ils passent trop de temps sur leur cellulaire.</a:t>
            </a:r>
          </a:p>
          <a:p>
            <a:endParaRPr lang="en-CA" sz="1200" i="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48</a:t>
            </a:fld>
            <a:endParaRPr lang="en-US"/>
          </a:p>
        </p:txBody>
      </p:sp>
    </p:spTree>
    <p:extLst>
      <p:ext uri="{BB962C8B-B14F-4D97-AF65-F5344CB8AC3E}">
        <p14:creationId xmlns:p14="http://schemas.microsoft.com/office/powerpoint/2010/main" val="272593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Calibri" panose="020F0502020204030204" pitchFamily="34" charset="0"/>
                <a:cs typeface="Calibri" panose="020F0502020204030204" pitchFamily="34" charset="0"/>
              </a:rPr>
              <a:t>Penser en termes d’addiction peut aussi laisser croire que la seule solution est l’abstinence, ce qui est peu réaliste, étant donné que les élèves ont besoin d’accéder à Internet pour leurs études et que la plupart des métiers impliquent l’utilisation d’appareils numériques. En fait, la recherche montre que la plupart des parents ne souhaitent pas priver leurs enfants de leurs cellulaires : deux tiers des jeunes disent avoir reçu leur premier cellulaire non pas parce qu’ils l’ont demandé, mais parce que leurs parents voulaient pouvoir les joindre.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De plus, contrairement aux substances vraiment addictives, les cellulaires et les médias sociaux apportent aussi de nombreux </a:t>
            </a:r>
            <a:r>
              <a:rPr lang="fr-FR" sz="1200" i="1" dirty="0">
                <a:latin typeface="Calibri" panose="020F0502020204030204" pitchFamily="34" charset="0"/>
                <a:cs typeface="Calibri" panose="020F0502020204030204" pitchFamily="34" charset="0"/>
              </a:rPr>
              <a:t>bénéfices </a:t>
            </a:r>
            <a:r>
              <a:rPr lang="fr-FR" sz="1200" dirty="0">
                <a:latin typeface="Calibri" panose="020F0502020204030204" pitchFamily="34" charset="0"/>
                <a:cs typeface="Calibri" panose="020F0502020204030204" pitchFamily="34" charset="0"/>
              </a:rPr>
              <a:t>aux jeunes, comme la connexion sociale, l’apprentissage, et l’expression de soi. Les études suggèrent même que les jeunes les plus vulnérables aux effets négatifs sont aussi ceux qui en tirent le plus de bénéfices. </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À l’exception des très jeunes enfants, notre objectif n’est donc pas de réduire le temps d’écran au maximum, mais plutôt d’aider les jeunes à adopter des </a:t>
            </a:r>
            <a:r>
              <a:rPr lang="fr-FR" sz="1200" b="0" dirty="0">
                <a:latin typeface="Calibri" panose="020F0502020204030204" pitchFamily="34" charset="0"/>
                <a:cs typeface="Calibri" panose="020F0502020204030204" pitchFamily="34" charset="0"/>
              </a:rPr>
              <a:t>habitudes numériques </a:t>
            </a:r>
            <a:r>
              <a:rPr lang="fr-FR" sz="1200" dirty="0">
                <a:latin typeface="Calibri" panose="020F0502020204030204" pitchFamily="34" charset="0"/>
                <a:cs typeface="Calibri" panose="020F0502020204030204" pitchFamily="34" charset="0"/>
              </a:rPr>
              <a:t>qui leur permettront de trouver un </a:t>
            </a:r>
            <a:r>
              <a:rPr lang="fr-FR" sz="1200" i="1" dirty="0">
                <a:latin typeface="Calibri" panose="020F0502020204030204" pitchFamily="34" charset="0"/>
                <a:cs typeface="Calibri" panose="020F0502020204030204" pitchFamily="34" charset="0"/>
              </a:rPr>
              <a:t>équilibre</a:t>
            </a:r>
            <a:r>
              <a:rPr lang="fr-FR" sz="1200" dirty="0">
                <a:latin typeface="Calibri" panose="020F0502020204030204" pitchFamily="34" charset="0"/>
                <a:cs typeface="Calibri" panose="020F0502020204030204" pitchFamily="34" charset="0"/>
              </a:rPr>
              <a:t> entre les bienfaits et les risques.</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5</a:t>
            </a:fld>
            <a:endParaRPr lang="en-US"/>
          </a:p>
        </p:txBody>
      </p:sp>
    </p:spTree>
    <p:extLst>
      <p:ext uri="{BB962C8B-B14F-4D97-AF65-F5344CB8AC3E}">
        <p14:creationId xmlns:p14="http://schemas.microsoft.com/office/powerpoint/2010/main" val="320168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Que veut‑on dire par « équilibre » ? Voici trois éléments clés :</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Premièrement, une utilisation équilibrée des appareils est </a:t>
            </a:r>
            <a:r>
              <a:rPr lang="fr-FR" sz="1200" b="0" i="1" dirty="0">
                <a:latin typeface="Calibri" panose="020F0502020204030204" pitchFamily="34" charset="0"/>
                <a:cs typeface="Calibri" panose="020F0502020204030204" pitchFamily="34" charset="0"/>
              </a:rPr>
              <a:t>gérable</a:t>
            </a:r>
            <a:r>
              <a:rPr lang="fr-FR" sz="1200" b="0" dirty="0">
                <a:latin typeface="Calibri" panose="020F0502020204030204" pitchFamily="34" charset="0"/>
                <a:cs typeface="Calibri" panose="020F0502020204030204" pitchFamily="34" charset="0"/>
              </a:rPr>
              <a:t> : vous avez l’impression de garder le contrôle sur votre utilisation des écrans, et celle-ci ne nuit pas à vos autres besoins ou activités.</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Deuxièmement, cette utilisation est </a:t>
            </a:r>
            <a:r>
              <a:rPr lang="fr-FR" sz="1200" b="0" i="1" dirty="0">
                <a:latin typeface="Calibri" panose="020F0502020204030204" pitchFamily="34" charset="0"/>
                <a:cs typeface="Calibri" panose="020F0502020204030204" pitchFamily="34" charset="0"/>
              </a:rPr>
              <a:t>significative</a:t>
            </a:r>
            <a:r>
              <a:rPr lang="fr-FR" sz="1200" b="0" dirty="0">
                <a:latin typeface="Calibri" panose="020F0502020204030204" pitchFamily="34" charset="0"/>
                <a:cs typeface="Calibri" panose="020F0502020204030204" pitchFamily="34" charset="0"/>
              </a:rPr>
              <a:t> : le temps passé vous semble utile ou enrichissant. Il peut s’agir d’activités comme apprendre, créer, garder le contact avec ses proches… </a:t>
            </a:r>
            <a:r>
              <a:rPr lang="fr-FR" sz="1200" dirty="0">
                <a:latin typeface="Calibri" panose="020F0502020204030204" pitchFamily="34" charset="0"/>
                <a:cs typeface="Calibri" panose="020F0502020204030204" pitchFamily="34" charset="0"/>
              </a:rPr>
              <a:t>mais aussi jouer à un jeu ou regarder une vidéo vraiment captivante et satisfaisante.</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Et enfin, une utilisation équilibrée est </a:t>
            </a:r>
            <a:r>
              <a:rPr lang="fr-FR" sz="1200" b="0" i="1" dirty="0">
                <a:latin typeface="Calibri" panose="020F0502020204030204" pitchFamily="34" charset="0"/>
                <a:cs typeface="Calibri" panose="020F0502020204030204" pitchFamily="34" charset="0"/>
              </a:rPr>
              <a:t>consciente</a:t>
            </a:r>
            <a:r>
              <a:rPr lang="fr-FR" sz="1200" b="0" dirty="0">
                <a:latin typeface="Calibri" panose="020F0502020204030204" pitchFamily="34" charset="0"/>
                <a:cs typeface="Calibri" panose="020F0502020204030204" pitchFamily="34" charset="0"/>
              </a:rPr>
              <a:t> : vous choisissez consciemment de passer ce temps sur l’appareil, et quand vous le faites, vous êtes pleinement présent, sans vous laisser distraire ni fonctionner en mode « pilote automatique ».</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6</a:t>
            </a:fld>
            <a:endParaRPr lang="en-US"/>
          </a:p>
        </p:txBody>
      </p:sp>
    </p:spTree>
    <p:extLst>
      <p:ext uri="{BB962C8B-B14F-4D97-AF65-F5344CB8AC3E}">
        <p14:creationId xmlns:p14="http://schemas.microsoft.com/office/powerpoint/2010/main" val="1027688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Tout comme nous avons défini une utilisation équilibrée comme étant gérable, significative et consciente, il existe trois phénomènes qui contribuent à une utilisation déséquilibrée.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Le premier est </a:t>
            </a:r>
            <a:r>
              <a:rPr lang="fr-FR" sz="1200" b="0" dirty="0">
                <a:latin typeface="Calibri" panose="020F0502020204030204" pitchFamily="34" charset="0"/>
                <a:cs typeface="Calibri" panose="020F0502020204030204" pitchFamily="34" charset="0"/>
              </a:rPr>
              <a:t>la </a:t>
            </a:r>
            <a:r>
              <a:rPr lang="fr-FR" sz="1200" b="0" i="1" dirty="0">
                <a:latin typeface="Calibri" panose="020F0502020204030204" pitchFamily="34" charset="0"/>
                <a:cs typeface="Calibri" panose="020F0502020204030204" pitchFamily="34" charset="0"/>
              </a:rPr>
              <a:t>substitution</a:t>
            </a:r>
            <a:r>
              <a:rPr lang="fr-FR" sz="1200" dirty="0">
                <a:latin typeface="Calibri" panose="020F0502020204030204" pitchFamily="34" charset="0"/>
                <a:cs typeface="Calibri" panose="020F0502020204030204" pitchFamily="34" charset="0"/>
              </a:rPr>
              <a:t>, lorsque l’utilisation des écrans prend la place de moments normalement consacrés à des interactions avec des amis ou la famille, ou à des activités importantes comme faire de l’exercice ou dormir suffisamment. Cela donne l’impression de ne plus avoir le contrôle.</a:t>
            </a:r>
          </a:p>
          <a:p>
            <a:endParaRPr lang="fr-FR"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C’est pour cette raison qu’il est recommandé de limiter au maximum le temps d’écran chez les enfants de moins de deux ans, car ils ont besoin de consacrer ce temps à d’autres expériences essentielles à leur développement.</a:t>
            </a:r>
          </a:p>
          <a:p>
            <a:endParaRPr lang="fr-FR" sz="1200" b="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Pour les enfants plus âgés, demandez-vous si l’activité numérique ne les aide pas à faire </a:t>
            </a:r>
            <a:r>
              <a:rPr lang="fr-FR" sz="1200" dirty="0">
                <a:latin typeface="Calibri" panose="020F0502020204030204" pitchFamily="34" charset="0"/>
                <a:cs typeface="Calibri" panose="020F0502020204030204" pitchFamily="34" charset="0"/>
              </a:rPr>
              <a:t>quelque chose que vous ne souhaitez pas voir </a:t>
            </a:r>
            <a:r>
              <a:rPr lang="fr-FR" sz="1200" i="1" dirty="0">
                <a:latin typeface="Calibri" panose="020F0502020204030204" pitchFamily="34" charset="0"/>
                <a:cs typeface="Calibri" panose="020F0502020204030204" pitchFamily="34" charset="0"/>
              </a:rPr>
              <a:t>substitué</a:t>
            </a:r>
            <a:r>
              <a:rPr lang="fr-FR" sz="1200" dirty="0">
                <a:latin typeface="Calibri" panose="020F0502020204030204" pitchFamily="34" charset="0"/>
                <a:cs typeface="Calibri" panose="020F0502020204030204" pitchFamily="34" charset="0"/>
              </a:rPr>
              <a:t> :</a:t>
            </a:r>
          </a:p>
          <a:p>
            <a:r>
              <a:rPr lang="fr-FR" sz="1200" b="0" dirty="0">
                <a:latin typeface="Calibri" panose="020F0502020204030204" pitchFamily="34" charset="0"/>
                <a:cs typeface="Calibri" panose="020F0502020204030204" pitchFamily="34" charset="0"/>
              </a:rPr>
              <a:t>Est-ce qu’elle les aide à faire de l’exercice, comme un jeu de danse ou Pokémon Go?</a:t>
            </a:r>
          </a:p>
          <a:p>
            <a:r>
              <a:rPr lang="fr-FR" sz="1200" dirty="0">
                <a:latin typeface="Calibri" panose="020F0502020204030204" pitchFamily="34" charset="0"/>
                <a:cs typeface="Calibri" panose="020F0502020204030204" pitchFamily="34" charset="0"/>
              </a:rPr>
              <a:t>Est-ce qu’elle leur permet d’apprendre quelque chose, que ce soit en lien avec l’école, un de leurs centres d’intérêt comme l’histoire ou les dinosaures, ou encore une compétence pratique comme la cuisine ou la guitare?</a:t>
            </a:r>
          </a:p>
          <a:p>
            <a:r>
              <a:rPr lang="fr-FR" sz="1200" dirty="0">
                <a:latin typeface="Calibri" panose="020F0502020204030204" pitchFamily="34" charset="0"/>
                <a:cs typeface="Calibri" panose="020F0502020204030204" pitchFamily="34" charset="0"/>
              </a:rPr>
              <a:t>Est-ce qu’ils créent quelque chose, comme écrire une histoire ou concevoir un jeu vidéo?</a:t>
            </a:r>
          </a:p>
          <a:p>
            <a:r>
              <a:rPr lang="fr-FR" sz="1200" dirty="0">
                <a:latin typeface="Calibri" panose="020F0502020204030204" pitchFamily="34" charset="0"/>
                <a:cs typeface="Calibri" panose="020F0502020204030204" pitchFamily="34" charset="0"/>
              </a:rPr>
              <a:t>Et enfin, est-ce qu’ils interagissent de façon significative avec des amis ou des membres de la famille?</a:t>
            </a:r>
          </a:p>
          <a:p>
            <a:r>
              <a:rPr lang="fr-FR" sz="1200" b="0" dirty="0">
                <a:latin typeface="Calibri" panose="020F0502020204030204" pitchFamily="34" charset="0"/>
                <a:cs typeface="Calibri" panose="020F0502020204030204" pitchFamily="34" charset="0"/>
              </a:rPr>
              <a:t>Les recherches montrent que les jeunes qui jouent principalement à des jeux vidéo seuls sont susceptibles de devenir plus solitaires avec le temps, alors que ceux qui jouent avec d’autres le deviennent moins.</a:t>
            </a:r>
          </a:p>
          <a:p>
            <a:endParaRPr lang="fr-FR"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7</a:t>
            </a:fld>
            <a:endParaRPr lang="en-US"/>
          </a:p>
        </p:txBody>
      </p:sp>
    </p:spTree>
    <p:extLst>
      <p:ext uri="{BB962C8B-B14F-4D97-AF65-F5344CB8AC3E}">
        <p14:creationId xmlns:p14="http://schemas.microsoft.com/office/powerpoint/2010/main" val="2653134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latin typeface="Calibri" panose="020F0502020204030204" pitchFamily="34" charset="0"/>
                <a:cs typeface="Calibri" panose="020F0502020204030204" pitchFamily="34" charset="0"/>
              </a:rPr>
              <a:t>L’un des aspects de la vie quotidienne les plus fréquemment affectés par l’utilisation des médias numériques est le </a:t>
            </a:r>
            <a:r>
              <a:rPr lang="fr-FR" sz="1200" b="0" i="1" dirty="0">
                <a:latin typeface="Calibri" panose="020F0502020204030204" pitchFamily="34" charset="0"/>
                <a:cs typeface="Calibri" panose="020F0502020204030204" pitchFamily="34" charset="0"/>
              </a:rPr>
              <a:t>sommeil</a:t>
            </a:r>
            <a:r>
              <a:rPr lang="fr-FR" sz="1200" b="0" dirty="0">
                <a:latin typeface="Calibri" panose="020F0502020204030204" pitchFamily="34" charset="0"/>
                <a:cs typeface="Calibri" panose="020F0502020204030204" pitchFamily="34" charset="0"/>
              </a:rPr>
              <a:t>. Un grand nombre d’adolescents utilisent des appareils numériques dans leur chambre une fois couchés, et sont souvent réveillés par des messages textes ou des notifications. Cela entraîne à la fois un sommeil </a:t>
            </a:r>
            <a:r>
              <a:rPr lang="fr-FR" sz="1200" b="0" i="1" dirty="0">
                <a:latin typeface="Calibri" panose="020F0502020204030204" pitchFamily="34" charset="0"/>
                <a:cs typeface="Calibri" panose="020F0502020204030204" pitchFamily="34" charset="0"/>
              </a:rPr>
              <a:t>plus court </a:t>
            </a:r>
            <a:r>
              <a:rPr lang="fr-FR" sz="1200" b="0" dirty="0">
                <a:latin typeface="Calibri" panose="020F0502020204030204" pitchFamily="34" charset="0"/>
                <a:cs typeface="Calibri" panose="020F0502020204030204" pitchFamily="34" charset="0"/>
              </a:rPr>
              <a:t>et de </a:t>
            </a:r>
            <a:r>
              <a:rPr lang="fr-FR" sz="1200" b="0" i="1" dirty="0">
                <a:latin typeface="Calibri" panose="020F0502020204030204" pitchFamily="34" charset="0"/>
                <a:cs typeface="Calibri" panose="020F0502020204030204" pitchFamily="34" charset="0"/>
              </a:rPr>
              <a:t>moins bonne qualité</a:t>
            </a:r>
            <a:r>
              <a:rPr lang="fr-FR" sz="1200" b="0" dirty="0">
                <a:latin typeface="Calibri" panose="020F0502020204030204" pitchFamily="34" charset="0"/>
                <a:cs typeface="Calibri" panose="020F0502020204030204" pitchFamily="34" charset="0"/>
              </a:rPr>
              <a:t>, ce qui peut avoir des effets négatifs sur le bien-être mental en général et le développement du cerveau.</a:t>
            </a:r>
          </a:p>
          <a:p>
            <a:endParaRPr lang="fr-FR"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panose="020F0502020204030204" pitchFamily="34" charset="0"/>
                <a:cs typeface="Calibri" panose="020F0502020204030204" pitchFamily="34" charset="0"/>
              </a:rPr>
              <a:t>Malheureusement, près de la moitié des enfants canadiens utilisent fréquemment un écran après s’être mis au lit, la plupart des soirs. En plus de ses effets sur le sommeil, le fait de garder son cellulaire dans la chambre augmente les risques d’être exposé à la méchanceté et à la cruauté en ligne, d’en être témoin ou d’y participer, ainsi que de voir du contenu raciste ou sexiste.</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S’endormir ne se fait pas en une seule étape : on commence par être éveillé, puis on entame sa routine du coucher, on s’allonge, on ferme les yeux… et on finit par s’endormir. Or, </a:t>
            </a:r>
            <a:r>
              <a:rPr lang="fr-FR" sz="1200" b="0" dirty="0">
                <a:latin typeface="Calibri" panose="020F0502020204030204" pitchFamily="34" charset="0"/>
                <a:cs typeface="Calibri" panose="020F0502020204030204" pitchFamily="34" charset="0"/>
              </a:rPr>
              <a:t>si un appareil est présent à chaque étape</a:t>
            </a:r>
            <a:r>
              <a:rPr lang="fr-FR" sz="1200" dirty="0">
                <a:latin typeface="Calibri" panose="020F0502020204030204" pitchFamily="34" charset="0"/>
                <a:cs typeface="Calibri" panose="020F0502020204030204" pitchFamily="34" charset="0"/>
              </a:rPr>
              <a:t>, cela devient autant d’occasions de se laisser happer par l’écran… et de retarder l’heure du sommeil.</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8</a:t>
            </a:fld>
            <a:endParaRPr lang="en-US"/>
          </a:p>
        </p:txBody>
      </p:sp>
    </p:spTree>
    <p:extLst>
      <p:ext uri="{BB962C8B-B14F-4D97-AF65-F5344CB8AC3E}">
        <p14:creationId xmlns:p14="http://schemas.microsoft.com/office/powerpoint/2010/main" val="231248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latin typeface="Calibri" panose="020F0502020204030204" pitchFamily="34" charset="0"/>
                <a:cs typeface="Calibri" panose="020F0502020204030204" pitchFamily="34" charset="0"/>
              </a:rPr>
              <a:t>Le deuxième risque lié à une utilisation déséquilibrée des technologies est l’interférence. </a:t>
            </a:r>
            <a:r>
              <a:rPr lang="fr-FR" sz="1200" dirty="0">
                <a:latin typeface="Calibri" panose="020F0502020204030204" pitchFamily="34" charset="0"/>
                <a:cs typeface="Calibri" panose="020F0502020204030204" pitchFamily="34" charset="0"/>
              </a:rPr>
              <a:t>C’est lorsque l’utilisation de la technologie nous rend moins présents dans d’autres activités, ce qui les rend moins significatives.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alibri" panose="020F0502020204030204" pitchFamily="34" charset="0"/>
              <a:cs typeface="Calibri" panose="020F0502020204030204" pitchFamily="34" charset="0"/>
            </a:endParaRPr>
          </a:p>
          <a:p>
            <a:r>
              <a:rPr lang="fr-FR" sz="1200" b="0" dirty="0">
                <a:latin typeface="Calibri" panose="020F0502020204030204" pitchFamily="34" charset="0"/>
                <a:cs typeface="Calibri" panose="020F0502020204030204" pitchFamily="34" charset="0"/>
              </a:rPr>
              <a:t>Par exemple, si vous êtes invité à regarder un film avec des amis, mais que vous passez votre temps sur votre cellulaire et perdez le fil de l’histoire, vous ne profitez pas vraiment du film… et vous ne pourrez pas en discuter avec vos amis par la suite.</a:t>
            </a:r>
          </a:p>
          <a:p>
            <a:endParaRPr lang="en-CA"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490C01B-1672-42CD-ABE3-B48F024830BF}" type="slidenum">
              <a:rPr lang="en-US" smtClean="0"/>
              <a:t>9</a:t>
            </a:fld>
            <a:endParaRPr lang="en-US"/>
          </a:p>
        </p:txBody>
      </p:sp>
    </p:spTree>
    <p:extLst>
      <p:ext uri="{BB962C8B-B14F-4D97-AF65-F5344CB8AC3E}">
        <p14:creationId xmlns:p14="http://schemas.microsoft.com/office/powerpoint/2010/main" val="2988234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8619" y="1478737"/>
            <a:ext cx="3540760" cy="142684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4276"/>
            <a:ext cx="12801600" cy="2573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5A29-DF0A-12A1-A8AF-B7999E1F64E6}"/>
              </a:ext>
            </a:extLst>
          </p:cNvPr>
          <p:cNvSpPr>
            <a:spLocks noGrp="1"/>
          </p:cNvSpPr>
          <p:nvPr>
            <p:ph type="ctrTitle"/>
          </p:nvPr>
        </p:nvSpPr>
        <p:spPr>
          <a:xfrm>
            <a:off x="2286000" y="1684338"/>
            <a:ext cx="13716000" cy="35845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F85862-EEEE-89E9-284F-6C085E72C529}"/>
              </a:ext>
            </a:extLst>
          </p:cNvPr>
          <p:cNvSpPr>
            <a:spLocks noGrp="1"/>
          </p:cNvSpPr>
          <p:nvPr>
            <p:ph type="subTitle" idx="1"/>
          </p:nvPr>
        </p:nvSpPr>
        <p:spPr>
          <a:xfrm>
            <a:off x="2286000" y="5407025"/>
            <a:ext cx="13716000" cy="24844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60B7E3-FED4-3CCD-5ACF-1AE0130ACBA3}"/>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99B12DFC-4BA0-6F5A-A1CF-E4653C990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2DFFB-054D-1A0B-F203-A6788FA0833C}"/>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64367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61F6-92BA-C5EE-077D-FCA8B4C8F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C4981-7957-4030-F121-5D376A5924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A6928-5EE4-C6A6-89F6-6D17AB185871}"/>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2D962D92-62C1-563D-7323-3C81DDEF3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1FF6E-D1BE-CF5D-66AD-95BA3271EF8C}"/>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37792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5CB9-7CF4-F70F-6766-638C285B2AB2}"/>
              </a:ext>
            </a:extLst>
          </p:cNvPr>
          <p:cNvSpPr>
            <a:spLocks noGrp="1"/>
          </p:cNvSpPr>
          <p:nvPr>
            <p:ph type="title"/>
          </p:nvPr>
        </p:nvSpPr>
        <p:spPr>
          <a:xfrm>
            <a:off x="1247775" y="2565400"/>
            <a:ext cx="15773400" cy="42830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2F9A9-22A6-B9CF-1FE6-A733340A3F6A}"/>
              </a:ext>
            </a:extLst>
          </p:cNvPr>
          <p:cNvSpPr>
            <a:spLocks noGrp="1"/>
          </p:cNvSpPr>
          <p:nvPr>
            <p:ph type="body" idx="1"/>
          </p:nvPr>
        </p:nvSpPr>
        <p:spPr>
          <a:xfrm>
            <a:off x="1247775" y="6888163"/>
            <a:ext cx="15773400" cy="2252662"/>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265B-0441-2A54-233A-9482893B391C}"/>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BDC8EC2C-EE71-E9D1-EF89-C5CD902A1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246BC-2387-C4E3-EFD8-88DE226E9752}"/>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38815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D946-9445-6E10-8372-97F0B7A83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08F4F-5A8D-B649-0ACE-C3B7D2326834}"/>
              </a:ext>
            </a:extLst>
          </p:cNvPr>
          <p:cNvSpPr>
            <a:spLocks noGrp="1"/>
          </p:cNvSpPr>
          <p:nvPr>
            <p:ph sz="half" idx="1"/>
          </p:nvPr>
        </p:nvSpPr>
        <p:spPr>
          <a:xfrm>
            <a:off x="1257300" y="2740025"/>
            <a:ext cx="7810500" cy="653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B3A8F-1FCB-83E5-1AE9-194A4B3117DC}"/>
              </a:ext>
            </a:extLst>
          </p:cNvPr>
          <p:cNvSpPr>
            <a:spLocks noGrp="1"/>
          </p:cNvSpPr>
          <p:nvPr>
            <p:ph sz="half" idx="2"/>
          </p:nvPr>
        </p:nvSpPr>
        <p:spPr>
          <a:xfrm>
            <a:off x="9220200" y="2740025"/>
            <a:ext cx="7810500" cy="653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78379F-1544-9EA7-F4E2-5D0801DA959D}"/>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6" name="Footer Placeholder 5">
            <a:extLst>
              <a:ext uri="{FF2B5EF4-FFF2-40B4-BE49-F238E27FC236}">
                <a16:creationId xmlns:a16="http://schemas.microsoft.com/office/drawing/2014/main" id="{EAC0E787-915B-F64C-AAD3-08DFCEE8B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5304-B718-F5C6-A4D3-A38514278C6F}"/>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804437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4C6B-048D-7504-2B57-29BE12A86528}"/>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DAE0B1-9DE4-D4CA-41EC-3FBA3E62E36D}"/>
              </a:ext>
            </a:extLst>
          </p:cNvPr>
          <p:cNvSpPr>
            <a:spLocks noGrp="1"/>
          </p:cNvSpPr>
          <p:nvPr>
            <p:ph type="body" idx="1"/>
          </p:nvPr>
        </p:nvSpPr>
        <p:spPr>
          <a:xfrm>
            <a:off x="1260475" y="2522538"/>
            <a:ext cx="7735888" cy="12366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650E-17B8-99BF-3487-D2A8EF45445C}"/>
              </a:ext>
            </a:extLst>
          </p:cNvPr>
          <p:cNvSpPr>
            <a:spLocks noGrp="1"/>
          </p:cNvSpPr>
          <p:nvPr>
            <p:ph sz="half" idx="2"/>
          </p:nvPr>
        </p:nvSpPr>
        <p:spPr>
          <a:xfrm>
            <a:off x="1260475" y="3759200"/>
            <a:ext cx="7735888"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E60B2-4518-CBEB-19D8-5F5A146319F9}"/>
              </a:ext>
            </a:extLst>
          </p:cNvPr>
          <p:cNvSpPr>
            <a:spLocks noGrp="1"/>
          </p:cNvSpPr>
          <p:nvPr>
            <p:ph type="body" sz="quarter" idx="3"/>
          </p:nvPr>
        </p:nvSpPr>
        <p:spPr>
          <a:xfrm>
            <a:off x="9258300" y="2522538"/>
            <a:ext cx="7775575" cy="12366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60E9E7-1547-98D8-486C-BC95206B0C15}"/>
              </a:ext>
            </a:extLst>
          </p:cNvPr>
          <p:cNvSpPr>
            <a:spLocks noGrp="1"/>
          </p:cNvSpPr>
          <p:nvPr>
            <p:ph sz="quarter" idx="4"/>
          </p:nvPr>
        </p:nvSpPr>
        <p:spPr>
          <a:xfrm>
            <a:off x="9258300" y="3759200"/>
            <a:ext cx="7775575" cy="553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FBD51D-1D3D-49EB-752B-FC2ED1146D31}"/>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8" name="Footer Placeholder 7">
            <a:extLst>
              <a:ext uri="{FF2B5EF4-FFF2-40B4-BE49-F238E27FC236}">
                <a16:creationId xmlns:a16="http://schemas.microsoft.com/office/drawing/2014/main" id="{687C45A3-1CD2-256C-13DC-29E46B311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39AC08-A5BE-EEC1-D18F-4F24C6D41D7D}"/>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2979361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42FD-C8CF-64CF-BC1D-41E72B759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7A917-1874-CC41-6928-D0F90FE2E776}"/>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4" name="Footer Placeholder 3">
            <a:extLst>
              <a:ext uri="{FF2B5EF4-FFF2-40B4-BE49-F238E27FC236}">
                <a16:creationId xmlns:a16="http://schemas.microsoft.com/office/drawing/2014/main" id="{40022DD4-71D9-36A9-5D2E-CD9AC3113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46A855-1CD4-9668-A350-A4D1A7C3925B}"/>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543516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EB972-382D-7C71-3449-11852EC839AB}"/>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3" name="Footer Placeholder 2">
            <a:extLst>
              <a:ext uri="{FF2B5EF4-FFF2-40B4-BE49-F238E27FC236}">
                <a16:creationId xmlns:a16="http://schemas.microsoft.com/office/drawing/2014/main" id="{371CD3F3-8FB2-DE77-3B68-51357C8C8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9843ED-BEA5-83A8-E405-97615249C2B5}"/>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2004996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D9F-3874-EA37-99FE-082AF5D7887A}"/>
              </a:ext>
            </a:extLst>
          </p:cNvPr>
          <p:cNvSpPr>
            <a:spLocks noGrp="1"/>
          </p:cNvSpPr>
          <p:nvPr>
            <p:ph type="title"/>
          </p:nvPr>
        </p:nvSpPr>
        <p:spPr>
          <a:xfrm>
            <a:off x="1260475" y="685800"/>
            <a:ext cx="5897563" cy="2401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AAD32-1157-4CAC-4B66-5E090F7DFDCE}"/>
              </a:ext>
            </a:extLst>
          </p:cNvPr>
          <p:cNvSpPr>
            <a:spLocks noGrp="1"/>
          </p:cNvSpPr>
          <p:nvPr>
            <p:ph idx="1"/>
          </p:nvPr>
        </p:nvSpPr>
        <p:spPr>
          <a:xfrm>
            <a:off x="7775575" y="1482725"/>
            <a:ext cx="9258300" cy="73136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5C2239-E671-148D-9AEC-71AA3661FA07}"/>
              </a:ext>
            </a:extLst>
          </p:cNvPr>
          <p:cNvSpPr>
            <a:spLocks noGrp="1"/>
          </p:cNvSpPr>
          <p:nvPr>
            <p:ph type="body" sz="half" idx="2"/>
          </p:nvPr>
        </p:nvSpPr>
        <p:spPr>
          <a:xfrm>
            <a:off x="1260475" y="3087688"/>
            <a:ext cx="5897563" cy="57213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663DD-B253-E65D-9349-58E6F2D4462E}"/>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6" name="Footer Placeholder 5">
            <a:extLst>
              <a:ext uri="{FF2B5EF4-FFF2-40B4-BE49-F238E27FC236}">
                <a16:creationId xmlns:a16="http://schemas.microsoft.com/office/drawing/2014/main" id="{8652D9B7-6F5A-7537-F5ED-441D716E87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5A1B5-74ED-A8A3-489A-8E49A6D14AF9}"/>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88954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BA37-7420-04E6-C3DE-C7E06E20F2F0}"/>
              </a:ext>
            </a:extLst>
          </p:cNvPr>
          <p:cNvSpPr>
            <a:spLocks noGrp="1"/>
          </p:cNvSpPr>
          <p:nvPr>
            <p:ph type="title"/>
          </p:nvPr>
        </p:nvSpPr>
        <p:spPr>
          <a:xfrm>
            <a:off x="1260475" y="685800"/>
            <a:ext cx="5897563" cy="2401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C1A30-625C-BFC8-25E6-DA172C1267F2}"/>
              </a:ext>
            </a:extLst>
          </p:cNvPr>
          <p:cNvSpPr>
            <a:spLocks noGrp="1"/>
          </p:cNvSpPr>
          <p:nvPr>
            <p:ph type="pic" idx="1"/>
          </p:nvPr>
        </p:nvSpPr>
        <p:spPr>
          <a:xfrm>
            <a:off x="7775575" y="1482725"/>
            <a:ext cx="9258300" cy="73136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7A43C4-001B-8C11-AFA7-F5355AC5CD21}"/>
              </a:ext>
            </a:extLst>
          </p:cNvPr>
          <p:cNvSpPr>
            <a:spLocks noGrp="1"/>
          </p:cNvSpPr>
          <p:nvPr>
            <p:ph type="body" sz="half" idx="2"/>
          </p:nvPr>
        </p:nvSpPr>
        <p:spPr>
          <a:xfrm>
            <a:off x="1260475" y="3087688"/>
            <a:ext cx="5897563" cy="57213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C8E862-F644-CCA3-68DA-B4FF786F8DBE}"/>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6" name="Footer Placeholder 5">
            <a:extLst>
              <a:ext uri="{FF2B5EF4-FFF2-40B4-BE49-F238E27FC236}">
                <a16:creationId xmlns:a16="http://schemas.microsoft.com/office/drawing/2014/main" id="{C946E511-64AE-F6F2-35C9-4F70E6B13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E8E4B-6AFD-26D3-4C31-0D0CE81BA02C}"/>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86332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1DF5-78F5-95C0-7492-B2AB0A193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4C081F-0F50-EB74-8491-16CE4BEC11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4A6C6-1D29-6DF1-C753-B3D8A31F3C0D}"/>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B1BACE07-77C1-5BF3-56C2-D3C6E0408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2AB06-827A-6859-4772-F1BBE6195D8D}"/>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16373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1F1E1-FA27-3CBE-5FE0-037CB7378133}"/>
              </a:ext>
            </a:extLst>
          </p:cNvPr>
          <p:cNvSpPr>
            <a:spLocks noGrp="1"/>
          </p:cNvSpPr>
          <p:nvPr>
            <p:ph type="title" orient="vert"/>
          </p:nvPr>
        </p:nvSpPr>
        <p:spPr>
          <a:xfrm>
            <a:off x="13087350" y="547688"/>
            <a:ext cx="3943350" cy="87233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AC0B38-EF00-2C48-E731-A974A273484F}"/>
              </a:ext>
            </a:extLst>
          </p:cNvPr>
          <p:cNvSpPr>
            <a:spLocks noGrp="1"/>
          </p:cNvSpPr>
          <p:nvPr>
            <p:ph type="body" orient="vert" idx="1"/>
          </p:nvPr>
        </p:nvSpPr>
        <p:spPr>
          <a:xfrm>
            <a:off x="1257300" y="547688"/>
            <a:ext cx="11677650" cy="87233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E16DD-92FE-C9BA-B43E-8FFD99425A66}"/>
              </a:ext>
            </a:extLst>
          </p:cNvPr>
          <p:cNvSpPr>
            <a:spLocks noGrp="1"/>
          </p:cNvSpPr>
          <p:nvPr>
            <p:ph type="dt" sz="half" idx="10"/>
          </p:nvPr>
        </p:nvSpPr>
        <p:spPr/>
        <p:txBody>
          <a:body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1D896DE2-C19C-569B-1BF1-E1980311A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965DB-C204-1C78-CDF0-A50B460B708F}"/>
              </a:ext>
            </a:extLst>
          </p:cNvPr>
          <p:cNvSpPr>
            <a:spLocks noGrp="1"/>
          </p:cNvSpPr>
          <p:nvPr>
            <p:ph type="sldNum" sz="quarter" idx="12"/>
          </p:nvPr>
        </p:nvSpPr>
        <p:spPr/>
        <p:txBody>
          <a:bodyPr/>
          <a:lstStyle/>
          <a:p>
            <a:fld id="{A0D71DC6-9048-4F6C-B1A2-F45BCAFE4472}" type="slidenum">
              <a:rPr lang="en-US" smtClean="0"/>
              <a:t>‹#›</a:t>
            </a:fld>
            <a:endParaRPr lang="en-US"/>
          </a:p>
        </p:txBody>
      </p:sp>
    </p:spTree>
    <p:extLst>
      <p:ext uri="{BB962C8B-B14F-4D97-AF65-F5344CB8AC3E}">
        <p14:creationId xmlns:p14="http://schemas.microsoft.com/office/powerpoint/2010/main" val="87870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object 17">
            <a:extLst>
              <a:ext uri="{FF2B5EF4-FFF2-40B4-BE49-F238E27FC236}">
                <a16:creationId xmlns:a16="http://schemas.microsoft.com/office/drawing/2014/main" id="{C742A0A0-2E52-9CA1-EF0A-9982635CECEF}"/>
              </a:ext>
            </a:extLst>
          </p:cNvPr>
          <p:cNvSpPr txBox="1">
            <a:spLocks/>
          </p:cNvSpPr>
          <p:nvPr userDrawn="1"/>
        </p:nvSpPr>
        <p:spPr>
          <a:xfrm>
            <a:off x="73976" y="9559479"/>
            <a:ext cx="2798622" cy="367385"/>
          </a:xfrm>
          <a:prstGeom prst="rect">
            <a:avLst/>
          </a:prstGeom>
        </p:spPr>
        <p:txBody>
          <a:bodyPr vert="horz" wrap="square" lIns="0" tIns="90830" rIns="0" bIns="0" rtlCol="0">
            <a:spAutoFit/>
          </a:bodyPr>
          <a:lstStyle>
            <a:defPPr>
              <a:defRPr kern="0"/>
            </a:defPPr>
            <a:lvl1pPr>
              <a:defRPr sz="1800" b="0" i="0">
                <a:solidFill>
                  <a:srgbClr val="767676"/>
                </a:solidFill>
                <a:latin typeface="Calibri"/>
                <a:cs typeface="Calibri"/>
              </a:defRPr>
            </a:lvl1pPr>
          </a:lstStyle>
          <a:p>
            <a:pPr marL="747395">
              <a:lnSpc>
                <a:spcPts val="1810"/>
              </a:lnSpc>
            </a:pPr>
            <a:r>
              <a:rPr lang="en-IN" dirty="0"/>
              <a:t>©</a:t>
            </a:r>
            <a:r>
              <a:rPr lang="en-IN" spc="-20" dirty="0"/>
              <a:t> </a:t>
            </a:r>
            <a:r>
              <a:rPr lang="en-IN" spc="-10" dirty="0" err="1"/>
              <a:t>HabiloMédias</a:t>
            </a:r>
            <a:r>
              <a:rPr lang="en-IN" spc="5" dirty="0"/>
              <a:t> </a:t>
            </a:r>
            <a:r>
              <a:rPr lang="en-IN" spc="-20" dirty="0"/>
              <a:t>2025</a:t>
            </a:r>
          </a:p>
        </p:txBody>
      </p:sp>
    </p:spTree>
    <p:extLst>
      <p:ext uri="{BB962C8B-B14F-4D97-AF65-F5344CB8AC3E}">
        <p14:creationId xmlns:p14="http://schemas.microsoft.com/office/powerpoint/2010/main" val="1404265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a:xfrm>
            <a:off x="914400" y="2367471"/>
            <a:ext cx="16459200" cy="5097554"/>
          </a:xfrm>
        </p:spPr>
        <p:txBody>
          <a:bodyPr lIns="0" tIns="0" rIns="0" bIns="0"/>
          <a:lstStyle>
            <a:lvl1pPr>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Content Placeholder 8">
            <a:extLst>
              <a:ext uri="{FF2B5EF4-FFF2-40B4-BE49-F238E27FC236}">
                <a16:creationId xmlns:a16="http://schemas.microsoft.com/office/drawing/2014/main" id="{92AF31F7-86BD-CDFC-D735-0B17A0AA7B1B}"/>
              </a:ext>
            </a:extLst>
          </p:cNvPr>
          <p:cNvSpPr>
            <a:spLocks noGrp="1"/>
          </p:cNvSpPr>
          <p:nvPr>
            <p:ph sz="quarter" idx="10"/>
          </p:nvPr>
        </p:nvSpPr>
        <p:spPr>
          <a:xfrm>
            <a:off x="914400" y="8651875"/>
            <a:ext cx="3429000" cy="514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170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7470"/>
            <a:ext cx="7955280" cy="67936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7470"/>
            <a:ext cx="7955280" cy="67936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itle 4">
            <a:extLst>
              <a:ext uri="{FF2B5EF4-FFF2-40B4-BE49-F238E27FC236}">
                <a16:creationId xmlns:a16="http://schemas.microsoft.com/office/drawing/2014/main" id="{4282465A-A21A-FC3C-3A5A-80A844657360}"/>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itle 4">
            <a:extLst>
              <a:ext uri="{FF2B5EF4-FFF2-40B4-BE49-F238E27FC236}">
                <a16:creationId xmlns:a16="http://schemas.microsoft.com/office/drawing/2014/main" id="{4282465A-A21A-FC3C-3A5A-80A844657360}"/>
              </a:ext>
            </a:extLst>
          </p:cNvPr>
          <p:cNvSpPr>
            <a:spLocks noGrp="1"/>
          </p:cNvSpPr>
          <p:nvPr>
            <p:ph type="title"/>
          </p:nvPr>
        </p:nvSpPr>
        <p:spPr>
          <a:xfrm>
            <a:off x="914400" y="411734"/>
            <a:ext cx="16459200" cy="738664"/>
          </a:xfrm>
        </p:spPr>
        <p:txBody>
          <a:bodyPr/>
          <a:lstStyle>
            <a:lvl1pPr>
              <a:defRPr sz="4800"/>
            </a:lvl1pPr>
          </a:lstStyle>
          <a:p>
            <a:r>
              <a:rPr lang="en-US"/>
              <a:t>Click to edit Master title style</a:t>
            </a:r>
          </a:p>
        </p:txBody>
      </p:sp>
      <p:sp>
        <p:nvSpPr>
          <p:cNvPr id="6" name="object 3">
            <a:extLst>
              <a:ext uri="{FF2B5EF4-FFF2-40B4-BE49-F238E27FC236}">
                <a16:creationId xmlns:a16="http://schemas.microsoft.com/office/drawing/2014/main" id="{399EB1D9-4FBD-236D-EC31-37470E8CA02D}"/>
              </a:ext>
            </a:extLst>
          </p:cNvPr>
          <p:cNvSpPr txBox="1">
            <a:spLocks/>
          </p:cNvSpPr>
          <p:nvPr userDrawn="1"/>
        </p:nvSpPr>
        <p:spPr>
          <a:xfrm>
            <a:off x="78739" y="9573336"/>
            <a:ext cx="2798622" cy="367385"/>
          </a:xfrm>
          <a:prstGeom prst="rect">
            <a:avLst/>
          </a:prstGeom>
        </p:spPr>
        <p:txBody>
          <a:bodyPr vert="horz" wrap="square" lIns="0" tIns="90830" rIns="0" bIns="0" rtlCol="0">
            <a:spAutoFit/>
          </a:bodyPr>
          <a:lstStyle>
            <a:defPPr>
              <a:defRPr kern="0"/>
            </a:defPPr>
            <a:lvl1pPr>
              <a:defRPr sz="1800" b="0" i="0">
                <a:solidFill>
                  <a:srgbClr val="767676"/>
                </a:solidFill>
                <a:latin typeface="Calibri"/>
                <a:cs typeface="Calibri"/>
              </a:defRPr>
            </a:lvl1pPr>
          </a:lstStyle>
          <a:p>
            <a:pPr marL="747395">
              <a:lnSpc>
                <a:spcPts val="1810"/>
              </a:lnSpc>
            </a:pPr>
            <a:r>
              <a:rPr lang="en-IN"/>
              <a:t>©</a:t>
            </a:r>
            <a:r>
              <a:rPr lang="en-IN" spc="-20"/>
              <a:t> </a:t>
            </a:r>
            <a:r>
              <a:rPr lang="en-IN" spc="-10"/>
              <a:t>HabiloMédias</a:t>
            </a:r>
            <a:r>
              <a:rPr lang="en-IN" spc="5"/>
              <a:t> </a:t>
            </a:r>
            <a:r>
              <a:rPr lang="en-IN" spc="-20"/>
              <a:t>2025</a:t>
            </a:r>
            <a:endParaRPr lang="en-IN" spc="-20" dirty="0"/>
          </a:p>
        </p:txBody>
      </p:sp>
      <p:sp>
        <p:nvSpPr>
          <p:cNvPr id="8" name="Content Placeholder 7">
            <a:extLst>
              <a:ext uri="{FF2B5EF4-FFF2-40B4-BE49-F238E27FC236}">
                <a16:creationId xmlns:a16="http://schemas.microsoft.com/office/drawing/2014/main" id="{E683C118-D5CE-DA4C-388E-ADE4C87763BA}"/>
              </a:ext>
            </a:extLst>
          </p:cNvPr>
          <p:cNvSpPr>
            <a:spLocks noGrp="1"/>
          </p:cNvSpPr>
          <p:nvPr>
            <p:ph sz="quarter" idx="10"/>
          </p:nvPr>
        </p:nvSpPr>
        <p:spPr>
          <a:xfrm>
            <a:off x="914400" y="2632075"/>
            <a:ext cx="164592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AFC2D08F-EDB3-8B41-3182-598D059B63E8}"/>
              </a:ext>
            </a:extLst>
          </p:cNvPr>
          <p:cNvSpPr>
            <a:spLocks noGrp="1"/>
          </p:cNvSpPr>
          <p:nvPr>
            <p:ph sz="quarter" idx="11"/>
          </p:nvPr>
        </p:nvSpPr>
        <p:spPr>
          <a:xfrm>
            <a:off x="914400" y="6213475"/>
            <a:ext cx="16459200" cy="236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52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Title 4">
            <a:extLst>
              <a:ext uri="{FF2B5EF4-FFF2-40B4-BE49-F238E27FC236}">
                <a16:creationId xmlns:a16="http://schemas.microsoft.com/office/drawing/2014/main" id="{4282465A-A21A-FC3C-3A5A-80A844657360}"/>
              </a:ext>
            </a:extLst>
          </p:cNvPr>
          <p:cNvSpPr>
            <a:spLocks noGrp="1"/>
          </p:cNvSpPr>
          <p:nvPr>
            <p:ph type="title"/>
          </p:nvPr>
        </p:nvSpPr>
        <p:spPr>
          <a:xfrm>
            <a:off x="914400" y="411734"/>
            <a:ext cx="16459200" cy="738664"/>
          </a:xfrm>
        </p:spPr>
        <p:txBody>
          <a:bodyPr/>
          <a:lstStyle>
            <a:lvl1pPr>
              <a:defRPr sz="4800"/>
            </a:lvl1pPr>
          </a:lstStyle>
          <a:p>
            <a:r>
              <a:rPr lang="en-US"/>
              <a:t>Click to edit Master title style</a:t>
            </a:r>
          </a:p>
        </p:txBody>
      </p:sp>
      <p:sp>
        <p:nvSpPr>
          <p:cNvPr id="6" name="object 3">
            <a:extLst>
              <a:ext uri="{FF2B5EF4-FFF2-40B4-BE49-F238E27FC236}">
                <a16:creationId xmlns:a16="http://schemas.microsoft.com/office/drawing/2014/main" id="{399EB1D9-4FBD-236D-EC31-37470E8CA02D}"/>
              </a:ext>
            </a:extLst>
          </p:cNvPr>
          <p:cNvSpPr txBox="1">
            <a:spLocks/>
          </p:cNvSpPr>
          <p:nvPr userDrawn="1"/>
        </p:nvSpPr>
        <p:spPr>
          <a:xfrm>
            <a:off x="78739" y="9573336"/>
            <a:ext cx="2798622" cy="367385"/>
          </a:xfrm>
          <a:prstGeom prst="rect">
            <a:avLst/>
          </a:prstGeom>
        </p:spPr>
        <p:txBody>
          <a:bodyPr vert="horz" wrap="square" lIns="0" tIns="90830" rIns="0" bIns="0" rtlCol="0">
            <a:spAutoFit/>
          </a:bodyPr>
          <a:lstStyle>
            <a:defPPr>
              <a:defRPr kern="0"/>
            </a:defPPr>
            <a:lvl1pPr>
              <a:defRPr sz="1800" b="0" i="0">
                <a:solidFill>
                  <a:srgbClr val="767676"/>
                </a:solidFill>
                <a:latin typeface="Calibri"/>
                <a:cs typeface="Calibri"/>
              </a:defRPr>
            </a:lvl1pPr>
          </a:lstStyle>
          <a:p>
            <a:pPr marL="747395">
              <a:lnSpc>
                <a:spcPts val="1810"/>
              </a:lnSpc>
            </a:pPr>
            <a:r>
              <a:rPr lang="en-IN"/>
              <a:t>©</a:t>
            </a:r>
            <a:r>
              <a:rPr lang="en-IN" spc="-20"/>
              <a:t> </a:t>
            </a:r>
            <a:r>
              <a:rPr lang="en-IN" spc="-10"/>
              <a:t>HabiloMédias</a:t>
            </a:r>
            <a:r>
              <a:rPr lang="en-IN" spc="5"/>
              <a:t> </a:t>
            </a:r>
            <a:r>
              <a:rPr lang="en-IN" spc="-20"/>
              <a:t>2025</a:t>
            </a:r>
            <a:endParaRPr lang="en-IN" spc="-20" dirty="0"/>
          </a:p>
        </p:txBody>
      </p:sp>
      <p:sp>
        <p:nvSpPr>
          <p:cNvPr id="9" name="Content Placeholder 8">
            <a:extLst>
              <a:ext uri="{FF2B5EF4-FFF2-40B4-BE49-F238E27FC236}">
                <a16:creationId xmlns:a16="http://schemas.microsoft.com/office/drawing/2014/main" id="{E29A1FF4-BC8E-3006-EC62-E242508F6FAC}"/>
              </a:ext>
            </a:extLst>
          </p:cNvPr>
          <p:cNvSpPr>
            <a:spLocks noGrp="1"/>
          </p:cNvSpPr>
          <p:nvPr>
            <p:ph sz="quarter" idx="10"/>
          </p:nvPr>
        </p:nvSpPr>
        <p:spPr>
          <a:xfrm>
            <a:off x="457200" y="2174875"/>
            <a:ext cx="3581400" cy="738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57DE31A0-71DD-37C6-0CEF-14609CB46329}"/>
              </a:ext>
            </a:extLst>
          </p:cNvPr>
          <p:cNvSpPr>
            <a:spLocks noGrp="1"/>
          </p:cNvSpPr>
          <p:nvPr>
            <p:ph sz="quarter" idx="11"/>
          </p:nvPr>
        </p:nvSpPr>
        <p:spPr>
          <a:xfrm>
            <a:off x="457200" y="3317875"/>
            <a:ext cx="388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D6589C31-77DE-E920-0887-88CB48F6BF0D}"/>
              </a:ext>
            </a:extLst>
          </p:cNvPr>
          <p:cNvSpPr>
            <a:spLocks noGrp="1"/>
          </p:cNvSpPr>
          <p:nvPr>
            <p:ph sz="quarter" idx="12"/>
          </p:nvPr>
        </p:nvSpPr>
        <p:spPr>
          <a:xfrm>
            <a:off x="5486400" y="2174875"/>
            <a:ext cx="3352800" cy="738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4C53D82-FF36-700B-7257-1CCD15DD60F8}"/>
              </a:ext>
            </a:extLst>
          </p:cNvPr>
          <p:cNvSpPr>
            <a:spLocks noGrp="1"/>
          </p:cNvSpPr>
          <p:nvPr>
            <p:ph sz="quarter" idx="13"/>
          </p:nvPr>
        </p:nvSpPr>
        <p:spPr>
          <a:xfrm>
            <a:off x="5121275" y="3317875"/>
            <a:ext cx="3886200"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40174C46-5633-12EA-A497-D24D979200F9}"/>
              </a:ext>
            </a:extLst>
          </p:cNvPr>
          <p:cNvSpPr>
            <a:spLocks noGrp="1"/>
          </p:cNvSpPr>
          <p:nvPr>
            <p:ph sz="quarter" idx="14"/>
          </p:nvPr>
        </p:nvSpPr>
        <p:spPr>
          <a:xfrm>
            <a:off x="9144000" y="2174875"/>
            <a:ext cx="3352800"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0F6DD2C9-99E1-C912-D0A3-13D14B26714C}"/>
              </a:ext>
            </a:extLst>
          </p:cNvPr>
          <p:cNvSpPr>
            <a:spLocks noGrp="1"/>
          </p:cNvSpPr>
          <p:nvPr>
            <p:ph sz="quarter" idx="15"/>
          </p:nvPr>
        </p:nvSpPr>
        <p:spPr>
          <a:xfrm>
            <a:off x="9144000" y="3622675"/>
            <a:ext cx="3886200"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B84513FF-C90C-A0B8-1B5D-8C256A3E5C8C}"/>
              </a:ext>
            </a:extLst>
          </p:cNvPr>
          <p:cNvSpPr>
            <a:spLocks noGrp="1"/>
          </p:cNvSpPr>
          <p:nvPr>
            <p:ph sz="quarter" idx="16"/>
          </p:nvPr>
        </p:nvSpPr>
        <p:spPr>
          <a:xfrm>
            <a:off x="13030200" y="2174875"/>
            <a:ext cx="1752600"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1BAC03F3-62C0-B426-7529-0B04B3A660CE}"/>
              </a:ext>
            </a:extLst>
          </p:cNvPr>
          <p:cNvSpPr>
            <a:spLocks noGrp="1"/>
          </p:cNvSpPr>
          <p:nvPr>
            <p:ph sz="quarter" idx="17"/>
          </p:nvPr>
        </p:nvSpPr>
        <p:spPr>
          <a:xfrm>
            <a:off x="13030200" y="3622675"/>
            <a:ext cx="1981200"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23453E38-6E25-B3DC-DC30-A6AD1AA18505}"/>
              </a:ext>
            </a:extLst>
          </p:cNvPr>
          <p:cNvSpPr>
            <a:spLocks noGrp="1"/>
          </p:cNvSpPr>
          <p:nvPr>
            <p:ph sz="quarter" idx="18"/>
          </p:nvPr>
        </p:nvSpPr>
        <p:spPr>
          <a:xfrm>
            <a:off x="15544800" y="2174875"/>
            <a:ext cx="2514600"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B4F355A5-9559-F97E-D49B-2D98AF7ABE4E}"/>
              </a:ext>
            </a:extLst>
          </p:cNvPr>
          <p:cNvSpPr>
            <a:spLocks noGrp="1"/>
          </p:cNvSpPr>
          <p:nvPr>
            <p:ph sz="quarter" idx="19"/>
          </p:nvPr>
        </p:nvSpPr>
        <p:spPr>
          <a:xfrm>
            <a:off x="15544800" y="3622675"/>
            <a:ext cx="2514600"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74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734"/>
            <a:ext cx="16459200" cy="164693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7470"/>
            <a:ext cx="16459200" cy="679361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78739" y="9645345"/>
            <a:ext cx="2798622" cy="367385"/>
          </a:xfrm>
          <a:prstGeom prst="rect">
            <a:avLst/>
          </a:prstGeom>
        </p:spPr>
        <p:txBody>
          <a:bodyPr wrap="square" lIns="0" tIns="0" rIns="0" bIns="0">
            <a:spAutoFit/>
          </a:bodyPr>
          <a:lstStyle>
            <a:lvl1pPr>
              <a:defRPr sz="1800" b="0" i="0">
                <a:solidFill>
                  <a:srgbClr val="767676"/>
                </a:solidFill>
                <a:latin typeface="Calibri"/>
                <a:cs typeface="Calibri"/>
              </a:defRPr>
            </a:lvl1pPr>
          </a:lstStyle>
          <a:p>
            <a:pPr marL="747395">
              <a:lnSpc>
                <a:spcPts val="1810"/>
              </a:lnSpc>
            </a:pPr>
            <a:r>
              <a:rPr dirty="0"/>
              <a:t>©</a:t>
            </a:r>
            <a:r>
              <a:rPr spc="-20" dirty="0"/>
              <a:t> </a:t>
            </a:r>
            <a:r>
              <a:rPr spc="-10" dirty="0"/>
              <a:t>HabiloMédias</a:t>
            </a:r>
            <a:r>
              <a:rPr spc="5" dirty="0"/>
              <a:t> </a:t>
            </a:r>
            <a:r>
              <a:rPr spc="-20" dirty="0"/>
              <a:t>2025</a:t>
            </a:r>
          </a:p>
        </p:txBody>
      </p:sp>
      <p:sp>
        <p:nvSpPr>
          <p:cNvPr id="5" name="Holder 5"/>
          <p:cNvSpPr>
            <a:spLocks noGrp="1"/>
          </p:cNvSpPr>
          <p:nvPr>
            <p:ph type="dt" sz="half" idx="6"/>
          </p:nvPr>
        </p:nvSpPr>
        <p:spPr>
          <a:xfrm>
            <a:off x="914400" y="9572816"/>
            <a:ext cx="4206240" cy="5146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9/24/2025</a:t>
            </a:fld>
            <a:endParaRPr lang="en-US"/>
          </a:p>
        </p:txBody>
      </p:sp>
      <p:sp>
        <p:nvSpPr>
          <p:cNvPr id="6" name="Holder 6"/>
          <p:cNvSpPr>
            <a:spLocks noGrp="1"/>
          </p:cNvSpPr>
          <p:nvPr>
            <p:ph type="sldNum" sz="quarter" idx="7"/>
          </p:nvPr>
        </p:nvSpPr>
        <p:spPr>
          <a:xfrm>
            <a:off x="13167361" y="9572816"/>
            <a:ext cx="4206240" cy="5146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81" r:id="rId4"/>
    <p:sldLayoutId id="2147483663" r:id="rId5"/>
    <p:sldLayoutId id="2147483664" r:id="rId6"/>
    <p:sldLayoutId id="2147483665" r:id="rId7"/>
    <p:sldLayoutId id="2147483667"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6BA1A-D6F4-6868-9975-5353E94B2A93}"/>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0BEEF0-C280-F24E-9CD1-D07037D43C8A}"/>
              </a:ext>
            </a:extLst>
          </p:cNvPr>
          <p:cNvSpPr>
            <a:spLocks noGrp="1"/>
          </p:cNvSpPr>
          <p:nvPr>
            <p:ph type="body" idx="1"/>
          </p:nvPr>
        </p:nvSpPr>
        <p:spPr>
          <a:xfrm>
            <a:off x="1257300" y="2740025"/>
            <a:ext cx="15773400" cy="6530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E10B1-FEC9-CB4A-2958-AC4EC3498969}"/>
              </a:ext>
            </a:extLst>
          </p:cNvPr>
          <p:cNvSpPr>
            <a:spLocks noGrp="1"/>
          </p:cNvSpPr>
          <p:nvPr>
            <p:ph type="dt" sz="half" idx="2"/>
          </p:nvPr>
        </p:nvSpPr>
        <p:spPr>
          <a:xfrm>
            <a:off x="1257300" y="954087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4D5E1C27-23BB-4DA3-BE78-DAF654F95358}" type="datetimeFigureOut">
              <a:rPr lang="en-US" smtClean="0"/>
              <a:t>9/24/2025</a:t>
            </a:fld>
            <a:endParaRPr lang="en-US"/>
          </a:p>
        </p:txBody>
      </p:sp>
      <p:sp>
        <p:nvSpPr>
          <p:cNvPr id="5" name="Footer Placeholder 4">
            <a:extLst>
              <a:ext uri="{FF2B5EF4-FFF2-40B4-BE49-F238E27FC236}">
                <a16:creationId xmlns:a16="http://schemas.microsoft.com/office/drawing/2014/main" id="{4C9E9C50-4D6B-31F7-AF77-F1D43BC8C3DD}"/>
              </a:ext>
            </a:extLst>
          </p:cNvPr>
          <p:cNvSpPr>
            <a:spLocks noGrp="1"/>
          </p:cNvSpPr>
          <p:nvPr>
            <p:ph type="ftr" sz="quarter" idx="3"/>
          </p:nvPr>
        </p:nvSpPr>
        <p:spPr>
          <a:xfrm>
            <a:off x="6057900" y="954087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2478E19-8825-355E-6F27-2C7F2047B727}"/>
              </a:ext>
            </a:extLst>
          </p:cNvPr>
          <p:cNvSpPr>
            <a:spLocks noGrp="1"/>
          </p:cNvSpPr>
          <p:nvPr>
            <p:ph type="sldNum" sz="quarter" idx="4"/>
          </p:nvPr>
        </p:nvSpPr>
        <p:spPr>
          <a:xfrm>
            <a:off x="12915900" y="954087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A0D71DC6-9048-4F6C-B1A2-F45BCAFE4472}" type="slidenum">
              <a:rPr lang="en-US" smtClean="0"/>
              <a:t>‹#›</a:t>
            </a:fld>
            <a:endParaRPr lang="en-US"/>
          </a:p>
        </p:txBody>
      </p:sp>
    </p:spTree>
    <p:extLst>
      <p:ext uri="{BB962C8B-B14F-4D97-AF65-F5344CB8AC3E}">
        <p14:creationId xmlns:p14="http://schemas.microsoft.com/office/powerpoint/2010/main" val="215060031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4.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myactivity.google.com/"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mediasmarts.ca/" TargetMode="External"/><Relationship Id="rId2" Type="http://schemas.openxmlformats.org/officeDocument/2006/relationships/hyperlink" Target="mailto:info@mediasmarts.ca" TargetMode="External"/><Relationship Id="rId1" Type="http://schemas.openxmlformats.org/officeDocument/2006/relationships/slideLayout" Target="../slideLayouts/slideLayout9.xml"/><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6793-32C5-B0CF-F40E-19D79283E95B}"/>
              </a:ext>
            </a:extLst>
          </p:cNvPr>
          <p:cNvSpPr>
            <a:spLocks noGrp="1"/>
          </p:cNvSpPr>
          <p:nvPr>
            <p:ph type="title"/>
          </p:nvPr>
        </p:nvSpPr>
        <p:spPr>
          <a:xfrm>
            <a:off x="4419600" y="3587968"/>
            <a:ext cx="6071860" cy="3058541"/>
          </a:xfrm>
        </p:spPr>
        <p:txBody>
          <a:bodyPr/>
          <a:lstStyle/>
          <a:p>
            <a:r>
              <a:rPr lang="en-US" b="1" baseline="-25000" dirty="0"/>
              <a:t>Adopter de </a:t>
            </a:r>
            <a:r>
              <a:rPr lang="fr-FR" b="1" baseline="-25000" dirty="0"/>
              <a:t>meilleures </a:t>
            </a:r>
            <a:r>
              <a:rPr lang="en-US" b="1" baseline="-25000" dirty="0"/>
              <a:t>habitudes  </a:t>
            </a:r>
            <a:r>
              <a:rPr lang="fr-FR" b="1" baseline="-25000" dirty="0"/>
              <a:t>technologiques</a:t>
            </a:r>
            <a:endParaRPr lang="en-US" dirty="0"/>
          </a:p>
        </p:txBody>
      </p:sp>
      <p:pic>
        <p:nvPicPr>
          <p:cNvPr id="4" name="Picture 3" descr="HabiloMédias et Bell">
            <a:extLst>
              <a:ext uri="{FF2B5EF4-FFF2-40B4-BE49-F238E27FC236}">
                <a16:creationId xmlns:a16="http://schemas.microsoft.com/office/drawing/2014/main" id="{A98FCC11-3388-40FE-8A38-34A189FB9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1" y="0"/>
            <a:ext cx="18299290" cy="10293350"/>
          </a:xfrm>
          <a:prstGeom prst="rect">
            <a:avLst/>
          </a:prstGeom>
        </p:spPr>
      </p:pic>
    </p:spTree>
    <p:extLst>
      <p:ext uri="{BB962C8B-B14F-4D97-AF65-F5344CB8AC3E}">
        <p14:creationId xmlns:p14="http://schemas.microsoft.com/office/powerpoint/2010/main" val="142020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E89ED-C5AE-832F-9169-B2B80B1A1110}"/>
              </a:ext>
            </a:extLst>
          </p:cNvPr>
          <p:cNvSpPr>
            <a:spLocks noGrp="1"/>
          </p:cNvSpPr>
          <p:nvPr>
            <p:ph type="title"/>
          </p:nvPr>
        </p:nvSpPr>
        <p:spPr>
          <a:xfrm>
            <a:off x="914400" y="1946275"/>
            <a:ext cx="7924800" cy="2895599"/>
          </a:xfrm>
        </p:spPr>
        <p:txBody>
          <a:bodyPr/>
          <a:lstStyle/>
          <a:p>
            <a:r>
              <a:rPr lang="fr-FR" b="1" baseline="-25000" dirty="0"/>
              <a:t>Manque de contrôle </a:t>
            </a:r>
            <a:endParaRPr lang="en-US" dirty="0"/>
          </a:p>
        </p:txBody>
      </p:sp>
      <p:pic>
        <p:nvPicPr>
          <p:cNvPr id="6" name="Picture 2">
            <a:extLst>
              <a:ext uri="{FF2B5EF4-FFF2-40B4-BE49-F238E27FC236}">
                <a16:creationId xmlns:a16="http://schemas.microsoft.com/office/drawing/2014/main" id="{3EB2BC73-FCF2-2B6D-08D8-A8CA7F5A06A2}"/>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54114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10EFA-A3E6-6B48-A779-225460553992}"/>
              </a:ext>
            </a:extLst>
          </p:cNvPr>
          <p:cNvSpPr>
            <a:spLocks noGrp="1"/>
          </p:cNvSpPr>
          <p:nvPr>
            <p:ph type="title"/>
          </p:nvPr>
        </p:nvSpPr>
        <p:spPr>
          <a:xfrm>
            <a:off x="914400" y="2022475"/>
            <a:ext cx="8229600" cy="4114799"/>
          </a:xfrm>
        </p:spPr>
        <p:txBody>
          <a:bodyPr/>
          <a:lstStyle/>
          <a:p>
            <a:r>
              <a:rPr lang="fr-FR" b="1" baseline="-25000" dirty="0"/>
              <a:t>Adopter de meilleures</a:t>
            </a:r>
            <a:endParaRPr lang="en-US" dirty="0"/>
          </a:p>
        </p:txBody>
      </p:sp>
      <p:pic>
        <p:nvPicPr>
          <p:cNvPr id="6" name="Picture 2">
            <a:extLst>
              <a:ext uri="{FF2B5EF4-FFF2-40B4-BE49-F238E27FC236}">
                <a16:creationId xmlns:a16="http://schemas.microsoft.com/office/drawing/2014/main" id="{5DC88D65-2330-EF5D-5FC9-E7AF88BC2003}"/>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396520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20CC2-05E8-7D3D-E9AF-CE84CB137E34}"/>
              </a:ext>
            </a:extLst>
          </p:cNvPr>
          <p:cNvSpPr>
            <a:spLocks noGrp="1"/>
          </p:cNvSpPr>
          <p:nvPr>
            <p:ph type="title"/>
          </p:nvPr>
        </p:nvSpPr>
        <p:spPr>
          <a:xfrm>
            <a:off x="914400" y="1412875"/>
            <a:ext cx="9525000" cy="5867399"/>
          </a:xfrm>
        </p:spPr>
        <p:txBody>
          <a:bodyPr/>
          <a:lstStyle/>
          <a:p>
            <a:r>
              <a:rPr lang="fr-FR" b="1" baseline="-25000" dirty="0"/>
              <a:t>Les courtes pauses peuvent être aussi bénéfiques que les longues</a:t>
            </a:r>
            <a:endParaRPr lang="en-US" dirty="0"/>
          </a:p>
        </p:txBody>
      </p:sp>
      <p:pic>
        <p:nvPicPr>
          <p:cNvPr id="6" name="Picture 1">
            <a:extLst>
              <a:ext uri="{FF2B5EF4-FFF2-40B4-BE49-F238E27FC236}">
                <a16:creationId xmlns:a16="http://schemas.microsoft.com/office/drawing/2014/main" id="{905C4210-6FF5-09D8-7753-3B1F82E607E6}"/>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473323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04763-7A41-6D8D-845D-5980F6B75CDF}"/>
              </a:ext>
            </a:extLst>
          </p:cNvPr>
          <p:cNvSpPr>
            <a:spLocks noGrp="1"/>
          </p:cNvSpPr>
          <p:nvPr>
            <p:ph type="title"/>
          </p:nvPr>
        </p:nvSpPr>
        <p:spPr>
          <a:xfrm>
            <a:off x="914400" y="1260475"/>
            <a:ext cx="11277600" cy="6248399"/>
          </a:xfrm>
        </p:spPr>
        <p:txBody>
          <a:bodyPr/>
          <a:lstStyle/>
          <a:p>
            <a:r>
              <a:rPr lang="fr-FR" b="1" baseline="-25000" dirty="0"/>
              <a:t>Concentrez-vous sur la réduction de certaines activités précises</a:t>
            </a:r>
            <a:endParaRPr lang="en-US" dirty="0"/>
          </a:p>
        </p:txBody>
      </p:sp>
      <p:pic>
        <p:nvPicPr>
          <p:cNvPr id="6" name="Picture 2">
            <a:extLst>
              <a:ext uri="{FF2B5EF4-FFF2-40B4-BE49-F238E27FC236}">
                <a16:creationId xmlns:a16="http://schemas.microsoft.com/office/drawing/2014/main" id="{C2F62A96-D6E1-8548-A0D6-C76EB51C4E42}"/>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80205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F0B650-455E-7C00-E42A-B0A4A3DE5525}"/>
              </a:ext>
            </a:extLst>
          </p:cNvPr>
          <p:cNvSpPr>
            <a:spLocks noGrp="1"/>
          </p:cNvSpPr>
          <p:nvPr>
            <p:ph type="title"/>
          </p:nvPr>
        </p:nvSpPr>
        <p:spPr>
          <a:xfrm>
            <a:off x="914400" y="1870075"/>
            <a:ext cx="8229600" cy="2666999"/>
          </a:xfrm>
        </p:spPr>
        <p:txBody>
          <a:bodyPr/>
          <a:lstStyle/>
          <a:p>
            <a:r>
              <a:rPr lang="fr-FR" dirty="0">
                <a:latin typeface="Calibri" panose="020F0502020204030204" pitchFamily="34" charset="0"/>
                <a:cs typeface="Calibri" panose="020F0502020204030204" pitchFamily="34" charset="0"/>
              </a:rPr>
              <a:t>Établissez un plan</a:t>
            </a:r>
            <a:endParaRPr lang="en-US" dirty="0"/>
          </a:p>
        </p:txBody>
      </p:sp>
      <p:sp>
        <p:nvSpPr>
          <p:cNvPr id="5" name="Content Placeholder 4">
            <a:extLst>
              <a:ext uri="{FF2B5EF4-FFF2-40B4-BE49-F238E27FC236}">
                <a16:creationId xmlns:a16="http://schemas.microsoft.com/office/drawing/2014/main" id="{C41C3071-F1D1-F105-3F4C-CB8AE86F6ACE}"/>
              </a:ext>
            </a:extLst>
          </p:cNvPr>
          <p:cNvSpPr>
            <a:spLocks noGrp="1"/>
          </p:cNvSpPr>
          <p:nvPr>
            <p:ph sz="quarter" idx="11"/>
          </p:nvPr>
        </p:nvSpPr>
        <p:spPr>
          <a:xfrm>
            <a:off x="914400" y="5146675"/>
            <a:ext cx="6248400" cy="3276600"/>
          </a:xfrm>
        </p:spPr>
        <p:txBody>
          <a:bodyPr/>
          <a:lstStyle/>
          <a:p>
            <a:r>
              <a:rPr lang="fr-FR" b="1" baseline="-25000" dirty="0"/>
              <a:t>Que comptez- vous faire?</a:t>
            </a:r>
            <a:endParaRPr lang="en-US" dirty="0"/>
          </a:p>
        </p:txBody>
      </p:sp>
      <p:pic>
        <p:nvPicPr>
          <p:cNvPr id="6" name="Picture 2">
            <a:extLst>
              <a:ext uri="{FF2B5EF4-FFF2-40B4-BE49-F238E27FC236}">
                <a16:creationId xmlns:a16="http://schemas.microsoft.com/office/drawing/2014/main" id="{5204B313-7580-531F-864E-273B785DFB12}"/>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79506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2A5B50-7E03-435A-86C0-BE495F137E0A}"/>
              </a:ext>
            </a:extLst>
          </p:cNvPr>
          <p:cNvSpPr>
            <a:spLocks noGrp="1"/>
          </p:cNvSpPr>
          <p:nvPr>
            <p:ph type="title"/>
          </p:nvPr>
        </p:nvSpPr>
        <p:spPr>
          <a:xfrm>
            <a:off x="914400" y="1793875"/>
            <a:ext cx="8001000" cy="2885057"/>
          </a:xfrm>
        </p:spPr>
        <p:txBody>
          <a:bodyPr/>
          <a:lstStyle/>
          <a:p>
            <a:r>
              <a:rPr lang="fr-FR" dirty="0">
                <a:latin typeface="Calibri" panose="020F0502020204030204" pitchFamily="34" charset="0"/>
                <a:cs typeface="Calibri" panose="020F0502020204030204" pitchFamily="34" charset="0"/>
              </a:rPr>
              <a:t>Établissez un plan</a:t>
            </a:r>
            <a:r>
              <a:rPr lang="en-US" dirty="0"/>
              <a:t>-1</a:t>
            </a:r>
          </a:p>
        </p:txBody>
      </p:sp>
      <p:sp>
        <p:nvSpPr>
          <p:cNvPr id="4" name="Content Placeholder 3">
            <a:extLst>
              <a:ext uri="{FF2B5EF4-FFF2-40B4-BE49-F238E27FC236}">
                <a16:creationId xmlns:a16="http://schemas.microsoft.com/office/drawing/2014/main" id="{224B75A1-5084-AD1A-DF2E-5291EFE0D83E}"/>
              </a:ext>
            </a:extLst>
          </p:cNvPr>
          <p:cNvSpPr>
            <a:spLocks noGrp="1"/>
          </p:cNvSpPr>
          <p:nvPr>
            <p:ph sz="quarter" idx="10"/>
          </p:nvPr>
        </p:nvSpPr>
        <p:spPr>
          <a:xfrm>
            <a:off x="914400" y="5146675"/>
            <a:ext cx="7239000" cy="4267200"/>
          </a:xfrm>
        </p:spPr>
        <p:txBody>
          <a:bodyPr/>
          <a:lstStyle/>
          <a:p>
            <a:r>
              <a:rPr lang="en-US" sz="6000" b="1" baseline="-25000" dirty="0"/>
              <a:t>Comment </a:t>
            </a:r>
            <a:r>
              <a:rPr lang="fr-FR" sz="6000" b="1" baseline="-25000" dirty="0"/>
              <a:t>saurez-vous que vous avez terminé?</a:t>
            </a:r>
            <a:endParaRPr lang="en-US" sz="6000" dirty="0"/>
          </a:p>
        </p:txBody>
      </p:sp>
      <p:pic>
        <p:nvPicPr>
          <p:cNvPr id="7" name="Picture 2">
            <a:extLst>
              <a:ext uri="{FF2B5EF4-FFF2-40B4-BE49-F238E27FC236}">
                <a16:creationId xmlns:a16="http://schemas.microsoft.com/office/drawing/2014/main" id="{F2800D21-84CD-A520-A246-4D387E385E60}"/>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00682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7262B0-0BE4-97CE-6EA2-23CCB317A728}"/>
              </a:ext>
            </a:extLst>
          </p:cNvPr>
          <p:cNvSpPr>
            <a:spLocks noGrp="1"/>
          </p:cNvSpPr>
          <p:nvPr>
            <p:ph type="title"/>
          </p:nvPr>
        </p:nvSpPr>
        <p:spPr>
          <a:xfrm>
            <a:off x="914400" y="411734"/>
            <a:ext cx="16459200" cy="738664"/>
          </a:xfrm>
        </p:spPr>
        <p:txBody>
          <a:bodyPr/>
          <a:lstStyle/>
          <a:p>
            <a:r>
              <a:rPr lang="fr-FR" dirty="0">
                <a:latin typeface="Calibri" panose="020F0502020204030204" pitchFamily="34" charset="0"/>
                <a:cs typeface="Calibri" panose="020F0502020204030204" pitchFamily="34" charset="0"/>
              </a:rPr>
              <a:t>Établissez un plan</a:t>
            </a:r>
            <a:r>
              <a:rPr lang="en-US" dirty="0"/>
              <a:t>-2</a:t>
            </a:r>
          </a:p>
        </p:txBody>
      </p:sp>
      <p:sp>
        <p:nvSpPr>
          <p:cNvPr id="4" name="Content Placeholder 3">
            <a:extLst>
              <a:ext uri="{FF2B5EF4-FFF2-40B4-BE49-F238E27FC236}">
                <a16:creationId xmlns:a16="http://schemas.microsoft.com/office/drawing/2014/main" id="{7E28C51F-8859-FC81-22D6-7C861B78A7B4}"/>
              </a:ext>
            </a:extLst>
          </p:cNvPr>
          <p:cNvSpPr>
            <a:spLocks noGrp="1"/>
          </p:cNvSpPr>
          <p:nvPr>
            <p:ph sz="quarter" idx="10"/>
          </p:nvPr>
        </p:nvSpPr>
        <p:spPr>
          <a:xfrm>
            <a:off x="914400" y="2632075"/>
            <a:ext cx="16459200" cy="276999"/>
          </a:xfrm>
        </p:spPr>
        <p:txBody>
          <a:bodyPr/>
          <a:lstStyle/>
          <a:p>
            <a:r>
              <a:rPr lang="fr-FR" b="1" baseline="-25000" dirty="0"/>
              <a:t>Que ferez- vous une fois terminé?</a:t>
            </a:r>
            <a:endParaRPr lang="en-US" dirty="0"/>
          </a:p>
        </p:txBody>
      </p:sp>
      <p:sp>
        <p:nvSpPr>
          <p:cNvPr id="5" name="Content Placeholder 4">
            <a:extLst>
              <a:ext uri="{FF2B5EF4-FFF2-40B4-BE49-F238E27FC236}">
                <a16:creationId xmlns:a16="http://schemas.microsoft.com/office/drawing/2014/main" id="{EF6D2597-6EEA-4B12-FD6C-CF6BD9739A91}"/>
              </a:ext>
            </a:extLst>
          </p:cNvPr>
          <p:cNvSpPr>
            <a:spLocks noGrp="1"/>
          </p:cNvSpPr>
          <p:nvPr>
            <p:ph sz="quarter" idx="11"/>
          </p:nvPr>
        </p:nvSpPr>
        <p:spPr/>
        <p:txBody>
          <a:bodyPr/>
          <a:lstStyle/>
          <a:p>
            <a:endParaRPr lang="en-US"/>
          </a:p>
        </p:txBody>
      </p:sp>
      <p:pic>
        <p:nvPicPr>
          <p:cNvPr id="7" name="Picture 2">
            <a:extLst>
              <a:ext uri="{FF2B5EF4-FFF2-40B4-BE49-F238E27FC236}">
                <a16:creationId xmlns:a16="http://schemas.microsoft.com/office/drawing/2014/main" id="{A79BEF9B-C57E-78B1-59ED-90926F2CC2E5}"/>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087198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67199-2D45-1C8A-2EF7-E750A74E2BF3}"/>
              </a:ext>
            </a:extLst>
          </p:cNvPr>
          <p:cNvSpPr>
            <a:spLocks noGrp="1"/>
          </p:cNvSpPr>
          <p:nvPr>
            <p:ph type="title"/>
          </p:nvPr>
        </p:nvSpPr>
        <p:spPr>
          <a:xfrm>
            <a:off x="914400" y="411734"/>
            <a:ext cx="16459200" cy="1477328"/>
          </a:xfrm>
        </p:spPr>
        <p:txBody>
          <a:bodyPr/>
          <a:lstStyle/>
          <a:p>
            <a:pPr algn="ctr"/>
            <a:r>
              <a:rPr lang="it-IT" b="1" baseline="-25000" dirty="0"/>
              <a:t>Défi :</a:t>
            </a:r>
            <a:br>
              <a:rPr lang="fr-FR" dirty="0"/>
            </a:br>
            <a:r>
              <a:rPr lang="fr-FR" b="1" baseline="-25000" dirty="0"/>
              <a:t>Faites une seule chose</a:t>
            </a:r>
            <a:endParaRPr lang="en-US" dirty="0"/>
          </a:p>
        </p:txBody>
      </p:sp>
      <p:sp>
        <p:nvSpPr>
          <p:cNvPr id="4" name="Content Placeholder 3">
            <a:extLst>
              <a:ext uri="{FF2B5EF4-FFF2-40B4-BE49-F238E27FC236}">
                <a16:creationId xmlns:a16="http://schemas.microsoft.com/office/drawing/2014/main" id="{479D69BE-368D-3E53-D6FA-61AC5284277D}"/>
              </a:ext>
            </a:extLst>
          </p:cNvPr>
          <p:cNvSpPr>
            <a:spLocks noGrp="1"/>
          </p:cNvSpPr>
          <p:nvPr>
            <p:ph sz="quarter" idx="10"/>
          </p:nvPr>
        </p:nvSpPr>
        <p:spPr>
          <a:xfrm>
            <a:off x="3467100" y="3698875"/>
            <a:ext cx="11353800" cy="2133600"/>
          </a:xfrm>
        </p:spPr>
        <p:txBody>
          <a:bodyPr/>
          <a:lstStyle/>
          <a:p>
            <a:pPr algn="ctr"/>
            <a:r>
              <a:rPr lang="fr-FR" b="1" baseline="-25000" dirty="0"/>
              <a:t>Que faites-vous avez votre cellulaire?</a:t>
            </a:r>
            <a:endParaRPr lang="fr-FR" dirty="0"/>
          </a:p>
        </p:txBody>
      </p:sp>
      <p:sp>
        <p:nvSpPr>
          <p:cNvPr id="5" name="Content Placeholder 4">
            <a:extLst>
              <a:ext uri="{FF2B5EF4-FFF2-40B4-BE49-F238E27FC236}">
                <a16:creationId xmlns:a16="http://schemas.microsoft.com/office/drawing/2014/main" id="{949F9E27-BC48-C86B-9ABF-AA2D479442B0}"/>
              </a:ext>
            </a:extLst>
          </p:cNvPr>
          <p:cNvSpPr>
            <a:spLocks noGrp="1"/>
          </p:cNvSpPr>
          <p:nvPr>
            <p:ph sz="quarter" idx="11"/>
          </p:nvPr>
        </p:nvSpPr>
        <p:spPr>
          <a:xfrm>
            <a:off x="4038600" y="5603875"/>
            <a:ext cx="10668000" cy="2133600"/>
          </a:xfrm>
        </p:spPr>
        <p:txBody>
          <a:bodyPr/>
          <a:lstStyle/>
          <a:p>
            <a:r>
              <a:rPr lang="fr-FR" sz="3000" b="1" baseline="-25000" dirty="0"/>
              <a:t>Quelles activités ont une fin, et lesquelles n’en ont pas?</a:t>
            </a:r>
            <a:endParaRPr lang="en-US" sz="3000" dirty="0"/>
          </a:p>
        </p:txBody>
      </p:sp>
      <p:pic>
        <p:nvPicPr>
          <p:cNvPr id="4098" name="Picture 2">
            <a:extLst>
              <a:ext uri="{FF2B5EF4-FFF2-40B4-BE49-F238E27FC236}">
                <a16:creationId xmlns:a16="http://schemas.microsoft.com/office/drawing/2014/main" id="{02E6EE13-EC4D-4B3A-A96E-5A0C8FD6344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8293644" cy="1029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8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5489F-A1C9-35B4-E4B0-41441DBC547C}"/>
              </a:ext>
            </a:extLst>
          </p:cNvPr>
          <p:cNvSpPr>
            <a:spLocks noGrp="1"/>
          </p:cNvSpPr>
          <p:nvPr>
            <p:ph type="title"/>
          </p:nvPr>
        </p:nvSpPr>
        <p:spPr>
          <a:xfrm>
            <a:off x="3048000" y="955674"/>
            <a:ext cx="14325600" cy="2514600"/>
          </a:xfrm>
        </p:spPr>
        <p:txBody>
          <a:bodyPr/>
          <a:lstStyle/>
          <a:p>
            <a:pPr algn="ctr"/>
            <a:r>
              <a:rPr lang="fr-FR" b="1" baseline="-25000" dirty="0"/>
              <a:t>Défi :	</a:t>
            </a:r>
            <a:br>
              <a:rPr lang="fr-FR" dirty="0"/>
            </a:br>
            <a:r>
              <a:rPr lang="fr-FR" b="1" baseline="-25000" dirty="0"/>
              <a:t>Faites une seule chose</a:t>
            </a:r>
            <a:endParaRPr lang="en-US" dirty="0"/>
          </a:p>
        </p:txBody>
      </p:sp>
      <p:sp>
        <p:nvSpPr>
          <p:cNvPr id="4" name="Content Placeholder 3">
            <a:extLst>
              <a:ext uri="{FF2B5EF4-FFF2-40B4-BE49-F238E27FC236}">
                <a16:creationId xmlns:a16="http://schemas.microsoft.com/office/drawing/2014/main" id="{74097CFF-FD90-2360-8BA8-4D232B7499EC}"/>
              </a:ext>
            </a:extLst>
          </p:cNvPr>
          <p:cNvSpPr>
            <a:spLocks noGrp="1"/>
          </p:cNvSpPr>
          <p:nvPr>
            <p:ph sz="quarter" idx="10"/>
          </p:nvPr>
        </p:nvSpPr>
        <p:spPr>
          <a:xfrm>
            <a:off x="1757362" y="3698873"/>
            <a:ext cx="15616238" cy="2514601"/>
          </a:xfrm>
        </p:spPr>
        <p:txBody>
          <a:bodyPr/>
          <a:lstStyle/>
          <a:p>
            <a:r>
              <a:rPr lang="fr-FR" b="1" baseline="-25000" dirty="0"/>
              <a:t>Choisissez une activité avec une fin claire.</a:t>
            </a:r>
            <a:endParaRPr lang="fr-FR" dirty="0"/>
          </a:p>
          <a:p>
            <a:r>
              <a:rPr lang="fr-FR" b="1" baseline="-25000" dirty="0"/>
              <a:t>Répondez à deux questions :</a:t>
            </a:r>
            <a:endParaRPr lang="en-US" dirty="0"/>
          </a:p>
        </p:txBody>
      </p:sp>
      <p:sp>
        <p:nvSpPr>
          <p:cNvPr id="5" name="Content Placeholder 4">
            <a:extLst>
              <a:ext uri="{FF2B5EF4-FFF2-40B4-BE49-F238E27FC236}">
                <a16:creationId xmlns:a16="http://schemas.microsoft.com/office/drawing/2014/main" id="{727D1ACB-664A-C7CD-3F5A-2F4D6065488E}"/>
              </a:ext>
            </a:extLst>
          </p:cNvPr>
          <p:cNvSpPr>
            <a:spLocks noGrp="1"/>
          </p:cNvSpPr>
          <p:nvPr>
            <p:ph sz="quarter" idx="11"/>
          </p:nvPr>
        </p:nvSpPr>
        <p:spPr>
          <a:xfrm>
            <a:off x="2667000" y="6746875"/>
            <a:ext cx="14706600" cy="2133600"/>
          </a:xfrm>
        </p:spPr>
        <p:txBody>
          <a:bodyPr/>
          <a:lstStyle/>
          <a:p>
            <a:pPr marL="285750" indent="-285750">
              <a:buFont typeface="Arial" panose="020B0604020202020204" pitchFamily="34" charset="0"/>
              <a:buChar char="•"/>
            </a:pPr>
            <a:r>
              <a:rPr lang="fr-FR" b="1" baseline="-25000" dirty="0"/>
              <a:t>Pourquoi est-ce que je fais ça?</a:t>
            </a:r>
          </a:p>
          <a:p>
            <a:pPr marL="285750" indent="-285750">
              <a:buFont typeface="Arial" panose="020B0604020202020204" pitchFamily="34" charset="0"/>
              <a:buChar char="•"/>
            </a:pPr>
            <a:r>
              <a:rPr lang="fr-FR" b="1" baseline="-25000" dirty="0"/>
              <a:t>Comment saurai-je que j’ai terminé?</a:t>
            </a:r>
            <a:endParaRPr lang="en-US" dirty="0"/>
          </a:p>
        </p:txBody>
      </p:sp>
      <p:pic>
        <p:nvPicPr>
          <p:cNvPr id="6" name="Picture 1">
            <a:extLst>
              <a:ext uri="{FF2B5EF4-FFF2-40B4-BE49-F238E27FC236}">
                <a16:creationId xmlns:a16="http://schemas.microsoft.com/office/drawing/2014/main" id="{7711B58D-D5BB-6FAB-0CFB-371300C2CE73}"/>
              </a:ext>
              <a:ext uri="{C183D7F6-B498-43B3-948B-1728B52AA6E4}">
                <adec:decorative xmlns:adec="http://schemas.microsoft.com/office/drawing/2017/decorative" val="1"/>
              </a:ext>
            </a:extLst>
          </p:cNvPr>
          <p:cNvPicPr/>
          <p:nvPr/>
        </p:nvPicPr>
        <p:blipFill>
          <a:blip r:embed="rId3" cstate="print"/>
          <a:stretch>
            <a:fillRect/>
          </a:stretch>
        </p:blipFill>
        <p:spPr>
          <a:xfrm>
            <a:off x="1757362" y="62"/>
            <a:ext cx="16530637" cy="8426059"/>
          </a:xfrm>
          <a:prstGeom prst="rect">
            <a:avLst/>
          </a:prstGeom>
        </p:spPr>
      </p:pic>
    </p:spTree>
    <p:extLst>
      <p:ext uri="{BB962C8B-B14F-4D97-AF65-F5344CB8AC3E}">
        <p14:creationId xmlns:p14="http://schemas.microsoft.com/office/powerpoint/2010/main" val="4121287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3F6A0-FEF4-A28A-F088-6C07FB4F5685}"/>
              </a:ext>
            </a:extLst>
          </p:cNvPr>
          <p:cNvSpPr>
            <a:spLocks noGrp="1"/>
          </p:cNvSpPr>
          <p:nvPr>
            <p:ph type="title"/>
          </p:nvPr>
        </p:nvSpPr>
        <p:spPr>
          <a:xfrm>
            <a:off x="4191000" y="411733"/>
            <a:ext cx="10515600" cy="2982341"/>
          </a:xfrm>
        </p:spPr>
        <p:txBody>
          <a:bodyPr/>
          <a:lstStyle/>
          <a:p>
            <a:pPr algn="ctr"/>
            <a:r>
              <a:rPr lang="it-IT" b="1" baseline="-25000" dirty="0"/>
              <a:t>Défi :</a:t>
            </a:r>
            <a:br>
              <a:rPr lang="fr-FR" dirty="0"/>
            </a:br>
            <a:r>
              <a:rPr lang="fr-FR" b="1" baseline="-25000" dirty="0"/>
              <a:t>Faites une seule chose-1</a:t>
            </a:r>
            <a:endParaRPr lang="en-US" dirty="0"/>
          </a:p>
        </p:txBody>
      </p:sp>
      <p:sp>
        <p:nvSpPr>
          <p:cNvPr id="4" name="Content Placeholder 3">
            <a:extLst>
              <a:ext uri="{FF2B5EF4-FFF2-40B4-BE49-F238E27FC236}">
                <a16:creationId xmlns:a16="http://schemas.microsoft.com/office/drawing/2014/main" id="{166923DA-40E9-3575-EEF9-AC9767D2D88F}"/>
              </a:ext>
            </a:extLst>
          </p:cNvPr>
          <p:cNvSpPr>
            <a:spLocks noGrp="1"/>
          </p:cNvSpPr>
          <p:nvPr>
            <p:ph sz="quarter" idx="10"/>
          </p:nvPr>
        </p:nvSpPr>
        <p:spPr>
          <a:xfrm>
            <a:off x="4191000" y="3394073"/>
            <a:ext cx="13182600" cy="1752601"/>
          </a:xfrm>
        </p:spPr>
        <p:txBody>
          <a:bodyPr/>
          <a:lstStyle/>
          <a:p>
            <a:r>
              <a:rPr lang="fr-FR" baseline="-25000" dirty="0"/>
              <a:t>Déverrouillez votre cellulaire.</a:t>
            </a:r>
            <a:endParaRPr lang="fr-FR" dirty="0"/>
          </a:p>
        </p:txBody>
      </p:sp>
      <p:sp>
        <p:nvSpPr>
          <p:cNvPr id="5" name="Content Placeholder 4">
            <a:extLst>
              <a:ext uri="{FF2B5EF4-FFF2-40B4-BE49-F238E27FC236}">
                <a16:creationId xmlns:a16="http://schemas.microsoft.com/office/drawing/2014/main" id="{16D285E6-515B-195B-4F59-9DE5DCB85C13}"/>
              </a:ext>
            </a:extLst>
          </p:cNvPr>
          <p:cNvSpPr>
            <a:spLocks noGrp="1"/>
          </p:cNvSpPr>
          <p:nvPr>
            <p:ph sz="quarter" idx="11"/>
          </p:nvPr>
        </p:nvSpPr>
        <p:spPr>
          <a:xfrm>
            <a:off x="1447800" y="5291871"/>
            <a:ext cx="15925800" cy="3248814"/>
          </a:xfrm>
        </p:spPr>
        <p:txBody>
          <a:bodyPr/>
          <a:lstStyle/>
          <a:p>
            <a:r>
              <a:rPr lang="fr-FR" baseline="-25000" dirty="0"/>
              <a:t>Fermez toutes les applications ouvertes.</a:t>
            </a:r>
            <a:endParaRPr lang="fr-FR" dirty="0"/>
          </a:p>
          <a:p>
            <a:r>
              <a:rPr lang="fr-FR" baseline="-25000" dirty="0"/>
              <a:t>Faites uniquement l’activité que vous aviez prévue.</a:t>
            </a:r>
            <a:endParaRPr lang="fr-FR" dirty="0"/>
          </a:p>
          <a:p>
            <a:r>
              <a:rPr lang="fr-FR" baseline="-25000" dirty="0"/>
              <a:t>Fermez l’application et verrouillez votre cellulaire.</a:t>
            </a:r>
            <a:endParaRPr lang="en-US" dirty="0"/>
          </a:p>
        </p:txBody>
      </p:sp>
      <p:pic>
        <p:nvPicPr>
          <p:cNvPr id="6" name="Picture 2">
            <a:extLst>
              <a:ext uri="{FF2B5EF4-FFF2-40B4-BE49-F238E27FC236}">
                <a16:creationId xmlns:a16="http://schemas.microsoft.com/office/drawing/2014/main" id="{9367A51B-17BB-8415-37D9-B455B9B2BB17}"/>
              </a:ext>
              <a:ext uri="{C183D7F6-B498-43B3-948B-1728B52AA6E4}">
                <adec:decorative xmlns:adec="http://schemas.microsoft.com/office/drawing/2017/decorative" val="1"/>
              </a:ext>
            </a:extLst>
          </p:cNvPr>
          <p:cNvPicPr/>
          <p:nvPr/>
        </p:nvPicPr>
        <p:blipFill>
          <a:blip r:embed="rId3" cstate="print"/>
          <a:stretch>
            <a:fillRect/>
          </a:stretch>
        </p:blipFill>
        <p:spPr>
          <a:xfrm>
            <a:off x="1123950" y="62"/>
            <a:ext cx="17164050" cy="8464164"/>
          </a:xfrm>
          <a:prstGeom prst="rect">
            <a:avLst/>
          </a:prstGeom>
        </p:spPr>
      </p:pic>
    </p:spTree>
    <p:extLst>
      <p:ext uri="{BB962C8B-B14F-4D97-AF65-F5344CB8AC3E}">
        <p14:creationId xmlns:p14="http://schemas.microsoft.com/office/powerpoint/2010/main" val="2886391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453038-3E41-EF45-8521-67B0BD2C5ADA}"/>
              </a:ext>
            </a:extLst>
          </p:cNvPr>
          <p:cNvSpPr>
            <a:spLocks noGrp="1"/>
          </p:cNvSpPr>
          <p:nvPr>
            <p:ph type="title"/>
          </p:nvPr>
        </p:nvSpPr>
        <p:spPr>
          <a:xfrm>
            <a:off x="1295400" y="2648769"/>
            <a:ext cx="16459200" cy="738664"/>
          </a:xfrm>
        </p:spPr>
        <p:txBody>
          <a:bodyPr/>
          <a:lstStyle/>
          <a:p>
            <a:r>
              <a:rPr lang="fr-FR" baseline="-25000" dirty="0" err="1"/>
              <a:t>HabiloMédias</a:t>
            </a:r>
            <a:r>
              <a:rPr lang="fr-FR" baseline="-25000" dirty="0"/>
              <a:t> est le centre bilingue d’éducation aux médias numériques du Canada.</a:t>
            </a:r>
            <a:endParaRPr lang="en-US" dirty="0"/>
          </a:p>
        </p:txBody>
      </p:sp>
      <p:sp>
        <p:nvSpPr>
          <p:cNvPr id="7" name="Content Placeholder 6">
            <a:extLst>
              <a:ext uri="{FF2B5EF4-FFF2-40B4-BE49-F238E27FC236}">
                <a16:creationId xmlns:a16="http://schemas.microsoft.com/office/drawing/2014/main" id="{F5D21E81-464D-D29E-BD22-C0E39ECEFEEA}"/>
              </a:ext>
            </a:extLst>
          </p:cNvPr>
          <p:cNvSpPr>
            <a:spLocks noGrp="1"/>
          </p:cNvSpPr>
          <p:nvPr>
            <p:ph sz="quarter" idx="10"/>
          </p:nvPr>
        </p:nvSpPr>
        <p:spPr>
          <a:xfrm>
            <a:off x="3048000" y="5215099"/>
            <a:ext cx="13506450" cy="2979576"/>
          </a:xfrm>
        </p:spPr>
        <p:txBody>
          <a:bodyPr/>
          <a:lstStyle/>
          <a:p>
            <a:r>
              <a:rPr lang="fr-FR" baseline="-25000" dirty="0"/>
              <a:t>Organisme de bienfaisance enregistré, </a:t>
            </a:r>
            <a:r>
              <a:rPr lang="fr-FR" baseline="-25000" dirty="0" err="1"/>
              <a:t>HabiloMédias</a:t>
            </a:r>
            <a:r>
              <a:rPr lang="fr-FR" baseline="-25000" dirty="0"/>
              <a:t> réalise des recherches, élabore des ressources et contribue à l’avancement de l’éducation aux médias numériques depuis 1996.</a:t>
            </a:r>
            <a:endParaRPr lang="en-US" dirty="0"/>
          </a:p>
        </p:txBody>
      </p:sp>
      <p:pic>
        <p:nvPicPr>
          <p:cNvPr id="9" name="Picture 2">
            <a:extLst>
              <a:ext uri="{FF2B5EF4-FFF2-40B4-BE49-F238E27FC236}">
                <a16:creationId xmlns:a16="http://schemas.microsoft.com/office/drawing/2014/main" id="{9F2BE26F-4AC1-33EC-54FF-ABDC593736AA}"/>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6554450" cy="8011662"/>
          </a:xfrm>
          <a:prstGeom prst="rect">
            <a:avLst/>
          </a:prstGeom>
        </p:spPr>
      </p:pic>
    </p:spTree>
    <p:extLst>
      <p:ext uri="{BB962C8B-B14F-4D97-AF65-F5344CB8AC3E}">
        <p14:creationId xmlns:p14="http://schemas.microsoft.com/office/powerpoint/2010/main" val="2784174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9E79C-56B0-CF81-7879-E11F150219D0}"/>
              </a:ext>
            </a:extLst>
          </p:cNvPr>
          <p:cNvSpPr>
            <a:spLocks noGrp="1"/>
          </p:cNvSpPr>
          <p:nvPr>
            <p:ph type="title"/>
          </p:nvPr>
        </p:nvSpPr>
        <p:spPr>
          <a:xfrm>
            <a:off x="9144000" y="1412875"/>
            <a:ext cx="8229600" cy="738664"/>
          </a:xfrm>
        </p:spPr>
        <p:txBody>
          <a:bodyPr/>
          <a:lstStyle/>
          <a:p>
            <a:pPr algn="ctr"/>
            <a:r>
              <a:rPr lang="fr-FR" b="1" baseline="-25000" dirty="0"/>
              <a:t>Mettez une minuterie</a:t>
            </a:r>
            <a:endParaRPr lang="en-US" dirty="0"/>
          </a:p>
        </p:txBody>
      </p:sp>
      <p:pic>
        <p:nvPicPr>
          <p:cNvPr id="3074" name="Picture 2">
            <a:extLst>
              <a:ext uri="{FF2B5EF4-FFF2-40B4-BE49-F238E27FC236}">
                <a16:creationId xmlns:a16="http://schemas.microsoft.com/office/drawing/2014/main" id="{DDC44E37-D6F4-484D-ADDE-04A329A532D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 y="0"/>
            <a:ext cx="18293644" cy="1029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3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58AC9-EA3E-BECB-0B5D-6ED0A33FB901}"/>
              </a:ext>
            </a:extLst>
          </p:cNvPr>
          <p:cNvSpPr>
            <a:spLocks noGrp="1"/>
          </p:cNvSpPr>
          <p:nvPr>
            <p:ph type="title"/>
          </p:nvPr>
        </p:nvSpPr>
        <p:spPr>
          <a:xfrm>
            <a:off x="2133600" y="411733"/>
            <a:ext cx="15240000" cy="1686941"/>
          </a:xfrm>
        </p:spPr>
        <p:txBody>
          <a:bodyPr/>
          <a:lstStyle/>
          <a:p>
            <a:r>
              <a:rPr lang="fr-FR" b="1" baseline="-25000" noProof="0" dirty="0"/>
              <a:t>Essais d’applications</a:t>
            </a:r>
            <a:endParaRPr lang="fr-FR" noProof="0" dirty="0"/>
          </a:p>
        </p:txBody>
      </p:sp>
      <p:sp>
        <p:nvSpPr>
          <p:cNvPr id="4" name="Content Placeholder 3">
            <a:extLst>
              <a:ext uri="{FF2B5EF4-FFF2-40B4-BE49-F238E27FC236}">
                <a16:creationId xmlns:a16="http://schemas.microsoft.com/office/drawing/2014/main" id="{DCFEA55F-3089-8DD8-8F74-06F095E0FEC8}"/>
              </a:ext>
            </a:extLst>
          </p:cNvPr>
          <p:cNvSpPr>
            <a:spLocks noGrp="1"/>
          </p:cNvSpPr>
          <p:nvPr>
            <p:ph sz="quarter" idx="10"/>
          </p:nvPr>
        </p:nvSpPr>
        <p:spPr>
          <a:xfrm>
            <a:off x="2590800" y="2632075"/>
            <a:ext cx="11811000" cy="5680012"/>
          </a:xfrm>
        </p:spPr>
        <p:txBody>
          <a:bodyPr/>
          <a:lstStyle/>
          <a:p>
            <a:pPr marL="285750" indent="-285750">
              <a:buFont typeface="Arial" panose="020B0604020202020204" pitchFamily="34" charset="0"/>
              <a:buChar char="•"/>
            </a:pPr>
            <a:r>
              <a:rPr lang="fr-FR" baseline="-25000" dirty="0"/>
              <a:t>Choisissez une activité qui n’a pas de fin claire.</a:t>
            </a:r>
          </a:p>
          <a:p>
            <a:pPr marL="285750" indent="-285750">
              <a:buFont typeface="Arial" panose="020B0604020202020204" pitchFamily="34" charset="0"/>
              <a:buChar char="•"/>
            </a:pPr>
            <a:r>
              <a:rPr lang="fr-FR" baseline="-25000" dirty="0"/>
              <a:t>Décidez du temps que vous souhaitez y consacrer.</a:t>
            </a:r>
          </a:p>
          <a:p>
            <a:pPr marL="285750" indent="-285750">
              <a:buFont typeface="Arial" panose="020B0604020202020204" pitchFamily="34" charset="0"/>
              <a:buChar char="•"/>
            </a:pPr>
            <a:r>
              <a:rPr lang="fr-FR" baseline="-25000" dirty="0"/>
              <a:t>Réglez une minuterie pour cette durée.</a:t>
            </a:r>
          </a:p>
          <a:p>
            <a:pPr marL="285750" indent="-285750">
              <a:buFont typeface="Arial" panose="020B0604020202020204" pitchFamily="34" charset="0"/>
              <a:buChar char="•"/>
            </a:pPr>
            <a:r>
              <a:rPr lang="fr-FR" baseline="-25000" dirty="0"/>
              <a:t>Faites l’activité jusqu’à ce que la minuterie sonne.</a:t>
            </a:r>
          </a:p>
          <a:p>
            <a:pPr marL="285750" indent="-285750">
              <a:buFont typeface="Arial" panose="020B0604020202020204" pitchFamily="34" charset="0"/>
              <a:buChar char="•"/>
            </a:pPr>
            <a:r>
              <a:rPr lang="fr-FR" baseline="-25000" dirty="0"/>
              <a:t>Fermez l’application et rangez votre cellulaire.</a:t>
            </a:r>
            <a:endParaRPr lang="en-US" dirty="0"/>
          </a:p>
        </p:txBody>
      </p:sp>
      <p:pic>
        <p:nvPicPr>
          <p:cNvPr id="6" name="Picture 2">
            <a:extLst>
              <a:ext uri="{FF2B5EF4-FFF2-40B4-BE49-F238E27FC236}">
                <a16:creationId xmlns:a16="http://schemas.microsoft.com/office/drawing/2014/main" id="{4BA344CF-BA8B-3692-C8A7-CE9CCC74FCE3}"/>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016225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039D6-2727-0351-45FE-7EB63FB4A74D}"/>
              </a:ext>
            </a:extLst>
          </p:cNvPr>
          <p:cNvSpPr>
            <a:spLocks noGrp="1"/>
          </p:cNvSpPr>
          <p:nvPr>
            <p:ph type="title"/>
          </p:nvPr>
        </p:nvSpPr>
        <p:spPr>
          <a:xfrm>
            <a:off x="914400" y="1336675"/>
            <a:ext cx="11887200" cy="3428999"/>
          </a:xfrm>
        </p:spPr>
        <p:txBody>
          <a:bodyPr/>
          <a:lstStyle/>
          <a:p>
            <a:r>
              <a:rPr lang="fr-FR" noProof="0" dirty="0"/>
              <a:t>Ajoutez</a:t>
            </a:r>
            <a:r>
              <a:rPr lang="fr-FR" baseline="0" noProof="0" dirty="0"/>
              <a:t> des obstacles</a:t>
            </a:r>
            <a:endParaRPr lang="fr-FR" noProof="0" dirty="0"/>
          </a:p>
        </p:txBody>
      </p:sp>
      <p:pic>
        <p:nvPicPr>
          <p:cNvPr id="3" name="Picture 2">
            <a:extLst>
              <a:ext uri="{FF2B5EF4-FFF2-40B4-BE49-F238E27FC236}">
                <a16:creationId xmlns:a16="http://schemas.microsoft.com/office/drawing/2014/main" id="{837271CB-9B25-B1FD-E18E-1FDF1FF3A90B}"/>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0291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ECB0F3-1AF6-5EBA-4C48-C5FD6B79EF1A}"/>
              </a:ext>
            </a:extLst>
          </p:cNvPr>
          <p:cNvSpPr>
            <a:spLocks noGrp="1"/>
          </p:cNvSpPr>
          <p:nvPr>
            <p:ph type="title"/>
          </p:nvPr>
        </p:nvSpPr>
        <p:spPr>
          <a:xfrm>
            <a:off x="9753600" y="2327275"/>
            <a:ext cx="7620000" cy="4800599"/>
          </a:xfrm>
        </p:spPr>
        <p:txBody>
          <a:bodyPr/>
          <a:lstStyle/>
          <a:p>
            <a:r>
              <a:rPr lang="fr-FR" noProof="0" dirty="0"/>
              <a:t>Établissez des plages horaires</a:t>
            </a:r>
          </a:p>
        </p:txBody>
      </p:sp>
      <p:sp>
        <p:nvSpPr>
          <p:cNvPr id="4" name="Content Placeholder 3">
            <a:extLst>
              <a:ext uri="{FF2B5EF4-FFF2-40B4-BE49-F238E27FC236}">
                <a16:creationId xmlns:a16="http://schemas.microsoft.com/office/drawing/2014/main" id="{866CC163-AE00-1923-479E-971F0AD061AC}"/>
              </a:ext>
            </a:extLst>
          </p:cNvPr>
          <p:cNvSpPr>
            <a:spLocks noGrp="1"/>
          </p:cNvSpPr>
          <p:nvPr>
            <p:ph sz="quarter" idx="10"/>
          </p:nvPr>
        </p:nvSpPr>
        <p:spPr/>
        <p:txBody>
          <a:bodyPr/>
          <a:lstStyle/>
          <a:p>
            <a:endParaRPr lang="en-US"/>
          </a:p>
        </p:txBody>
      </p:sp>
      <p:sp>
        <p:nvSpPr>
          <p:cNvPr id="5" name="Content Placeholder 4">
            <a:extLst>
              <a:ext uri="{FF2B5EF4-FFF2-40B4-BE49-F238E27FC236}">
                <a16:creationId xmlns:a16="http://schemas.microsoft.com/office/drawing/2014/main" id="{901DE98B-7210-5895-7561-68B20C04B174}"/>
              </a:ext>
            </a:extLst>
          </p:cNvPr>
          <p:cNvSpPr>
            <a:spLocks noGrp="1"/>
          </p:cNvSpPr>
          <p:nvPr>
            <p:ph sz="quarter" idx="11"/>
          </p:nvPr>
        </p:nvSpPr>
        <p:spPr/>
        <p:txBody>
          <a:bodyPr/>
          <a:lstStyle/>
          <a:p>
            <a:endParaRPr lang="en-US"/>
          </a:p>
        </p:txBody>
      </p:sp>
      <p:pic>
        <p:nvPicPr>
          <p:cNvPr id="6" name="Picture 2">
            <a:extLst>
              <a:ext uri="{FF2B5EF4-FFF2-40B4-BE49-F238E27FC236}">
                <a16:creationId xmlns:a16="http://schemas.microsoft.com/office/drawing/2014/main" id="{50C4CB8C-8D9A-7685-4A96-B3B38A4F5707}"/>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83488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F4F63-45A6-4BED-4DD4-AAA65852C9CB}"/>
              </a:ext>
            </a:extLst>
          </p:cNvPr>
          <p:cNvSpPr>
            <a:spLocks noGrp="1"/>
          </p:cNvSpPr>
          <p:nvPr>
            <p:ph type="title"/>
          </p:nvPr>
        </p:nvSpPr>
        <p:spPr>
          <a:xfrm>
            <a:off x="1981200" y="1336675"/>
            <a:ext cx="15392400" cy="990599"/>
          </a:xfrm>
        </p:spPr>
        <p:txBody>
          <a:bodyPr/>
          <a:lstStyle/>
          <a:p>
            <a:r>
              <a:rPr lang="fr-FR" b="1" baseline="-25000" dirty="0"/>
              <a:t>Consultations éclair des notifications</a:t>
            </a:r>
            <a:endParaRPr lang="en-US" dirty="0"/>
          </a:p>
        </p:txBody>
      </p:sp>
      <p:sp>
        <p:nvSpPr>
          <p:cNvPr id="4" name="Content Placeholder 3">
            <a:extLst>
              <a:ext uri="{FF2B5EF4-FFF2-40B4-BE49-F238E27FC236}">
                <a16:creationId xmlns:a16="http://schemas.microsoft.com/office/drawing/2014/main" id="{D8D00AE8-B434-69C8-91C2-D9B9952DDE03}"/>
              </a:ext>
            </a:extLst>
          </p:cNvPr>
          <p:cNvSpPr>
            <a:spLocks noGrp="1"/>
          </p:cNvSpPr>
          <p:nvPr>
            <p:ph sz="quarter" idx="10"/>
          </p:nvPr>
        </p:nvSpPr>
        <p:spPr>
          <a:xfrm>
            <a:off x="2362200" y="2632075"/>
            <a:ext cx="13716000" cy="6324600"/>
          </a:xfrm>
        </p:spPr>
        <p:txBody>
          <a:bodyPr/>
          <a:lstStyle/>
          <a:p>
            <a:pPr marL="457200" indent="-457200">
              <a:buFont typeface="Arial" panose="020B0604020202020204" pitchFamily="34" charset="0"/>
              <a:buChar char="•"/>
            </a:pPr>
            <a:r>
              <a:rPr lang="fr-FR" sz="3500" dirty="0"/>
              <a:t>Choisissez à quelle fréquence vous souhaitez consulter vos notifications.</a:t>
            </a:r>
          </a:p>
          <a:p>
            <a:pPr marL="457200" indent="-457200">
              <a:buFont typeface="Arial" panose="020B0604020202020204" pitchFamily="34" charset="0"/>
              <a:buChar char="•"/>
            </a:pPr>
            <a:r>
              <a:rPr lang="fr-FR" sz="3500" dirty="0"/>
              <a:t>Ne les consultez pas en dehors de ces moments.</a:t>
            </a:r>
          </a:p>
          <a:p>
            <a:pPr marL="457200" indent="-457200">
              <a:buFont typeface="Arial" panose="020B0604020202020204" pitchFamily="34" charset="0"/>
              <a:buChar char="•"/>
            </a:pPr>
            <a:r>
              <a:rPr lang="fr-FR" sz="3500" dirty="0"/>
              <a:t>Consultez-les et répondez-y le plus rapidement possible.</a:t>
            </a:r>
            <a:endParaRPr lang="en-US" sz="3500" dirty="0"/>
          </a:p>
        </p:txBody>
      </p:sp>
      <p:pic>
        <p:nvPicPr>
          <p:cNvPr id="6" name="Picture 2">
            <a:extLst>
              <a:ext uri="{FF2B5EF4-FFF2-40B4-BE49-F238E27FC236}">
                <a16:creationId xmlns:a16="http://schemas.microsoft.com/office/drawing/2014/main" id="{07D48357-9A50-43CE-2351-927ACB06B396}"/>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424656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38EB8-1E1C-A56F-9D01-8821F87A96FD}"/>
              </a:ext>
            </a:extLst>
          </p:cNvPr>
          <p:cNvSpPr>
            <a:spLocks noGrp="1"/>
          </p:cNvSpPr>
          <p:nvPr>
            <p:ph type="title"/>
          </p:nvPr>
        </p:nvSpPr>
        <p:spPr>
          <a:xfrm>
            <a:off x="2133600" y="1184275"/>
            <a:ext cx="15240000" cy="1219199"/>
          </a:xfrm>
        </p:spPr>
        <p:txBody>
          <a:bodyPr/>
          <a:lstStyle/>
          <a:p>
            <a:r>
              <a:rPr lang="nl-NL" b="1" baseline="-25000" dirty="0"/>
              <a:t>La méthode </a:t>
            </a:r>
            <a:r>
              <a:rPr lang="es-ES_tradnl" b="1" baseline="-25000" dirty="0"/>
              <a:t>« </a:t>
            </a:r>
            <a:r>
              <a:rPr lang="nl-NL" b="1" baseline="-25000" dirty="0"/>
              <a:t>dans dix </a:t>
            </a:r>
            <a:r>
              <a:rPr lang="es-ES_tradnl" b="1" baseline="-25000" dirty="0"/>
              <a:t>minutes </a:t>
            </a:r>
            <a:r>
              <a:rPr lang="nl-NL" b="1" baseline="-25000" dirty="0"/>
              <a:t>»</a:t>
            </a:r>
            <a:endParaRPr lang="en-US" dirty="0"/>
          </a:p>
        </p:txBody>
      </p:sp>
      <p:sp>
        <p:nvSpPr>
          <p:cNvPr id="4" name="Content Placeholder 3">
            <a:extLst>
              <a:ext uri="{FF2B5EF4-FFF2-40B4-BE49-F238E27FC236}">
                <a16:creationId xmlns:a16="http://schemas.microsoft.com/office/drawing/2014/main" id="{B869C800-6977-075F-5A9C-6F2197BF73D7}"/>
              </a:ext>
            </a:extLst>
          </p:cNvPr>
          <p:cNvSpPr>
            <a:spLocks noGrp="1"/>
          </p:cNvSpPr>
          <p:nvPr>
            <p:ph sz="quarter" idx="10"/>
          </p:nvPr>
        </p:nvSpPr>
        <p:spPr>
          <a:xfrm>
            <a:off x="3352800" y="2850938"/>
            <a:ext cx="10896600" cy="2018737"/>
          </a:xfrm>
        </p:spPr>
        <p:txBody>
          <a:bodyPr/>
          <a:lstStyle/>
          <a:p>
            <a:r>
              <a:rPr lang="fr-FR" b="1" baseline="-25000" dirty="0"/>
              <a:t>Lorsque vous avez envie de consulter vos notifications ou</a:t>
            </a:r>
            <a:endParaRPr lang="fr-FR" dirty="0"/>
          </a:p>
          <a:p>
            <a:r>
              <a:rPr lang="fr-FR" b="1" baseline="-25000" dirty="0"/>
              <a:t>votre fil d’actualité, donnez-vous</a:t>
            </a:r>
            <a:endParaRPr lang="en-US" dirty="0"/>
          </a:p>
        </p:txBody>
      </p:sp>
      <p:sp>
        <p:nvSpPr>
          <p:cNvPr id="5" name="Content Placeholder 4">
            <a:extLst>
              <a:ext uri="{FF2B5EF4-FFF2-40B4-BE49-F238E27FC236}">
                <a16:creationId xmlns:a16="http://schemas.microsoft.com/office/drawing/2014/main" id="{E37D7024-5E30-E6D9-FFAB-FFE048074465}"/>
              </a:ext>
            </a:extLst>
          </p:cNvPr>
          <p:cNvSpPr>
            <a:spLocks noGrp="1"/>
          </p:cNvSpPr>
          <p:nvPr>
            <p:ph sz="quarter" idx="11"/>
          </p:nvPr>
        </p:nvSpPr>
        <p:spPr>
          <a:xfrm>
            <a:off x="3048000" y="4869675"/>
            <a:ext cx="11887200" cy="3020200"/>
          </a:xfrm>
        </p:spPr>
        <p:txBody>
          <a:bodyPr/>
          <a:lstStyle/>
          <a:p>
            <a:r>
              <a:rPr lang="fr-FR" b="1" baseline="-25000" dirty="0"/>
              <a:t>la permission de le faire... dans dix minutes.</a:t>
            </a:r>
            <a:endParaRPr lang="en-US" dirty="0"/>
          </a:p>
        </p:txBody>
      </p:sp>
      <p:pic>
        <p:nvPicPr>
          <p:cNvPr id="6" name="Picture 2">
            <a:extLst>
              <a:ext uri="{FF2B5EF4-FFF2-40B4-BE49-F238E27FC236}">
                <a16:creationId xmlns:a16="http://schemas.microsoft.com/office/drawing/2014/main" id="{611EEF84-C839-B614-AC5A-74B15D1A0DD3}"/>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952957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5C1DB6-566D-9ED7-D3BB-E032B370F4A4}"/>
              </a:ext>
            </a:extLst>
          </p:cNvPr>
          <p:cNvSpPr>
            <a:spLocks noGrp="1"/>
          </p:cNvSpPr>
          <p:nvPr>
            <p:ph type="title"/>
          </p:nvPr>
        </p:nvSpPr>
        <p:spPr>
          <a:xfrm>
            <a:off x="914400" y="1793875"/>
            <a:ext cx="9296400" cy="3047999"/>
          </a:xfrm>
        </p:spPr>
        <p:txBody>
          <a:bodyPr/>
          <a:lstStyle/>
          <a:p>
            <a:r>
              <a:rPr lang="fr-FR" b="1" baseline="-25000" dirty="0"/>
              <a:t>Conception accrocheuse</a:t>
            </a:r>
            <a:endParaRPr lang="en-US" dirty="0"/>
          </a:p>
        </p:txBody>
      </p:sp>
      <p:pic>
        <p:nvPicPr>
          <p:cNvPr id="6" name="Picture 1">
            <a:extLst>
              <a:ext uri="{FF2B5EF4-FFF2-40B4-BE49-F238E27FC236}">
                <a16:creationId xmlns:a16="http://schemas.microsoft.com/office/drawing/2014/main" id="{6C51B87F-6058-C437-8B61-B8B79115791A}"/>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56005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B0D5DC-2196-1D87-6E15-71484A178E11}"/>
              </a:ext>
            </a:extLst>
          </p:cNvPr>
          <p:cNvSpPr>
            <a:spLocks noGrp="1"/>
          </p:cNvSpPr>
          <p:nvPr>
            <p:ph type="title"/>
          </p:nvPr>
        </p:nvSpPr>
        <p:spPr>
          <a:xfrm>
            <a:off x="6934200" y="2098675"/>
            <a:ext cx="10439400" cy="5638800"/>
          </a:xfrm>
        </p:spPr>
        <p:txBody>
          <a:bodyPr/>
          <a:lstStyle/>
          <a:p>
            <a:r>
              <a:rPr lang="fr-FR" dirty="0"/>
              <a:t>« Nous façonnons nos outils, et ceux-ci, à leur</a:t>
            </a:r>
            <a:br>
              <a:rPr lang="fr-FR" dirty="0"/>
            </a:br>
            <a:r>
              <a:rPr lang="fr-FR" dirty="0"/>
              <a:t>tour, nous façonnent. » - </a:t>
            </a:r>
            <a:r>
              <a:rPr lang="fr-FR" dirty="0" err="1"/>
              <a:t>Artribué</a:t>
            </a:r>
            <a:r>
              <a:rPr lang="fr-FR" dirty="0"/>
              <a:t> à</a:t>
            </a:r>
            <a:br>
              <a:rPr lang="fr-FR" dirty="0"/>
            </a:br>
            <a:r>
              <a:rPr lang="fr-FR" dirty="0"/>
              <a:t>Marshall </a:t>
            </a:r>
            <a:r>
              <a:rPr lang="fr-FR" dirty="0" err="1"/>
              <a:t>McLuhan</a:t>
            </a:r>
            <a:endParaRPr lang="en-US" dirty="0"/>
          </a:p>
        </p:txBody>
      </p:sp>
      <p:pic>
        <p:nvPicPr>
          <p:cNvPr id="6" name="Picture 2">
            <a:extLst>
              <a:ext uri="{FF2B5EF4-FFF2-40B4-BE49-F238E27FC236}">
                <a16:creationId xmlns:a16="http://schemas.microsoft.com/office/drawing/2014/main" id="{5DC2BA85-C7A5-692B-7752-5C27D70B7AA4}"/>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82268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66EA29-E564-9305-C0B4-431FBC0B4B88}"/>
              </a:ext>
            </a:extLst>
          </p:cNvPr>
          <p:cNvSpPr>
            <a:spLocks noGrp="1"/>
          </p:cNvSpPr>
          <p:nvPr>
            <p:ph type="title"/>
          </p:nvPr>
        </p:nvSpPr>
        <p:spPr>
          <a:xfrm>
            <a:off x="1209674" y="1031875"/>
            <a:ext cx="11972926" cy="2057399"/>
          </a:xfrm>
        </p:spPr>
        <p:txBody>
          <a:bodyPr/>
          <a:lstStyle/>
          <a:p>
            <a:r>
              <a:rPr lang="fr-FR" sz="6000" b="1" baseline="-25000" dirty="0"/>
              <a:t>Qu’est-ce qui rend une application accrocheuse?</a:t>
            </a:r>
            <a:endParaRPr lang="en-US" sz="6000" dirty="0"/>
          </a:p>
        </p:txBody>
      </p:sp>
      <p:sp>
        <p:nvSpPr>
          <p:cNvPr id="4" name="Content Placeholder 3">
            <a:extLst>
              <a:ext uri="{FF2B5EF4-FFF2-40B4-BE49-F238E27FC236}">
                <a16:creationId xmlns:a16="http://schemas.microsoft.com/office/drawing/2014/main" id="{47CA05C5-FC90-63FD-6CF9-6B9BEC1AB2A2}"/>
              </a:ext>
            </a:extLst>
          </p:cNvPr>
          <p:cNvSpPr>
            <a:spLocks noGrp="1"/>
          </p:cNvSpPr>
          <p:nvPr>
            <p:ph sz="quarter" idx="10"/>
          </p:nvPr>
        </p:nvSpPr>
        <p:spPr>
          <a:xfrm>
            <a:off x="1209674" y="3410203"/>
            <a:ext cx="12430126" cy="5530343"/>
          </a:xfrm>
        </p:spPr>
        <p:txBody>
          <a:bodyPr/>
          <a:lstStyle/>
          <a:p>
            <a:r>
              <a:rPr lang="fr-FR" sz="6000" b="1" baseline="-25000" dirty="0"/>
              <a:t>La présentation de soi</a:t>
            </a:r>
            <a:endParaRPr lang="fr-FR" sz="6000" dirty="0"/>
          </a:p>
          <a:p>
            <a:r>
              <a:rPr lang="fr-FR" sz="6000" b="1" baseline="-25000" dirty="0"/>
              <a:t>Le divertissement</a:t>
            </a:r>
            <a:endParaRPr lang="fr-FR" sz="6000" dirty="0"/>
          </a:p>
          <a:p>
            <a:r>
              <a:rPr lang="fr-FR" sz="6000" b="1" baseline="-25000" dirty="0"/>
              <a:t>La distraction</a:t>
            </a:r>
            <a:endParaRPr lang="fr-FR" sz="6000" dirty="0"/>
          </a:p>
          <a:p>
            <a:r>
              <a:rPr lang="fr-FR" sz="6000" b="1" baseline="-25000" dirty="0"/>
              <a:t>L’expression personnelle</a:t>
            </a:r>
            <a:endParaRPr lang="en-US" sz="6000" dirty="0"/>
          </a:p>
        </p:txBody>
      </p:sp>
      <p:pic>
        <p:nvPicPr>
          <p:cNvPr id="6" name="Picture 2">
            <a:extLst>
              <a:ext uri="{FF2B5EF4-FFF2-40B4-BE49-F238E27FC236}">
                <a16:creationId xmlns:a16="http://schemas.microsoft.com/office/drawing/2014/main" id="{A87ABD63-C180-DA87-33E7-6F69D315C87D}"/>
              </a:ext>
              <a:ext uri="{C183D7F6-B498-43B3-948B-1728B52AA6E4}">
                <adec:decorative xmlns:adec="http://schemas.microsoft.com/office/drawing/2017/decorative" val="1"/>
              </a:ext>
            </a:extLst>
          </p:cNvPr>
          <p:cNvPicPr/>
          <p:nvPr/>
        </p:nvPicPr>
        <p:blipFill>
          <a:blip r:embed="rId3" cstate="print"/>
          <a:stretch>
            <a:fillRect/>
          </a:stretch>
        </p:blipFill>
        <p:spPr>
          <a:xfrm>
            <a:off x="1052512" y="1352804"/>
            <a:ext cx="16163925" cy="7201922"/>
          </a:xfrm>
          <a:prstGeom prst="rect">
            <a:avLst/>
          </a:prstGeom>
        </p:spPr>
      </p:pic>
    </p:spTree>
    <p:extLst>
      <p:ext uri="{BB962C8B-B14F-4D97-AF65-F5344CB8AC3E}">
        <p14:creationId xmlns:p14="http://schemas.microsoft.com/office/powerpoint/2010/main" val="1577812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E49480-4FC6-6216-9D53-82FD345268F0}"/>
              </a:ext>
            </a:extLst>
          </p:cNvPr>
          <p:cNvSpPr>
            <a:spLocks noGrp="1"/>
          </p:cNvSpPr>
          <p:nvPr>
            <p:ph type="title"/>
          </p:nvPr>
        </p:nvSpPr>
        <p:spPr>
          <a:xfrm>
            <a:off x="1204913" y="1629068"/>
            <a:ext cx="9767888" cy="1155405"/>
          </a:xfrm>
        </p:spPr>
        <p:txBody>
          <a:bodyPr/>
          <a:lstStyle/>
          <a:p>
            <a:r>
              <a:rPr lang="fr-FR" b="1" baseline="-25000" dirty="0"/>
              <a:t>Fonctionnalités :</a:t>
            </a:r>
            <a:endParaRPr lang="en-US" dirty="0"/>
          </a:p>
        </p:txBody>
      </p:sp>
      <p:sp>
        <p:nvSpPr>
          <p:cNvPr id="4" name="Content Placeholder 3">
            <a:extLst>
              <a:ext uri="{FF2B5EF4-FFF2-40B4-BE49-F238E27FC236}">
                <a16:creationId xmlns:a16="http://schemas.microsoft.com/office/drawing/2014/main" id="{924AEF0B-26A8-6012-0C93-F2A85AC13456}"/>
              </a:ext>
            </a:extLst>
          </p:cNvPr>
          <p:cNvSpPr>
            <a:spLocks noGrp="1"/>
          </p:cNvSpPr>
          <p:nvPr>
            <p:ph sz="quarter" idx="10"/>
          </p:nvPr>
        </p:nvSpPr>
        <p:spPr>
          <a:xfrm>
            <a:off x="1204913" y="2784475"/>
            <a:ext cx="7939088" cy="1883530"/>
          </a:xfrm>
        </p:spPr>
        <p:txBody>
          <a:bodyPr/>
          <a:lstStyle/>
          <a:p>
            <a:r>
              <a:rPr lang="fr-FR" b="1" baseline="-25000" dirty="0"/>
              <a:t>Ce que l’outil peut faire</a:t>
            </a:r>
            <a:endParaRPr lang="en-US" dirty="0"/>
          </a:p>
        </p:txBody>
      </p:sp>
      <p:sp>
        <p:nvSpPr>
          <p:cNvPr id="5" name="Content Placeholder 4">
            <a:extLst>
              <a:ext uri="{FF2B5EF4-FFF2-40B4-BE49-F238E27FC236}">
                <a16:creationId xmlns:a16="http://schemas.microsoft.com/office/drawing/2014/main" id="{63A1CF7C-1E17-B6FD-0C4E-AA9E59F93098}"/>
              </a:ext>
            </a:extLst>
          </p:cNvPr>
          <p:cNvSpPr>
            <a:spLocks noGrp="1"/>
          </p:cNvSpPr>
          <p:nvPr>
            <p:ph sz="quarter" idx="11"/>
          </p:nvPr>
        </p:nvSpPr>
        <p:spPr>
          <a:xfrm>
            <a:off x="1204913" y="5146676"/>
            <a:ext cx="7939088" cy="4082012"/>
          </a:xfrm>
        </p:spPr>
        <p:txBody>
          <a:bodyPr/>
          <a:lstStyle/>
          <a:p>
            <a:r>
              <a:rPr lang="fr-FR" b="1" baseline="-25000" dirty="0"/>
              <a:t>Paramètres par défaut :</a:t>
            </a:r>
            <a:endParaRPr lang="fr-FR" dirty="0"/>
          </a:p>
          <a:p>
            <a:r>
              <a:rPr lang="fr-FR" b="1" baseline="-25000" dirty="0"/>
              <a:t>Ce qui est évident ou facile à faire</a:t>
            </a:r>
            <a:endParaRPr lang="en-US" dirty="0"/>
          </a:p>
        </p:txBody>
      </p:sp>
      <p:pic>
        <p:nvPicPr>
          <p:cNvPr id="6" name="Picture 2">
            <a:extLst>
              <a:ext uri="{FF2B5EF4-FFF2-40B4-BE49-F238E27FC236}">
                <a16:creationId xmlns:a16="http://schemas.microsoft.com/office/drawing/2014/main" id="{7FF4B16C-6E3A-E713-9491-8F1424C50697}"/>
              </a:ext>
              <a:ext uri="{C183D7F6-B498-43B3-948B-1728B52AA6E4}">
                <adec:decorative xmlns:adec="http://schemas.microsoft.com/office/drawing/2017/decorative" val="1"/>
              </a:ext>
            </a:extLst>
          </p:cNvPr>
          <p:cNvPicPr/>
          <p:nvPr/>
        </p:nvPicPr>
        <p:blipFill>
          <a:blip r:embed="rId3" cstate="print"/>
          <a:stretch>
            <a:fillRect/>
          </a:stretch>
        </p:blipFill>
        <p:spPr>
          <a:xfrm>
            <a:off x="1047750" y="1629069"/>
            <a:ext cx="16168687" cy="7120948"/>
          </a:xfrm>
          <a:prstGeom prst="rect">
            <a:avLst/>
          </a:prstGeom>
        </p:spPr>
      </p:pic>
    </p:spTree>
    <p:extLst>
      <p:ext uri="{BB962C8B-B14F-4D97-AF65-F5344CB8AC3E}">
        <p14:creationId xmlns:p14="http://schemas.microsoft.com/office/powerpoint/2010/main" val="150700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7DD12E-DB88-11F5-1627-5BAF2B32F26E}"/>
              </a:ext>
            </a:extLst>
          </p:cNvPr>
          <p:cNvSpPr>
            <a:spLocks noGrp="1"/>
          </p:cNvSpPr>
          <p:nvPr>
            <p:ph type="title"/>
          </p:nvPr>
        </p:nvSpPr>
        <p:spPr>
          <a:xfrm>
            <a:off x="914400" y="411734"/>
            <a:ext cx="16459200" cy="738664"/>
          </a:xfrm>
        </p:spPr>
        <p:txBody>
          <a:bodyPr/>
          <a:lstStyle/>
          <a:p>
            <a:r>
              <a:rPr lang="fr-FR" b="1" baseline="-25000" dirty="0"/>
              <a:t>Pourquoi parler des habitudes</a:t>
            </a:r>
            <a:endParaRPr lang="en-US" dirty="0"/>
          </a:p>
        </p:txBody>
      </p:sp>
      <p:pic>
        <p:nvPicPr>
          <p:cNvPr id="1026" name="Picture 2">
            <a:extLst>
              <a:ext uri="{FF2B5EF4-FFF2-40B4-BE49-F238E27FC236}">
                <a16:creationId xmlns:a16="http://schemas.microsoft.com/office/drawing/2014/main" id="{97CD6044-73BD-4D99-B779-AEF6A408F8B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8293644" cy="1029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51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88B54C-9B22-A205-77C7-3E1D0369D7A1}"/>
              </a:ext>
            </a:extLst>
          </p:cNvPr>
          <p:cNvSpPr>
            <a:spLocks noGrp="1"/>
          </p:cNvSpPr>
          <p:nvPr>
            <p:ph type="title"/>
          </p:nvPr>
        </p:nvSpPr>
        <p:spPr>
          <a:xfrm>
            <a:off x="1209675" y="2555875"/>
            <a:ext cx="8620126" cy="4676725"/>
          </a:xfrm>
        </p:spPr>
        <p:txBody>
          <a:bodyPr/>
          <a:lstStyle/>
          <a:p>
            <a:r>
              <a:rPr lang="fr-FR" b="1" baseline="-25000" dirty="0"/>
              <a:t>Si vous en aviez le pouvoir, que changeriez-vous dans les fonctionnalités ou les paramètres par défaut des applications?</a:t>
            </a:r>
            <a:endParaRPr lang="en-US" dirty="0"/>
          </a:p>
        </p:txBody>
      </p:sp>
      <p:pic>
        <p:nvPicPr>
          <p:cNvPr id="6" name="Picture 2">
            <a:extLst>
              <a:ext uri="{FF2B5EF4-FFF2-40B4-BE49-F238E27FC236}">
                <a16:creationId xmlns:a16="http://schemas.microsoft.com/office/drawing/2014/main" id="{2D384012-F1E7-5212-CEF2-519526118023}"/>
              </a:ext>
              <a:ext uri="{C183D7F6-B498-43B3-948B-1728B52AA6E4}">
                <adec:decorative xmlns:adec="http://schemas.microsoft.com/office/drawing/2017/decorative" val="1"/>
              </a:ext>
            </a:extLst>
          </p:cNvPr>
          <p:cNvPicPr/>
          <p:nvPr/>
        </p:nvPicPr>
        <p:blipFill>
          <a:blip r:embed="rId3" cstate="print"/>
          <a:stretch>
            <a:fillRect/>
          </a:stretch>
        </p:blipFill>
        <p:spPr>
          <a:xfrm>
            <a:off x="1052512" y="1733858"/>
            <a:ext cx="16163925" cy="6820868"/>
          </a:xfrm>
          <a:prstGeom prst="rect">
            <a:avLst/>
          </a:prstGeom>
        </p:spPr>
      </p:pic>
    </p:spTree>
    <p:extLst>
      <p:ext uri="{BB962C8B-B14F-4D97-AF65-F5344CB8AC3E}">
        <p14:creationId xmlns:p14="http://schemas.microsoft.com/office/powerpoint/2010/main" val="81605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14B9A-6718-1A21-D1E5-E15EED44A599}"/>
              </a:ext>
            </a:extLst>
          </p:cNvPr>
          <p:cNvSpPr>
            <a:spLocks noGrp="1"/>
          </p:cNvSpPr>
          <p:nvPr>
            <p:ph type="title"/>
          </p:nvPr>
        </p:nvSpPr>
        <p:spPr>
          <a:xfrm>
            <a:off x="1209674" y="1733856"/>
            <a:ext cx="16163925" cy="6820869"/>
          </a:xfrm>
        </p:spPr>
        <p:txBody>
          <a:bodyPr/>
          <a:lstStyle/>
          <a:p>
            <a:r>
              <a:rPr lang="fr-FR" b="1" baseline="-25000" dirty="0"/>
              <a:t>Comment peut-on utiliser les outils comme s’ils avaient été modifiés?</a:t>
            </a:r>
            <a:endParaRPr lang="en-US" dirty="0"/>
          </a:p>
        </p:txBody>
      </p:sp>
      <p:pic>
        <p:nvPicPr>
          <p:cNvPr id="6" name="Picture 2">
            <a:extLst>
              <a:ext uri="{FF2B5EF4-FFF2-40B4-BE49-F238E27FC236}">
                <a16:creationId xmlns:a16="http://schemas.microsoft.com/office/drawing/2014/main" id="{888EF004-80E3-CD28-8638-1480DA7BA552}"/>
              </a:ext>
              <a:ext uri="{C183D7F6-B498-43B3-948B-1728B52AA6E4}">
                <adec:decorative xmlns:adec="http://schemas.microsoft.com/office/drawing/2017/decorative" val="1"/>
              </a:ext>
            </a:extLst>
          </p:cNvPr>
          <p:cNvPicPr/>
          <p:nvPr/>
        </p:nvPicPr>
        <p:blipFill>
          <a:blip r:embed="rId3" cstate="print"/>
          <a:stretch>
            <a:fillRect/>
          </a:stretch>
        </p:blipFill>
        <p:spPr>
          <a:xfrm>
            <a:off x="1052512" y="1733858"/>
            <a:ext cx="16163925" cy="6820868"/>
          </a:xfrm>
          <a:prstGeom prst="rect">
            <a:avLst/>
          </a:prstGeom>
        </p:spPr>
      </p:pic>
    </p:spTree>
    <p:extLst>
      <p:ext uri="{BB962C8B-B14F-4D97-AF65-F5344CB8AC3E}">
        <p14:creationId xmlns:p14="http://schemas.microsoft.com/office/powerpoint/2010/main" val="591113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537389-33E3-826D-A9EC-844425F71642}"/>
              </a:ext>
            </a:extLst>
          </p:cNvPr>
          <p:cNvSpPr>
            <a:spLocks noGrp="1"/>
          </p:cNvSpPr>
          <p:nvPr>
            <p:ph type="title"/>
          </p:nvPr>
        </p:nvSpPr>
        <p:spPr>
          <a:xfrm>
            <a:off x="2743200" y="411733"/>
            <a:ext cx="11506200" cy="1686941"/>
          </a:xfrm>
        </p:spPr>
        <p:txBody>
          <a:bodyPr/>
          <a:lstStyle/>
          <a:p>
            <a:r>
              <a:rPr lang="fr-FR" b="1" baseline="-25000" dirty="0"/>
              <a:t>Comment peut-on utiliser les outils comme s’ils avaient été modifiés?-1</a:t>
            </a:r>
            <a:endParaRPr lang="en-US" dirty="0"/>
          </a:p>
        </p:txBody>
      </p:sp>
      <p:pic>
        <p:nvPicPr>
          <p:cNvPr id="3" name="Image 3" descr="Citation de Dre Lucía Magis-Weinberg : « Ce n’est pas tant le temps passé devant les écrans, mais la façon dont on utilise ce temps qui est le meilleur indicateur de la solitude et du bien-être. Utiliser les médias sociaux pour interagir avec ses amis et sa famille et trouver du soutien – au lieu de simplement naviguer sans fin sur Instagram, en se comparant aux autres et se sentant exclu – peut avoir un effet positif sur le bien-être »">
            <a:extLst>
              <a:ext uri="{FF2B5EF4-FFF2-40B4-BE49-F238E27FC236}">
                <a16:creationId xmlns:a16="http://schemas.microsoft.com/office/drawing/2014/main" id="{5F3B633A-9968-C84D-F8F8-D14CCACEF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740" y="801693"/>
            <a:ext cx="8702624" cy="8472936"/>
          </a:xfrm>
          <a:prstGeom prst="rect">
            <a:avLst/>
          </a:prstGeom>
        </p:spPr>
      </p:pic>
      <p:grpSp>
        <p:nvGrpSpPr>
          <p:cNvPr id="7" name="Picture 2">
            <a:extLst>
              <a:ext uri="{FF2B5EF4-FFF2-40B4-BE49-F238E27FC236}">
                <a16:creationId xmlns:a16="http://schemas.microsoft.com/office/drawing/2014/main" id="{CC448306-A21E-3E90-50FB-F1C37C249605}"/>
              </a:ext>
              <a:ext uri="{C183D7F6-B498-43B3-948B-1728B52AA6E4}">
                <adec:decorative xmlns:adec="http://schemas.microsoft.com/office/drawing/2017/decorative" val="1"/>
              </a:ext>
            </a:extLst>
          </p:cNvPr>
          <p:cNvGrpSpPr/>
          <p:nvPr/>
        </p:nvGrpSpPr>
        <p:grpSpPr>
          <a:xfrm>
            <a:off x="0" y="62"/>
            <a:ext cx="18288000" cy="10288905"/>
            <a:chOff x="0" y="62"/>
            <a:chExt cx="18288000" cy="10288905"/>
          </a:xfrm>
        </p:grpSpPr>
        <p:pic>
          <p:nvPicPr>
            <p:cNvPr id="8" name="object 3">
              <a:extLst>
                <a:ext uri="{FF2B5EF4-FFF2-40B4-BE49-F238E27FC236}">
                  <a16:creationId xmlns:a16="http://schemas.microsoft.com/office/drawing/2014/main" id="{4A16B50B-65BA-5694-3427-21CA4A3CEFCD}"/>
                </a:ext>
              </a:extLst>
            </p:cNvPr>
            <p:cNvPicPr/>
            <p:nvPr/>
          </p:nvPicPr>
          <p:blipFill>
            <a:blip r:embed="rId4" cstate="print"/>
            <a:stretch>
              <a:fillRect/>
            </a:stretch>
          </p:blipFill>
          <p:spPr>
            <a:xfrm>
              <a:off x="0" y="62"/>
              <a:ext cx="18288000" cy="10288461"/>
            </a:xfrm>
            <a:prstGeom prst="rect">
              <a:avLst/>
            </a:prstGeom>
          </p:spPr>
        </p:pic>
        <p:pic>
          <p:nvPicPr>
            <p:cNvPr id="9" name="object 4">
              <a:extLst>
                <a:ext uri="{FF2B5EF4-FFF2-40B4-BE49-F238E27FC236}">
                  <a16:creationId xmlns:a16="http://schemas.microsoft.com/office/drawing/2014/main" id="{77F77269-06FD-2F01-F6AA-94CC2F29087C}"/>
                </a:ext>
              </a:extLst>
            </p:cNvPr>
            <p:cNvPicPr/>
            <p:nvPr/>
          </p:nvPicPr>
          <p:blipFill>
            <a:blip r:embed="rId5" cstate="print"/>
            <a:stretch>
              <a:fillRect/>
            </a:stretch>
          </p:blipFill>
          <p:spPr>
            <a:xfrm>
              <a:off x="1946782" y="801700"/>
              <a:ext cx="8702675" cy="8472919"/>
            </a:xfrm>
            <a:prstGeom prst="rect">
              <a:avLst/>
            </a:prstGeom>
          </p:spPr>
        </p:pic>
      </p:grpSp>
    </p:spTree>
    <p:extLst>
      <p:ext uri="{BB962C8B-B14F-4D97-AF65-F5344CB8AC3E}">
        <p14:creationId xmlns:p14="http://schemas.microsoft.com/office/powerpoint/2010/main" val="812942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35FE-A147-3E8A-6091-8325D6B9DF4E}"/>
              </a:ext>
            </a:extLst>
          </p:cNvPr>
          <p:cNvSpPr>
            <a:spLocks noGrp="1"/>
          </p:cNvSpPr>
          <p:nvPr>
            <p:ph type="title"/>
          </p:nvPr>
        </p:nvSpPr>
        <p:spPr>
          <a:xfrm>
            <a:off x="4495800" y="411733"/>
            <a:ext cx="9448800" cy="2144141"/>
          </a:xfrm>
        </p:spPr>
        <p:txBody>
          <a:bodyPr/>
          <a:lstStyle/>
          <a:p>
            <a:r>
              <a:rPr lang="fr-FR" b="1" baseline="-25000" dirty="0"/>
              <a:t>Comparaison</a:t>
            </a:r>
            <a:endParaRPr lang="en-US" dirty="0"/>
          </a:p>
        </p:txBody>
      </p:sp>
      <p:pic>
        <p:nvPicPr>
          <p:cNvPr id="3" name="Picture 2">
            <a:extLst>
              <a:ext uri="{FF2B5EF4-FFF2-40B4-BE49-F238E27FC236}">
                <a16:creationId xmlns:a16="http://schemas.microsoft.com/office/drawing/2014/main" id="{A4436322-9434-664C-B8DB-99CD309DE09E}"/>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187982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71863-73F7-2694-D9E0-5362C80E5AC0}"/>
              </a:ext>
            </a:extLst>
          </p:cNvPr>
          <p:cNvSpPr>
            <a:spLocks noGrp="1"/>
          </p:cNvSpPr>
          <p:nvPr>
            <p:ph type="title"/>
          </p:nvPr>
        </p:nvSpPr>
        <p:spPr>
          <a:xfrm>
            <a:off x="914400" y="1031875"/>
            <a:ext cx="9906000" cy="5257799"/>
          </a:xfrm>
        </p:spPr>
        <p:txBody>
          <a:bodyPr/>
          <a:lstStyle/>
          <a:p>
            <a:r>
              <a:rPr lang="fr-FR" noProof="0" dirty="0"/>
              <a:t>Améliorez votre fil</a:t>
            </a:r>
            <a:r>
              <a:rPr lang="fr-FR" baseline="0" noProof="0" dirty="0"/>
              <a:t> d’actualité</a:t>
            </a:r>
            <a:endParaRPr lang="fr-FR" noProof="0" dirty="0"/>
          </a:p>
        </p:txBody>
      </p:sp>
      <p:pic>
        <p:nvPicPr>
          <p:cNvPr id="6" name="Picture 2">
            <a:extLst>
              <a:ext uri="{FF2B5EF4-FFF2-40B4-BE49-F238E27FC236}">
                <a16:creationId xmlns:a16="http://schemas.microsoft.com/office/drawing/2014/main" id="{55B505DE-248C-80B0-A71D-CEF00D0D870D}"/>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838156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7418A-A941-E949-7FE9-C52187F94F73}"/>
              </a:ext>
            </a:extLst>
          </p:cNvPr>
          <p:cNvSpPr>
            <a:spLocks noGrp="1"/>
          </p:cNvSpPr>
          <p:nvPr>
            <p:ph type="title"/>
          </p:nvPr>
        </p:nvSpPr>
        <p:spPr>
          <a:xfrm>
            <a:off x="762000" y="357036"/>
            <a:ext cx="16459200" cy="738664"/>
          </a:xfrm>
        </p:spPr>
        <p:txBody>
          <a:bodyPr/>
          <a:lstStyle/>
          <a:p>
            <a:r>
              <a:rPr lang="fr-FR" dirty="0"/>
              <a:t>Améliorez votre fil d’actualité-1</a:t>
            </a:r>
            <a:endParaRPr lang="en-US" dirty="0"/>
          </a:p>
        </p:txBody>
      </p:sp>
      <p:sp>
        <p:nvSpPr>
          <p:cNvPr id="4" name="Content Placeholder 3">
            <a:extLst>
              <a:ext uri="{FF2B5EF4-FFF2-40B4-BE49-F238E27FC236}">
                <a16:creationId xmlns:a16="http://schemas.microsoft.com/office/drawing/2014/main" id="{A48B7D27-FB8D-56AD-81AB-FBACFEB03240}"/>
              </a:ext>
            </a:extLst>
          </p:cNvPr>
          <p:cNvSpPr>
            <a:spLocks noGrp="1"/>
          </p:cNvSpPr>
          <p:nvPr>
            <p:ph sz="quarter" idx="10"/>
          </p:nvPr>
        </p:nvSpPr>
        <p:spPr>
          <a:xfrm>
            <a:off x="457200" y="1562071"/>
            <a:ext cx="3581400" cy="889804"/>
          </a:xfrm>
        </p:spPr>
        <p:txBody>
          <a:bodyPr/>
          <a:lstStyle/>
          <a:p>
            <a:r>
              <a:rPr lang="fr-FR" b="1" baseline="-25000" dirty="0"/>
              <a:t>TEMPS DE VISIONNEMENT</a:t>
            </a:r>
            <a:endParaRPr lang="en-US" dirty="0"/>
          </a:p>
        </p:txBody>
      </p:sp>
      <p:sp>
        <p:nvSpPr>
          <p:cNvPr id="5" name="Content Placeholder 4">
            <a:extLst>
              <a:ext uri="{FF2B5EF4-FFF2-40B4-BE49-F238E27FC236}">
                <a16:creationId xmlns:a16="http://schemas.microsoft.com/office/drawing/2014/main" id="{028F1385-05EF-64E2-5439-F2E256E29017}"/>
              </a:ext>
            </a:extLst>
          </p:cNvPr>
          <p:cNvSpPr>
            <a:spLocks noGrp="1"/>
          </p:cNvSpPr>
          <p:nvPr>
            <p:ph sz="quarter" idx="11"/>
          </p:nvPr>
        </p:nvSpPr>
        <p:spPr>
          <a:xfrm>
            <a:off x="457200" y="3317875"/>
            <a:ext cx="2819400" cy="2362200"/>
          </a:xfrm>
        </p:spPr>
        <p:txBody>
          <a:bodyPr/>
          <a:lstStyle/>
          <a:p>
            <a:r>
              <a:rPr lang="fr-FR" b="1" baseline="-25000" dirty="0"/>
              <a:t>Chercher à inciter les utilisateurs à regarder chaque vidéo jusqu’au bout.</a:t>
            </a:r>
            <a:endParaRPr lang="en-US" dirty="0"/>
          </a:p>
        </p:txBody>
      </p:sp>
      <p:sp>
        <p:nvSpPr>
          <p:cNvPr id="6" name="Content Placeholder 5">
            <a:extLst>
              <a:ext uri="{FF2B5EF4-FFF2-40B4-BE49-F238E27FC236}">
                <a16:creationId xmlns:a16="http://schemas.microsoft.com/office/drawing/2014/main" id="{7D150E8C-18AD-2BF5-7BFE-281F62C62CB0}"/>
              </a:ext>
            </a:extLst>
          </p:cNvPr>
          <p:cNvSpPr>
            <a:spLocks noGrp="1"/>
          </p:cNvSpPr>
          <p:nvPr>
            <p:ph sz="quarter" idx="12"/>
          </p:nvPr>
        </p:nvSpPr>
        <p:spPr>
          <a:xfrm>
            <a:off x="4038600" y="1562070"/>
            <a:ext cx="3048000" cy="889803"/>
          </a:xfrm>
        </p:spPr>
        <p:txBody>
          <a:bodyPr/>
          <a:lstStyle/>
          <a:p>
            <a:r>
              <a:rPr lang="fr-FR" baseline="-25000" dirty="0"/>
              <a:t>ENGAGEMENT</a:t>
            </a:r>
            <a:endParaRPr lang="en-US" dirty="0"/>
          </a:p>
        </p:txBody>
      </p:sp>
      <p:sp>
        <p:nvSpPr>
          <p:cNvPr id="7" name="Content Placeholder 6">
            <a:extLst>
              <a:ext uri="{FF2B5EF4-FFF2-40B4-BE49-F238E27FC236}">
                <a16:creationId xmlns:a16="http://schemas.microsoft.com/office/drawing/2014/main" id="{56C43CDC-65EF-BC8A-53F4-9E37453F4C70}"/>
              </a:ext>
            </a:extLst>
          </p:cNvPr>
          <p:cNvSpPr>
            <a:spLocks noGrp="1"/>
          </p:cNvSpPr>
          <p:nvPr>
            <p:ph sz="quarter" idx="13"/>
          </p:nvPr>
        </p:nvSpPr>
        <p:spPr>
          <a:xfrm>
            <a:off x="4038601" y="2451873"/>
            <a:ext cx="3048000" cy="3228202"/>
          </a:xfrm>
        </p:spPr>
        <p:txBody>
          <a:bodyPr/>
          <a:lstStyle/>
          <a:p>
            <a:r>
              <a:rPr lang="fr-FR" b="1" baseline="-25000" dirty="0"/>
              <a:t>Inciter les utilisateurs à commenter, aimer et réagir à un maximum de vidéos.</a:t>
            </a:r>
            <a:endParaRPr lang="en-US" dirty="0"/>
          </a:p>
        </p:txBody>
      </p:sp>
      <p:sp>
        <p:nvSpPr>
          <p:cNvPr id="8" name="Content Placeholder 7">
            <a:extLst>
              <a:ext uri="{FF2B5EF4-FFF2-40B4-BE49-F238E27FC236}">
                <a16:creationId xmlns:a16="http://schemas.microsoft.com/office/drawing/2014/main" id="{C6DABBBA-16D8-B70A-41E7-1B973DE6BDDD}"/>
              </a:ext>
            </a:extLst>
          </p:cNvPr>
          <p:cNvSpPr>
            <a:spLocks noGrp="1"/>
          </p:cNvSpPr>
          <p:nvPr>
            <p:ph sz="quarter" idx="14"/>
          </p:nvPr>
        </p:nvSpPr>
        <p:spPr>
          <a:xfrm>
            <a:off x="7620000" y="1562071"/>
            <a:ext cx="3048000" cy="738664"/>
          </a:xfrm>
        </p:spPr>
        <p:txBody>
          <a:bodyPr/>
          <a:lstStyle/>
          <a:p>
            <a:r>
              <a:rPr lang="fr-FR" baseline="-25000" dirty="0"/>
              <a:t>RÉTENTION</a:t>
            </a:r>
            <a:endParaRPr lang="en-US" dirty="0"/>
          </a:p>
        </p:txBody>
      </p:sp>
      <p:sp>
        <p:nvSpPr>
          <p:cNvPr id="9" name="Content Placeholder 8">
            <a:extLst>
              <a:ext uri="{FF2B5EF4-FFF2-40B4-BE49-F238E27FC236}">
                <a16:creationId xmlns:a16="http://schemas.microsoft.com/office/drawing/2014/main" id="{019C8640-730F-7ADD-3774-746A6E7C4B16}"/>
              </a:ext>
            </a:extLst>
          </p:cNvPr>
          <p:cNvSpPr>
            <a:spLocks noGrp="1"/>
          </p:cNvSpPr>
          <p:nvPr>
            <p:ph sz="quarter" idx="15"/>
          </p:nvPr>
        </p:nvSpPr>
        <p:spPr>
          <a:xfrm>
            <a:off x="7315201" y="2712409"/>
            <a:ext cx="3352799" cy="4567866"/>
          </a:xfrm>
        </p:spPr>
        <p:txBody>
          <a:bodyPr/>
          <a:lstStyle/>
          <a:p>
            <a:r>
              <a:rPr lang="fr-FR" b="1" baseline="-25000" dirty="0"/>
              <a:t>Chercher à faire en sorte que les utilisateurs continuent à regarder des vidéos au lieu de quitter la plateforme.</a:t>
            </a:r>
            <a:endParaRPr lang="en-US" dirty="0"/>
          </a:p>
        </p:txBody>
      </p:sp>
      <p:sp>
        <p:nvSpPr>
          <p:cNvPr id="10" name="Content Placeholder 9">
            <a:extLst>
              <a:ext uri="{FF2B5EF4-FFF2-40B4-BE49-F238E27FC236}">
                <a16:creationId xmlns:a16="http://schemas.microsoft.com/office/drawing/2014/main" id="{DECE7136-A861-6FA9-DDB8-71CE67A7A502}"/>
              </a:ext>
            </a:extLst>
          </p:cNvPr>
          <p:cNvSpPr>
            <a:spLocks noGrp="1"/>
          </p:cNvSpPr>
          <p:nvPr>
            <p:ph sz="quarter" idx="16"/>
          </p:nvPr>
        </p:nvSpPr>
        <p:spPr>
          <a:xfrm>
            <a:off x="11201400" y="1562071"/>
            <a:ext cx="2514600" cy="738664"/>
          </a:xfrm>
        </p:spPr>
        <p:txBody>
          <a:bodyPr/>
          <a:lstStyle/>
          <a:p>
            <a:r>
              <a:rPr lang="fr-FR" baseline="-25000" dirty="0"/>
              <a:t>VIRALITÉ</a:t>
            </a:r>
            <a:endParaRPr lang="en-US" dirty="0"/>
          </a:p>
        </p:txBody>
      </p:sp>
      <p:sp>
        <p:nvSpPr>
          <p:cNvPr id="11" name="Content Placeholder 10">
            <a:extLst>
              <a:ext uri="{FF2B5EF4-FFF2-40B4-BE49-F238E27FC236}">
                <a16:creationId xmlns:a16="http://schemas.microsoft.com/office/drawing/2014/main" id="{78AE7A92-2A37-3197-4F18-0595F97F7CF2}"/>
              </a:ext>
            </a:extLst>
          </p:cNvPr>
          <p:cNvSpPr>
            <a:spLocks noGrp="1"/>
          </p:cNvSpPr>
          <p:nvPr>
            <p:ph sz="quarter" idx="17"/>
          </p:nvPr>
        </p:nvSpPr>
        <p:spPr>
          <a:xfrm>
            <a:off x="11201400" y="2712408"/>
            <a:ext cx="3200402" cy="4567865"/>
          </a:xfrm>
        </p:spPr>
        <p:txBody>
          <a:bodyPr/>
          <a:lstStyle/>
          <a:p>
            <a:r>
              <a:rPr lang="fr-FR" b="1" baseline="-25000" dirty="0"/>
              <a:t>Encourager les utilisateurs à partager les vidéos qu’ils regardent avec le plus de personnes possible.</a:t>
            </a:r>
            <a:endParaRPr lang="en-US" dirty="0"/>
          </a:p>
        </p:txBody>
      </p:sp>
      <p:sp>
        <p:nvSpPr>
          <p:cNvPr id="12" name="Content Placeholder 11">
            <a:extLst>
              <a:ext uri="{FF2B5EF4-FFF2-40B4-BE49-F238E27FC236}">
                <a16:creationId xmlns:a16="http://schemas.microsoft.com/office/drawing/2014/main" id="{0545FBBD-588D-8792-5C85-D94F848E0F2D}"/>
              </a:ext>
            </a:extLst>
          </p:cNvPr>
          <p:cNvSpPr>
            <a:spLocks noGrp="1"/>
          </p:cNvSpPr>
          <p:nvPr>
            <p:ph sz="quarter" idx="18"/>
          </p:nvPr>
        </p:nvSpPr>
        <p:spPr>
          <a:xfrm>
            <a:off x="14401802" y="1562071"/>
            <a:ext cx="3657598" cy="889804"/>
          </a:xfrm>
        </p:spPr>
        <p:txBody>
          <a:bodyPr/>
          <a:lstStyle/>
          <a:p>
            <a:r>
              <a:rPr lang="fr-FR" b="1" baseline="-25000" dirty="0"/>
              <a:t>UTILISATION QUOTIDIENNE</a:t>
            </a:r>
            <a:endParaRPr lang="en-US" dirty="0"/>
          </a:p>
        </p:txBody>
      </p:sp>
      <p:sp>
        <p:nvSpPr>
          <p:cNvPr id="13" name="Content Placeholder 12">
            <a:extLst>
              <a:ext uri="{FF2B5EF4-FFF2-40B4-BE49-F238E27FC236}">
                <a16:creationId xmlns:a16="http://schemas.microsoft.com/office/drawing/2014/main" id="{9B9A03C0-8463-AFED-A6F6-26B247840A49}"/>
              </a:ext>
            </a:extLst>
          </p:cNvPr>
          <p:cNvSpPr>
            <a:spLocks noGrp="1"/>
          </p:cNvSpPr>
          <p:nvPr>
            <p:ph sz="quarter" idx="19"/>
          </p:nvPr>
        </p:nvSpPr>
        <p:spPr>
          <a:xfrm>
            <a:off x="14935202" y="2712407"/>
            <a:ext cx="2438398" cy="3577268"/>
          </a:xfrm>
        </p:spPr>
        <p:txBody>
          <a:bodyPr/>
          <a:lstStyle/>
          <a:p>
            <a:r>
              <a:rPr lang="fr-FR" b="1" baseline="-25000" dirty="0"/>
              <a:t>Faire en sorte que les utilisateurs reviennent souvent sur l’application.</a:t>
            </a:r>
            <a:endParaRPr lang="en-US" dirty="0"/>
          </a:p>
        </p:txBody>
      </p:sp>
      <p:pic>
        <p:nvPicPr>
          <p:cNvPr id="14" name="Picture 2">
            <a:extLst>
              <a:ext uri="{FF2B5EF4-FFF2-40B4-BE49-F238E27FC236}">
                <a16:creationId xmlns:a16="http://schemas.microsoft.com/office/drawing/2014/main" id="{F8E7358E-E9B4-2ED5-30BB-D3615BA37EAE}"/>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856088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D1F89-3AB2-452D-BA79-A7DB57F09FF9}"/>
              </a:ext>
            </a:extLst>
          </p:cNvPr>
          <p:cNvSpPr>
            <a:spLocks noGrp="1"/>
          </p:cNvSpPr>
          <p:nvPr>
            <p:ph type="title"/>
          </p:nvPr>
        </p:nvSpPr>
        <p:spPr>
          <a:xfrm>
            <a:off x="914400" y="1336675"/>
            <a:ext cx="10210800" cy="4952999"/>
          </a:xfrm>
        </p:spPr>
        <p:txBody>
          <a:bodyPr/>
          <a:lstStyle/>
          <a:p>
            <a:r>
              <a:rPr lang="fr-FR" noProof="0" dirty="0"/>
              <a:t>Modifiez votre algorithme</a:t>
            </a:r>
          </a:p>
        </p:txBody>
      </p:sp>
      <p:pic>
        <p:nvPicPr>
          <p:cNvPr id="6" name="Picture 2">
            <a:extLst>
              <a:ext uri="{FF2B5EF4-FFF2-40B4-BE49-F238E27FC236}">
                <a16:creationId xmlns:a16="http://schemas.microsoft.com/office/drawing/2014/main" id="{847A15A3-038F-0A8B-004B-B3AB13F10A50}"/>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845944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9EEAFC-FDEE-8F68-0863-5A7B6034E6B6}"/>
              </a:ext>
            </a:extLst>
          </p:cNvPr>
          <p:cNvSpPr>
            <a:spLocks noGrp="1"/>
          </p:cNvSpPr>
          <p:nvPr>
            <p:ph type="title"/>
          </p:nvPr>
        </p:nvSpPr>
        <p:spPr>
          <a:xfrm>
            <a:off x="609600" y="1108075"/>
            <a:ext cx="16459200" cy="738664"/>
          </a:xfrm>
        </p:spPr>
        <p:txBody>
          <a:bodyPr/>
          <a:lstStyle/>
          <a:p>
            <a:r>
              <a:rPr lang="fr-FR" dirty="0"/>
              <a:t>Modifiez votre algorithme-1</a:t>
            </a:r>
            <a:endParaRPr lang="en-US" dirty="0"/>
          </a:p>
        </p:txBody>
      </p:sp>
      <p:pic>
        <p:nvPicPr>
          <p:cNvPr id="3" name="Picture 2">
            <a:extLst>
              <a:ext uri="{FF2B5EF4-FFF2-40B4-BE49-F238E27FC236}">
                <a16:creationId xmlns:a16="http://schemas.microsoft.com/office/drawing/2014/main" id="{AAA6BF68-14D9-0728-FC2B-1C0BAE7BC1F4}"/>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547540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26B7D1-08DA-B9FB-41BA-BD3CF70C5931}"/>
              </a:ext>
            </a:extLst>
          </p:cNvPr>
          <p:cNvSpPr>
            <a:spLocks noGrp="1"/>
          </p:cNvSpPr>
          <p:nvPr>
            <p:ph type="title"/>
          </p:nvPr>
        </p:nvSpPr>
        <p:spPr>
          <a:xfrm>
            <a:off x="914400" y="411734"/>
            <a:ext cx="16459200" cy="738664"/>
          </a:xfrm>
        </p:spPr>
        <p:txBody>
          <a:bodyPr/>
          <a:lstStyle/>
          <a:p>
            <a:r>
              <a:rPr lang="fr-FR" b="1" baseline="-25000" dirty="0"/>
              <a:t>Pour repartir de zéro...</a:t>
            </a:r>
            <a:endParaRPr lang="en-US" dirty="0"/>
          </a:p>
        </p:txBody>
      </p:sp>
      <p:sp>
        <p:nvSpPr>
          <p:cNvPr id="4" name="Content Placeholder 3">
            <a:extLst>
              <a:ext uri="{FF2B5EF4-FFF2-40B4-BE49-F238E27FC236}">
                <a16:creationId xmlns:a16="http://schemas.microsoft.com/office/drawing/2014/main" id="{4833B7FE-FA8B-D287-69F8-EC44975F9DA4}"/>
              </a:ext>
            </a:extLst>
          </p:cNvPr>
          <p:cNvSpPr>
            <a:spLocks noGrp="1"/>
          </p:cNvSpPr>
          <p:nvPr>
            <p:ph sz="quarter" idx="10"/>
          </p:nvPr>
        </p:nvSpPr>
        <p:spPr>
          <a:xfrm>
            <a:off x="1871740" y="2479675"/>
            <a:ext cx="3581400" cy="276999"/>
          </a:xfrm>
        </p:spPr>
        <p:txBody>
          <a:bodyPr/>
          <a:lstStyle/>
          <a:p>
            <a:r>
              <a:rPr lang="fr-FR" baseline="-25000" dirty="0"/>
              <a:t>TIKTOK</a:t>
            </a:r>
            <a:endParaRPr lang="en-US" dirty="0"/>
          </a:p>
        </p:txBody>
      </p:sp>
      <p:sp>
        <p:nvSpPr>
          <p:cNvPr id="5" name="Content Placeholder 4">
            <a:extLst>
              <a:ext uri="{FF2B5EF4-FFF2-40B4-BE49-F238E27FC236}">
                <a16:creationId xmlns:a16="http://schemas.microsoft.com/office/drawing/2014/main" id="{68EA683E-4ABB-9954-79F9-9B76E073813B}"/>
              </a:ext>
            </a:extLst>
          </p:cNvPr>
          <p:cNvSpPr>
            <a:spLocks noGrp="1"/>
          </p:cNvSpPr>
          <p:nvPr>
            <p:ph sz="quarter" idx="11"/>
          </p:nvPr>
        </p:nvSpPr>
        <p:spPr>
          <a:xfrm>
            <a:off x="1447800" y="3317875"/>
            <a:ext cx="4724400" cy="4218802"/>
          </a:xfrm>
        </p:spPr>
        <p:txBody>
          <a:bodyPr/>
          <a:lstStyle/>
          <a:p>
            <a:pPr marL="285750" indent="-285750">
              <a:buFont typeface="Arial" panose="020B0604020202020204" pitchFamily="34" charset="0"/>
              <a:buChar char="•"/>
            </a:pPr>
            <a:r>
              <a:rPr lang="fr-FR" baseline="-25000" dirty="0"/>
              <a:t>Allez dans vos paramètres</a:t>
            </a:r>
          </a:p>
          <a:p>
            <a:pPr marL="285750" indent="-285750">
              <a:buFont typeface="Arial" panose="020B0604020202020204" pitchFamily="34" charset="0"/>
              <a:buChar char="•"/>
            </a:pPr>
            <a:r>
              <a:rPr lang="fr-FR" baseline="-25000" dirty="0"/>
              <a:t>Cliquez sur «</a:t>
            </a:r>
          </a:p>
          <a:p>
            <a:pPr marL="285750" indent="-285750">
              <a:buFont typeface="Arial" panose="020B0604020202020204" pitchFamily="34" charset="0"/>
              <a:buChar char="•"/>
            </a:pPr>
            <a:r>
              <a:rPr lang="fr-FR" baseline="-25000" dirty="0"/>
              <a:t>Préférences de</a:t>
            </a:r>
            <a:endParaRPr lang="fr-FR" dirty="0"/>
          </a:p>
          <a:p>
            <a:pPr marL="285750" indent="-285750">
              <a:buFont typeface="Arial" panose="020B0604020202020204" pitchFamily="34" charset="0"/>
              <a:buChar char="•"/>
            </a:pPr>
            <a:r>
              <a:rPr lang="fr-FR" baseline="-25000" dirty="0"/>
              <a:t>contenu »</a:t>
            </a:r>
            <a:endParaRPr lang="fr-FR" dirty="0"/>
          </a:p>
          <a:p>
            <a:pPr marL="285750" indent="-285750">
              <a:buFont typeface="Arial" panose="020B0604020202020204" pitchFamily="34" charset="0"/>
              <a:buChar char="•"/>
            </a:pPr>
            <a:r>
              <a:rPr lang="fr-FR" baseline="-25000" dirty="0"/>
              <a:t>Sélectionnez «</a:t>
            </a:r>
          </a:p>
          <a:p>
            <a:pPr marL="285750" indent="-285750">
              <a:buFont typeface="Arial" panose="020B0604020202020204" pitchFamily="34" charset="0"/>
              <a:buChar char="•"/>
            </a:pPr>
            <a:r>
              <a:rPr lang="fr-FR" baseline="-25000" dirty="0"/>
              <a:t>Actualiser ton fil d’actualité Pour toi »</a:t>
            </a:r>
            <a:endParaRPr lang="fr-FR" dirty="0"/>
          </a:p>
          <a:p>
            <a:pPr marL="285750" indent="-285750">
              <a:buFont typeface="Arial" panose="020B0604020202020204" pitchFamily="34" charset="0"/>
              <a:buChar char="•"/>
            </a:pPr>
            <a:r>
              <a:rPr lang="fr-FR" baseline="-25000" dirty="0"/>
              <a:t>Puis cliquez sur continuer</a:t>
            </a:r>
            <a:endParaRPr lang="en-US" dirty="0"/>
          </a:p>
        </p:txBody>
      </p:sp>
      <p:sp>
        <p:nvSpPr>
          <p:cNvPr id="6" name="Content Placeholder 5">
            <a:extLst>
              <a:ext uri="{FF2B5EF4-FFF2-40B4-BE49-F238E27FC236}">
                <a16:creationId xmlns:a16="http://schemas.microsoft.com/office/drawing/2014/main" id="{19E21CF7-A517-FD9B-7DA6-B7CE90326446}"/>
              </a:ext>
            </a:extLst>
          </p:cNvPr>
          <p:cNvSpPr>
            <a:spLocks noGrp="1"/>
          </p:cNvSpPr>
          <p:nvPr>
            <p:ph sz="quarter" idx="12"/>
          </p:nvPr>
        </p:nvSpPr>
        <p:spPr>
          <a:xfrm>
            <a:off x="7998618" y="2376009"/>
            <a:ext cx="3352800" cy="276999"/>
          </a:xfrm>
        </p:spPr>
        <p:txBody>
          <a:bodyPr/>
          <a:lstStyle/>
          <a:p>
            <a:r>
              <a:rPr lang="en-US" baseline="-25000" dirty="0"/>
              <a:t>INSTAGRAM</a:t>
            </a:r>
            <a:endParaRPr lang="en-US" dirty="0"/>
          </a:p>
        </p:txBody>
      </p:sp>
      <p:sp>
        <p:nvSpPr>
          <p:cNvPr id="7" name="Content Placeholder 6">
            <a:extLst>
              <a:ext uri="{FF2B5EF4-FFF2-40B4-BE49-F238E27FC236}">
                <a16:creationId xmlns:a16="http://schemas.microsoft.com/office/drawing/2014/main" id="{14F124E7-2285-8211-C1C4-8EDE523346A5}"/>
              </a:ext>
            </a:extLst>
          </p:cNvPr>
          <p:cNvSpPr>
            <a:spLocks noGrp="1"/>
          </p:cNvSpPr>
          <p:nvPr>
            <p:ph sz="quarter" idx="13"/>
          </p:nvPr>
        </p:nvSpPr>
        <p:spPr>
          <a:xfrm>
            <a:off x="6553200" y="3308439"/>
            <a:ext cx="5181599" cy="5468035"/>
          </a:xfrm>
        </p:spPr>
        <p:txBody>
          <a:bodyPr/>
          <a:lstStyle/>
          <a:p>
            <a:pPr marL="285750" indent="-285750">
              <a:buFont typeface="Arial" panose="020B0604020202020204" pitchFamily="34" charset="0"/>
              <a:buChar char="•"/>
            </a:pPr>
            <a:r>
              <a:rPr lang="fr-FR" baseline="-25000" dirty="0"/>
              <a:t>Cliquez sur votre photo de profil</a:t>
            </a:r>
          </a:p>
          <a:p>
            <a:pPr marL="285750" indent="-285750">
              <a:buFont typeface="Arial" panose="020B0604020202020204" pitchFamily="34" charset="0"/>
              <a:buChar char="•"/>
            </a:pPr>
            <a:r>
              <a:rPr lang="fr-FR" baseline="-25000" dirty="0"/>
              <a:t>Cliquez sur l’icône menu</a:t>
            </a:r>
          </a:p>
          <a:p>
            <a:pPr marL="285750" indent="-285750">
              <a:buFont typeface="Arial" panose="020B0604020202020204" pitchFamily="34" charset="0"/>
              <a:buChar char="•"/>
            </a:pPr>
            <a:r>
              <a:rPr lang="fr-FR" baseline="-25000" dirty="0"/>
              <a:t>Choisissez « Préférences de contenu »</a:t>
            </a:r>
          </a:p>
          <a:p>
            <a:pPr marL="285750" indent="-285750">
              <a:buFont typeface="Arial" panose="020B0604020202020204" pitchFamily="34" charset="0"/>
              <a:buChar char="•"/>
            </a:pPr>
            <a:r>
              <a:rPr lang="fr-FR" baseline="-25000" dirty="0"/>
              <a:t>Sélectionnez « Réinitialiser le contenu suggéré »</a:t>
            </a:r>
          </a:p>
          <a:p>
            <a:pPr marL="285750" indent="-285750">
              <a:buFont typeface="Arial" panose="020B0604020202020204" pitchFamily="34" charset="0"/>
              <a:buChar char="•"/>
            </a:pPr>
            <a:r>
              <a:rPr lang="fr-FR" baseline="-25000" dirty="0"/>
              <a:t>Cliquez sur « Suivant », puis « Réinitialiser le contenu suggéré »</a:t>
            </a:r>
            <a:endParaRPr lang="en-US" dirty="0"/>
          </a:p>
        </p:txBody>
      </p:sp>
      <p:sp>
        <p:nvSpPr>
          <p:cNvPr id="8" name="Content Placeholder 7">
            <a:extLst>
              <a:ext uri="{FF2B5EF4-FFF2-40B4-BE49-F238E27FC236}">
                <a16:creationId xmlns:a16="http://schemas.microsoft.com/office/drawing/2014/main" id="{A84D13DC-76E7-74FF-D7EF-B2F345D26743}"/>
              </a:ext>
            </a:extLst>
          </p:cNvPr>
          <p:cNvSpPr>
            <a:spLocks noGrp="1"/>
          </p:cNvSpPr>
          <p:nvPr>
            <p:ph sz="quarter" idx="14"/>
          </p:nvPr>
        </p:nvSpPr>
        <p:spPr>
          <a:xfrm>
            <a:off x="11761838" y="2281328"/>
            <a:ext cx="4953000" cy="609600"/>
          </a:xfrm>
        </p:spPr>
        <p:txBody>
          <a:bodyPr/>
          <a:lstStyle/>
          <a:p>
            <a:r>
              <a:rPr lang="en-US" baseline="-25000" dirty="0"/>
              <a:t>YOUTUBE</a:t>
            </a:r>
            <a:endParaRPr lang="en-US" dirty="0"/>
          </a:p>
        </p:txBody>
      </p:sp>
      <p:sp>
        <p:nvSpPr>
          <p:cNvPr id="9" name="Content Placeholder 8">
            <a:extLst>
              <a:ext uri="{FF2B5EF4-FFF2-40B4-BE49-F238E27FC236}">
                <a16:creationId xmlns:a16="http://schemas.microsoft.com/office/drawing/2014/main" id="{9359616D-3EE8-815D-5D23-C97575864F89}"/>
              </a:ext>
            </a:extLst>
          </p:cNvPr>
          <p:cNvSpPr>
            <a:spLocks noGrp="1"/>
          </p:cNvSpPr>
          <p:nvPr>
            <p:ph sz="quarter" idx="15"/>
          </p:nvPr>
        </p:nvSpPr>
        <p:spPr>
          <a:xfrm>
            <a:off x="12496800" y="3317875"/>
            <a:ext cx="3886200" cy="5257800"/>
          </a:xfrm>
        </p:spPr>
        <p:txBody>
          <a:bodyPr/>
          <a:lstStyle/>
          <a:p>
            <a:pPr marL="285750" indent="-285750">
              <a:buFont typeface="Arial" panose="020B0604020202020204" pitchFamily="34" charset="0"/>
              <a:buChar char="•"/>
            </a:pPr>
            <a:r>
              <a:rPr lang="fr-FR" dirty="0"/>
              <a:t>Allez sur</a:t>
            </a:r>
          </a:p>
          <a:p>
            <a:r>
              <a:rPr lang="fr-FR" dirty="0">
                <a:hlinkClick r:id="rId3"/>
              </a:rPr>
              <a:t>Myactivity.google.com</a:t>
            </a:r>
            <a:r>
              <a:rPr lang="fr-FR" dirty="0"/>
              <a: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Cliquez sur « Historique </a:t>
            </a:r>
            <a:r>
              <a:rPr lang="fr-FR" dirty="0" err="1"/>
              <a:t>Youtube</a:t>
            </a:r>
            <a:r>
              <a:rPr lang="fr-FR" dirty="0"/>
              <a:t> »</a:t>
            </a:r>
          </a:p>
          <a:p>
            <a:pPr marL="285750" indent="-285750">
              <a:buFont typeface="Arial" panose="020B0604020202020204" pitchFamily="34" charset="0"/>
              <a:buChar char="•"/>
            </a:pPr>
            <a:r>
              <a:rPr lang="fr-FR" dirty="0"/>
              <a:t>Sélectionnez « Gérer l’historique »</a:t>
            </a:r>
          </a:p>
          <a:p>
            <a:pPr marL="285750" indent="-285750">
              <a:buFont typeface="Arial" panose="020B0604020202020204" pitchFamily="34" charset="0"/>
              <a:buChar char="•"/>
            </a:pPr>
            <a:r>
              <a:rPr lang="fr-FR" dirty="0"/>
              <a:t>Puis cliquez sur « Supprimer » et « Supprimer toute l’activité »</a:t>
            </a:r>
            <a:endParaRPr lang="en-US" dirty="0"/>
          </a:p>
        </p:txBody>
      </p:sp>
      <p:sp>
        <p:nvSpPr>
          <p:cNvPr id="11" name="Content Placeholder 10">
            <a:extLst>
              <a:ext uri="{FF2B5EF4-FFF2-40B4-BE49-F238E27FC236}">
                <a16:creationId xmlns:a16="http://schemas.microsoft.com/office/drawing/2014/main" id="{0598AAC4-FA27-CBA1-0259-4DB29192B906}"/>
              </a:ext>
            </a:extLst>
          </p:cNvPr>
          <p:cNvSpPr>
            <a:spLocks noGrp="1"/>
          </p:cNvSpPr>
          <p:nvPr>
            <p:ph sz="quarter" idx="17"/>
          </p:nvPr>
        </p:nvSpPr>
        <p:spPr>
          <a:xfrm>
            <a:off x="11734800" y="9109075"/>
            <a:ext cx="3886200" cy="738664"/>
          </a:xfrm>
        </p:spPr>
        <p:txBody>
          <a:bodyPr/>
          <a:lstStyle/>
          <a:p>
            <a:r>
              <a:rPr lang="fr-FR" baseline="-25000" dirty="0"/>
              <a:t>Plus de conseils</a:t>
            </a:r>
            <a:endParaRPr lang="en-US" dirty="0"/>
          </a:p>
        </p:txBody>
      </p:sp>
      <p:pic>
        <p:nvPicPr>
          <p:cNvPr id="14" name="Picture 2">
            <a:extLst>
              <a:ext uri="{FF2B5EF4-FFF2-40B4-BE49-F238E27FC236}">
                <a16:creationId xmlns:a16="http://schemas.microsoft.com/office/drawing/2014/main" id="{6B55ECA1-7800-8BDE-FAE7-F706040B1359}"/>
              </a:ext>
              <a:ext uri="{C183D7F6-B498-43B3-948B-1728B52AA6E4}">
                <adec:decorative xmlns:adec="http://schemas.microsoft.com/office/drawing/2017/decorative" val="1"/>
              </a:ext>
            </a:extLst>
          </p:cNvPr>
          <p:cNvPicPr/>
          <p:nvPr/>
        </p:nvPicPr>
        <p:blipFill>
          <a:blip r:embed="rId4" cstate="print"/>
          <a:stretch>
            <a:fillRect/>
          </a:stretch>
        </p:blipFill>
        <p:spPr>
          <a:xfrm>
            <a:off x="1062037" y="62"/>
            <a:ext cx="17225962" cy="9888354"/>
          </a:xfrm>
          <a:prstGeom prst="rect">
            <a:avLst/>
          </a:prstGeom>
        </p:spPr>
      </p:pic>
    </p:spTree>
    <p:extLst>
      <p:ext uri="{BB962C8B-B14F-4D97-AF65-F5344CB8AC3E}">
        <p14:creationId xmlns:p14="http://schemas.microsoft.com/office/powerpoint/2010/main" val="27398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97FB0A-D512-AB5C-5B5D-A92EA8D6B099}"/>
              </a:ext>
            </a:extLst>
          </p:cNvPr>
          <p:cNvSpPr>
            <a:spLocks noGrp="1"/>
          </p:cNvSpPr>
          <p:nvPr>
            <p:ph type="title"/>
          </p:nvPr>
        </p:nvSpPr>
        <p:spPr>
          <a:xfrm>
            <a:off x="914400" y="1412875"/>
            <a:ext cx="8991600" cy="5257799"/>
          </a:xfrm>
        </p:spPr>
        <p:txBody>
          <a:bodyPr/>
          <a:lstStyle/>
          <a:p>
            <a:r>
              <a:rPr lang="fr-FR" noProof="0" dirty="0" err="1"/>
              <a:t>Envoyesz</a:t>
            </a:r>
            <a:r>
              <a:rPr lang="fr-FR" noProof="0" dirty="0"/>
              <a:t> les</a:t>
            </a:r>
            <a:r>
              <a:rPr lang="fr-FR" baseline="0" noProof="0" dirty="0"/>
              <a:t> bons signaux</a:t>
            </a:r>
            <a:endParaRPr lang="fr-FR" noProof="0" dirty="0"/>
          </a:p>
        </p:txBody>
      </p:sp>
      <p:pic>
        <p:nvPicPr>
          <p:cNvPr id="6" name="Picture 2">
            <a:extLst>
              <a:ext uri="{FF2B5EF4-FFF2-40B4-BE49-F238E27FC236}">
                <a16:creationId xmlns:a16="http://schemas.microsoft.com/office/drawing/2014/main" id="{C6B0CEBA-4401-5B65-994D-7E6408AB56A9}"/>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959756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764D7F-985D-8DAC-6DA5-3C0700AAA8BC}"/>
              </a:ext>
            </a:extLst>
          </p:cNvPr>
          <p:cNvSpPr>
            <a:spLocks noGrp="1"/>
          </p:cNvSpPr>
          <p:nvPr>
            <p:ph type="title"/>
          </p:nvPr>
        </p:nvSpPr>
        <p:spPr>
          <a:xfrm>
            <a:off x="914400" y="832796"/>
            <a:ext cx="16459200" cy="738664"/>
          </a:xfrm>
        </p:spPr>
        <p:txBody>
          <a:bodyPr/>
          <a:lstStyle/>
          <a:p>
            <a:r>
              <a:rPr lang="fr-FR" b="1" baseline="-25000" dirty="0"/>
              <a:t>Pourquoi parler des habitudes-</a:t>
            </a:r>
            <a:endParaRPr lang="en-US" dirty="0"/>
          </a:p>
        </p:txBody>
      </p:sp>
      <p:sp>
        <p:nvSpPr>
          <p:cNvPr id="4" name="Content Placeholder 3">
            <a:extLst>
              <a:ext uri="{FF2B5EF4-FFF2-40B4-BE49-F238E27FC236}">
                <a16:creationId xmlns:a16="http://schemas.microsoft.com/office/drawing/2014/main" id="{C7ACFB2C-D492-5DA4-8214-2A27DF890052}"/>
              </a:ext>
            </a:extLst>
          </p:cNvPr>
          <p:cNvSpPr>
            <a:spLocks noGrp="1"/>
          </p:cNvSpPr>
          <p:nvPr>
            <p:ph sz="quarter" idx="10"/>
          </p:nvPr>
        </p:nvSpPr>
        <p:spPr>
          <a:xfrm>
            <a:off x="8077200" y="1150398"/>
            <a:ext cx="8839200" cy="8339677"/>
          </a:xfrm>
        </p:spPr>
        <p:txBody>
          <a:bodyPr/>
          <a:lstStyle/>
          <a:p>
            <a:r>
              <a:rPr lang="fr-FR" sz="3000" dirty="0"/>
              <a:t>« Le terme d’addiction n’est pas</a:t>
            </a:r>
          </a:p>
          <a:p>
            <a:r>
              <a:rPr lang="fr-FR" sz="3000" dirty="0"/>
              <a:t>constructif lorsqu’il fausse notre</a:t>
            </a:r>
          </a:p>
          <a:p>
            <a:r>
              <a:rPr lang="fr-FR" sz="3000" dirty="0"/>
              <a:t>réponse et n'offre pas aux jeunes les</a:t>
            </a:r>
          </a:p>
          <a:p>
            <a:r>
              <a:rPr lang="fr-FR" sz="3000" dirty="0"/>
              <a:t>moyens de rééquilibrer une utilisation</a:t>
            </a:r>
          </a:p>
          <a:p>
            <a:r>
              <a:rPr lang="fr-FR" sz="3000" dirty="0"/>
              <a:t>des médias devenue problématique...</a:t>
            </a:r>
          </a:p>
          <a:p>
            <a:r>
              <a:rPr lang="fr-FR" sz="3000" dirty="0"/>
              <a:t>Parler d'addiction remet non seulement</a:t>
            </a:r>
          </a:p>
          <a:p>
            <a:r>
              <a:rPr lang="fr-FR" sz="3000" dirty="0"/>
              <a:t>en question la volonté du jeune, mais</a:t>
            </a:r>
          </a:p>
          <a:p>
            <a:r>
              <a:rPr lang="fr-FR" sz="3000" dirty="0" err="1"/>
              <a:t>Ivi</a:t>
            </a:r>
            <a:r>
              <a:rPr lang="fr-FR" sz="3000" dirty="0"/>
              <a:t> donne aussi une excuse pour se</a:t>
            </a:r>
          </a:p>
          <a:p>
            <a:r>
              <a:rPr lang="fr-FR" sz="3000" dirty="0"/>
              <a:t>déclarer impuissant face à l'attraction</a:t>
            </a:r>
          </a:p>
          <a:p>
            <a:r>
              <a:rPr lang="fr-FR" sz="3000" dirty="0"/>
              <a:t>des écrans. » - Dr. Michael Rich,</a:t>
            </a:r>
          </a:p>
          <a:p>
            <a:r>
              <a:rPr lang="fr-FR" sz="3000" dirty="0"/>
              <a:t>Digital </a:t>
            </a:r>
            <a:r>
              <a:rPr lang="fr-FR" sz="3000" dirty="0" err="1"/>
              <a:t>Wellness</a:t>
            </a:r>
            <a:r>
              <a:rPr lang="fr-FR" sz="3000" dirty="0"/>
              <a:t> </a:t>
            </a:r>
            <a:r>
              <a:rPr lang="fr-FR" sz="3000" dirty="0" err="1"/>
              <a:t>LabWellness</a:t>
            </a:r>
            <a:r>
              <a:rPr lang="fr-FR" sz="3000" dirty="0"/>
              <a:t> </a:t>
            </a:r>
            <a:r>
              <a:rPr lang="fr-FR" sz="3000" dirty="0" err="1"/>
              <a:t>Lab</a:t>
            </a:r>
            <a:endParaRPr lang="fr-FR" sz="3000" dirty="0"/>
          </a:p>
        </p:txBody>
      </p:sp>
      <p:pic>
        <p:nvPicPr>
          <p:cNvPr id="6" name="Picture 2">
            <a:extLst>
              <a:ext uri="{FF2B5EF4-FFF2-40B4-BE49-F238E27FC236}">
                <a16:creationId xmlns:a16="http://schemas.microsoft.com/office/drawing/2014/main" id="{D1FD75D0-0625-5C9B-8E1C-1459AE4520C3}"/>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887006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E0DF9-DFCB-F2DF-E411-C450DE51D070}"/>
              </a:ext>
            </a:extLst>
          </p:cNvPr>
          <p:cNvSpPr>
            <a:spLocks noGrp="1"/>
          </p:cNvSpPr>
          <p:nvPr>
            <p:ph type="title"/>
          </p:nvPr>
        </p:nvSpPr>
        <p:spPr>
          <a:xfrm>
            <a:off x="914400" y="1108075"/>
            <a:ext cx="16459200" cy="990599"/>
          </a:xfrm>
        </p:spPr>
        <p:txBody>
          <a:bodyPr/>
          <a:lstStyle/>
          <a:p>
            <a:r>
              <a:rPr lang="fr-FR" b="1" baseline="-25000" dirty="0"/>
              <a:t>Comment entraîner votre algorithme</a:t>
            </a:r>
            <a:endParaRPr lang="en-US" dirty="0"/>
          </a:p>
        </p:txBody>
      </p:sp>
      <p:sp>
        <p:nvSpPr>
          <p:cNvPr id="4" name="Content Placeholder 3">
            <a:extLst>
              <a:ext uri="{FF2B5EF4-FFF2-40B4-BE49-F238E27FC236}">
                <a16:creationId xmlns:a16="http://schemas.microsoft.com/office/drawing/2014/main" id="{11425CD5-92C5-E7D3-6EAA-EE5CC0D951D5}"/>
              </a:ext>
            </a:extLst>
          </p:cNvPr>
          <p:cNvSpPr>
            <a:spLocks noGrp="1"/>
          </p:cNvSpPr>
          <p:nvPr>
            <p:ph sz="quarter" idx="10"/>
          </p:nvPr>
        </p:nvSpPr>
        <p:spPr>
          <a:xfrm>
            <a:off x="2514600" y="2632075"/>
            <a:ext cx="12954000" cy="6553200"/>
          </a:xfrm>
        </p:spPr>
        <p:txBody>
          <a:bodyPr/>
          <a:lstStyle/>
          <a:p>
            <a:pPr marL="285750" indent="-285750">
              <a:buFont typeface="Arial" panose="020B0604020202020204" pitchFamily="34" charset="0"/>
              <a:buChar char="•"/>
            </a:pPr>
            <a:r>
              <a:rPr lang="fr-FR" dirty="0"/>
              <a:t>Effacez votre historique</a:t>
            </a:r>
          </a:p>
          <a:p>
            <a:pPr marL="285750" indent="-285750">
              <a:buFont typeface="Arial" panose="020B0604020202020204" pitchFamily="34" charset="0"/>
              <a:buChar char="•"/>
            </a:pPr>
            <a:r>
              <a:rPr lang="fr-FR" dirty="0"/>
              <a:t>Essayez d’entraîner l’application à ne vous montrer qu’un seul type de contenu</a:t>
            </a:r>
          </a:p>
          <a:p>
            <a:pPr marL="285750" indent="-285750">
              <a:buFont typeface="Arial" panose="020B0604020202020204" pitchFamily="34" charset="0"/>
              <a:buChar char="•"/>
            </a:pPr>
            <a:r>
              <a:rPr lang="fr-FR" dirty="0"/>
              <a:t>Réfléchissez aux signaux explicites et implicites que vous lui envoyez</a:t>
            </a:r>
            <a:endParaRPr lang="en-US" dirty="0"/>
          </a:p>
        </p:txBody>
      </p:sp>
      <p:pic>
        <p:nvPicPr>
          <p:cNvPr id="6" name="Picture 2">
            <a:extLst>
              <a:ext uri="{FF2B5EF4-FFF2-40B4-BE49-F238E27FC236}">
                <a16:creationId xmlns:a16="http://schemas.microsoft.com/office/drawing/2014/main" id="{E62279F5-08F7-1326-CC9D-158823D29F38}"/>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304867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36520-57BD-D191-BE80-E7777553C1AE}"/>
              </a:ext>
            </a:extLst>
          </p:cNvPr>
          <p:cNvSpPr>
            <a:spLocks noGrp="1"/>
          </p:cNvSpPr>
          <p:nvPr>
            <p:ph type="title"/>
          </p:nvPr>
        </p:nvSpPr>
        <p:spPr>
          <a:xfrm>
            <a:off x="8686800" y="1108075"/>
            <a:ext cx="8686800" cy="7391399"/>
          </a:xfrm>
        </p:spPr>
        <p:txBody>
          <a:bodyPr/>
          <a:lstStyle/>
          <a:p>
            <a:r>
              <a:rPr lang="fr-FR" b="1" baseline="-25000" dirty="0"/>
              <a:t>Soyez</a:t>
            </a:r>
            <a:r>
              <a:rPr lang="en-US" b="1" baseline="-25000" dirty="0"/>
              <a:t> </a:t>
            </a:r>
            <a:r>
              <a:rPr lang="fr-FR" b="1" baseline="-25000" dirty="0"/>
              <a:t>bienveillant</a:t>
            </a:r>
            <a:r>
              <a:rPr lang="en-US" b="1" baseline="-25000" dirty="0"/>
              <a:t> </a:t>
            </a:r>
            <a:r>
              <a:rPr lang="fr-FR" b="1" baseline="-25000" dirty="0"/>
              <a:t>envers vous-même</a:t>
            </a:r>
            <a:r>
              <a:rPr lang="en-US" b="1" baseline="-25000" dirty="0"/>
              <a:t> et les </a:t>
            </a:r>
            <a:r>
              <a:rPr lang="fr-FR" b="1" baseline="-25000" noProof="0" dirty="0"/>
              <a:t>autres</a:t>
            </a:r>
            <a:endParaRPr lang="en-US" dirty="0"/>
          </a:p>
        </p:txBody>
      </p:sp>
      <p:pic>
        <p:nvPicPr>
          <p:cNvPr id="6" name="Picture 2">
            <a:extLst>
              <a:ext uri="{FF2B5EF4-FFF2-40B4-BE49-F238E27FC236}">
                <a16:creationId xmlns:a16="http://schemas.microsoft.com/office/drawing/2014/main" id="{6C93750A-8968-B044-9D64-5C212CC1E041}"/>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11066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686D05-F045-A9BD-6645-1848E79BACDB}"/>
              </a:ext>
            </a:extLst>
          </p:cNvPr>
          <p:cNvSpPr>
            <a:spLocks noGrp="1"/>
          </p:cNvSpPr>
          <p:nvPr>
            <p:ph type="title"/>
          </p:nvPr>
        </p:nvSpPr>
        <p:spPr>
          <a:xfrm>
            <a:off x="1600200" y="1031875"/>
            <a:ext cx="15773400" cy="1752599"/>
          </a:xfrm>
        </p:spPr>
        <p:txBody>
          <a:bodyPr/>
          <a:lstStyle/>
          <a:p>
            <a:r>
              <a:rPr lang="fr-FR" noProof="0" dirty="0"/>
              <a:t>Publiez</a:t>
            </a:r>
            <a:r>
              <a:rPr lang="fr-FR" baseline="0" noProof="0" dirty="0"/>
              <a:t> sans filtre</a:t>
            </a:r>
            <a:endParaRPr lang="fr-FR" noProof="0" dirty="0"/>
          </a:p>
        </p:txBody>
      </p:sp>
      <p:pic>
        <p:nvPicPr>
          <p:cNvPr id="6" name="Picture 2">
            <a:extLst>
              <a:ext uri="{FF2B5EF4-FFF2-40B4-BE49-F238E27FC236}">
                <a16:creationId xmlns:a16="http://schemas.microsoft.com/office/drawing/2014/main" id="{E492101E-D210-96EF-8AE5-EFB9A92E897F}"/>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097400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68E90-ECBE-FDB4-8494-B99041F14B67}"/>
              </a:ext>
            </a:extLst>
          </p:cNvPr>
          <p:cNvSpPr>
            <a:spLocks noGrp="1"/>
          </p:cNvSpPr>
          <p:nvPr>
            <p:ph type="title"/>
          </p:nvPr>
        </p:nvSpPr>
        <p:spPr>
          <a:xfrm>
            <a:off x="1109662" y="1529042"/>
            <a:ext cx="8720138" cy="7580032"/>
          </a:xfrm>
        </p:spPr>
        <p:txBody>
          <a:bodyPr/>
          <a:lstStyle/>
          <a:p>
            <a:r>
              <a:rPr lang="fr-FR" b="1" baseline="-25000" dirty="0"/>
              <a:t>« Utilises-tu ton cellulaire pour te connecter aux autres, ou pour te comparer aux autres? »</a:t>
            </a:r>
            <a:endParaRPr lang="en-US" dirty="0"/>
          </a:p>
        </p:txBody>
      </p:sp>
      <p:pic>
        <p:nvPicPr>
          <p:cNvPr id="6" name="Picture 2">
            <a:extLst>
              <a:ext uri="{FF2B5EF4-FFF2-40B4-BE49-F238E27FC236}">
                <a16:creationId xmlns:a16="http://schemas.microsoft.com/office/drawing/2014/main" id="{D6C1C43D-61ED-351F-CA70-3B0F6D49DA35}"/>
              </a:ext>
              <a:ext uri="{C183D7F6-B498-43B3-948B-1728B52AA6E4}">
                <adec:decorative xmlns:adec="http://schemas.microsoft.com/office/drawing/2017/decorative" val="1"/>
              </a:ext>
            </a:extLst>
          </p:cNvPr>
          <p:cNvPicPr/>
          <p:nvPr/>
        </p:nvPicPr>
        <p:blipFill>
          <a:blip r:embed="rId3" cstate="print"/>
          <a:stretch>
            <a:fillRect/>
          </a:stretch>
        </p:blipFill>
        <p:spPr>
          <a:xfrm>
            <a:off x="1109662" y="1529042"/>
            <a:ext cx="16154400" cy="7230501"/>
          </a:xfrm>
          <a:prstGeom prst="rect">
            <a:avLst/>
          </a:prstGeom>
        </p:spPr>
      </p:pic>
    </p:spTree>
    <p:extLst>
      <p:ext uri="{BB962C8B-B14F-4D97-AF65-F5344CB8AC3E}">
        <p14:creationId xmlns:p14="http://schemas.microsoft.com/office/powerpoint/2010/main" val="1607043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4AB920-83F0-707B-ACB8-9A08D824480D}"/>
              </a:ext>
            </a:extLst>
          </p:cNvPr>
          <p:cNvSpPr>
            <a:spLocks noGrp="1"/>
          </p:cNvSpPr>
          <p:nvPr>
            <p:ph type="title"/>
          </p:nvPr>
        </p:nvSpPr>
        <p:spPr>
          <a:xfrm>
            <a:off x="990600" y="1260475"/>
            <a:ext cx="8915400" cy="5649341"/>
          </a:xfrm>
        </p:spPr>
        <p:txBody>
          <a:bodyPr/>
          <a:lstStyle/>
          <a:p>
            <a:r>
              <a:rPr lang="fr-FR" noProof="0" dirty="0"/>
              <a:t>Fixez des objectifs réalistes</a:t>
            </a:r>
          </a:p>
        </p:txBody>
      </p:sp>
      <p:pic>
        <p:nvPicPr>
          <p:cNvPr id="6" name="Picture 2">
            <a:extLst>
              <a:ext uri="{FF2B5EF4-FFF2-40B4-BE49-F238E27FC236}">
                <a16:creationId xmlns:a16="http://schemas.microsoft.com/office/drawing/2014/main" id="{24478C90-F93D-B71C-DF30-503BBF86FFAC}"/>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2197376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3F0B0-4CEC-0A8A-183A-2459D7D53A91}"/>
              </a:ext>
            </a:extLst>
          </p:cNvPr>
          <p:cNvSpPr>
            <a:spLocks noGrp="1"/>
          </p:cNvSpPr>
          <p:nvPr>
            <p:ph type="title"/>
          </p:nvPr>
        </p:nvSpPr>
        <p:spPr>
          <a:xfrm>
            <a:off x="3200400" y="1071627"/>
            <a:ext cx="12192000" cy="1255647"/>
          </a:xfrm>
        </p:spPr>
        <p:txBody>
          <a:bodyPr/>
          <a:lstStyle/>
          <a:p>
            <a:r>
              <a:rPr lang="fr-FR" b="1" baseline="-25000" dirty="0"/>
              <a:t>Suis ton cellulaire à la pièce!</a:t>
            </a:r>
            <a:endParaRPr lang="en-US" dirty="0"/>
          </a:p>
        </p:txBody>
      </p:sp>
      <p:sp>
        <p:nvSpPr>
          <p:cNvPr id="4" name="Content Placeholder 3">
            <a:extLst>
              <a:ext uri="{FF2B5EF4-FFF2-40B4-BE49-F238E27FC236}">
                <a16:creationId xmlns:a16="http://schemas.microsoft.com/office/drawing/2014/main" id="{FB4815BF-F83A-B16C-5A44-10670A63D86B}"/>
              </a:ext>
            </a:extLst>
          </p:cNvPr>
          <p:cNvSpPr>
            <a:spLocks noGrp="1"/>
          </p:cNvSpPr>
          <p:nvPr>
            <p:ph sz="quarter" idx="10"/>
          </p:nvPr>
        </p:nvSpPr>
        <p:spPr>
          <a:xfrm>
            <a:off x="1981200" y="2632075"/>
            <a:ext cx="14173200" cy="6096000"/>
          </a:xfrm>
        </p:spPr>
        <p:txBody>
          <a:bodyPr/>
          <a:lstStyle/>
          <a:p>
            <a:pPr marL="285750" indent="-285750">
              <a:buFont typeface="Arial" panose="020B0604020202020204" pitchFamily="34" charset="0"/>
              <a:buChar char="•"/>
            </a:pPr>
            <a:r>
              <a:rPr lang="fr-FR" dirty="0"/>
              <a:t>Estimez combien de fois vous utilisez votre cellulaire en une heure</a:t>
            </a:r>
          </a:p>
          <a:p>
            <a:pPr marL="285750" indent="-285750">
              <a:buFont typeface="Arial" panose="020B0604020202020204" pitchFamily="34" charset="0"/>
              <a:buChar char="•"/>
            </a:pPr>
            <a:r>
              <a:rPr lang="fr-FR" dirty="0"/>
              <a:t>Remplissez une poche avec des pièces</a:t>
            </a:r>
          </a:p>
          <a:p>
            <a:pPr marL="285750" indent="-285750">
              <a:buFont typeface="Arial" panose="020B0604020202020204" pitchFamily="34" charset="0"/>
              <a:buChar char="•"/>
            </a:pPr>
            <a:r>
              <a:rPr lang="fr-FR" dirty="0"/>
              <a:t>Chaque fois que vous déverrouillez votre cellulaire, déplacez une pièce dans l’autre poche</a:t>
            </a:r>
          </a:p>
          <a:p>
            <a:pPr marL="285750" indent="-285750">
              <a:buFont typeface="Arial" panose="020B0604020202020204" pitchFamily="34" charset="0"/>
              <a:buChar char="•"/>
            </a:pPr>
            <a:r>
              <a:rPr lang="fr-FR" dirty="0"/>
              <a:t>Après une heure, comptez le nombre de pièces déplacées</a:t>
            </a:r>
            <a:endParaRPr lang="en-US" dirty="0"/>
          </a:p>
        </p:txBody>
      </p:sp>
      <p:pic>
        <p:nvPicPr>
          <p:cNvPr id="6" name="Picture 2">
            <a:extLst>
              <a:ext uri="{FF2B5EF4-FFF2-40B4-BE49-F238E27FC236}">
                <a16:creationId xmlns:a16="http://schemas.microsoft.com/office/drawing/2014/main" id="{D1DCEA68-BC6E-FD99-F1AC-EA8B5164F7C2}"/>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929278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FD8226-660E-A358-ED5B-E6383774901E}"/>
              </a:ext>
            </a:extLst>
          </p:cNvPr>
          <p:cNvSpPr>
            <a:spLocks noGrp="1"/>
          </p:cNvSpPr>
          <p:nvPr>
            <p:ph type="title"/>
          </p:nvPr>
        </p:nvSpPr>
        <p:spPr>
          <a:xfrm>
            <a:off x="914400" y="1031875"/>
            <a:ext cx="16459200" cy="2362199"/>
          </a:xfrm>
        </p:spPr>
        <p:txBody>
          <a:bodyPr/>
          <a:lstStyle/>
          <a:p>
            <a:r>
              <a:rPr lang="fr-FR" b="1" baseline="-25000" dirty="0"/>
              <a:t>Ne vous en faites pas si vous n’y arrivez pas du premier coup!</a:t>
            </a:r>
            <a:endParaRPr lang="en-US" dirty="0"/>
          </a:p>
        </p:txBody>
      </p:sp>
      <p:pic>
        <p:nvPicPr>
          <p:cNvPr id="6" name="Picture 2">
            <a:extLst>
              <a:ext uri="{FF2B5EF4-FFF2-40B4-BE49-F238E27FC236}">
                <a16:creationId xmlns:a16="http://schemas.microsoft.com/office/drawing/2014/main" id="{5FE7D029-4AF4-E719-7705-1ADFC4F1E0C2}"/>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193726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7B4B1-18E3-644C-8923-05BBA0E76805}"/>
              </a:ext>
            </a:extLst>
          </p:cNvPr>
          <p:cNvSpPr>
            <a:spLocks noGrp="1"/>
          </p:cNvSpPr>
          <p:nvPr>
            <p:ph type="title"/>
          </p:nvPr>
        </p:nvSpPr>
        <p:spPr>
          <a:xfrm>
            <a:off x="914400" y="2708275"/>
            <a:ext cx="8229600" cy="4267199"/>
          </a:xfrm>
        </p:spPr>
        <p:txBody>
          <a:bodyPr/>
          <a:lstStyle/>
          <a:p>
            <a:r>
              <a:rPr lang="fr-FR" b="1" baseline="-25000" dirty="0"/>
              <a:t>Donnez l’exemple en adoptant de bonnes habitudes technologiques</a:t>
            </a:r>
            <a:endParaRPr lang="en-US" dirty="0"/>
          </a:p>
        </p:txBody>
      </p:sp>
      <p:pic>
        <p:nvPicPr>
          <p:cNvPr id="6" name="Picture 2">
            <a:extLst>
              <a:ext uri="{FF2B5EF4-FFF2-40B4-BE49-F238E27FC236}">
                <a16:creationId xmlns:a16="http://schemas.microsoft.com/office/drawing/2014/main" id="{20878C37-60B4-0B57-AC8F-89BE3097C63D}"/>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7830800" cy="10288461"/>
          </a:xfrm>
          <a:prstGeom prst="rect">
            <a:avLst/>
          </a:prstGeom>
        </p:spPr>
      </p:pic>
    </p:spTree>
    <p:extLst>
      <p:ext uri="{BB962C8B-B14F-4D97-AF65-F5344CB8AC3E}">
        <p14:creationId xmlns:p14="http://schemas.microsoft.com/office/powerpoint/2010/main" val="3119130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C855F-6332-F498-3CA0-D69E2D4640AE}"/>
              </a:ext>
            </a:extLst>
          </p:cNvPr>
          <p:cNvSpPr>
            <a:spLocks noGrp="1"/>
          </p:cNvSpPr>
          <p:nvPr>
            <p:ph type="title"/>
          </p:nvPr>
        </p:nvSpPr>
        <p:spPr>
          <a:xfrm>
            <a:off x="6172200" y="2022475"/>
            <a:ext cx="6629400" cy="2895599"/>
          </a:xfrm>
        </p:spPr>
        <p:txBody>
          <a:bodyPr/>
          <a:lstStyle/>
          <a:p>
            <a:r>
              <a:rPr lang="en-US" dirty="0"/>
              <a:t>Je </a:t>
            </a:r>
            <a:r>
              <a:rPr lang="en-US" dirty="0" err="1"/>
              <a:t>voudrais</a:t>
            </a:r>
            <a:r>
              <a:rPr lang="en-US" dirty="0"/>
              <a:t> changer…</a:t>
            </a:r>
          </a:p>
        </p:txBody>
      </p:sp>
      <p:sp>
        <p:nvSpPr>
          <p:cNvPr id="4" name="Content Placeholder 3">
            <a:extLst>
              <a:ext uri="{FF2B5EF4-FFF2-40B4-BE49-F238E27FC236}">
                <a16:creationId xmlns:a16="http://schemas.microsoft.com/office/drawing/2014/main" id="{370EE88A-1FD0-7BCF-F781-6A6CADB1884D}"/>
              </a:ext>
            </a:extLst>
          </p:cNvPr>
          <p:cNvSpPr>
            <a:spLocks noGrp="1"/>
          </p:cNvSpPr>
          <p:nvPr>
            <p:ph sz="quarter" idx="10"/>
          </p:nvPr>
        </p:nvSpPr>
        <p:spPr>
          <a:xfrm>
            <a:off x="6858000" y="5375275"/>
            <a:ext cx="5715000" cy="1752600"/>
          </a:xfrm>
        </p:spPr>
        <p:txBody>
          <a:bodyPr/>
          <a:lstStyle/>
          <a:p>
            <a:r>
              <a:rPr lang="en-US" dirty="0" err="1"/>
              <a:t>Donc</a:t>
            </a:r>
            <a:r>
              <a:rPr lang="en-US" dirty="0"/>
              <a:t> je..</a:t>
            </a:r>
          </a:p>
        </p:txBody>
      </p:sp>
      <p:pic>
        <p:nvPicPr>
          <p:cNvPr id="6" name="Picture 2">
            <a:extLst>
              <a:ext uri="{FF2B5EF4-FFF2-40B4-BE49-F238E27FC236}">
                <a16:creationId xmlns:a16="http://schemas.microsoft.com/office/drawing/2014/main" id="{DC1F313F-934F-9C77-D2B0-70DFE0E0AC55}"/>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3711248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4AEE1-8D20-FD30-666B-19BF870BBBA4}"/>
              </a:ext>
            </a:extLst>
          </p:cNvPr>
          <p:cNvSpPr>
            <a:spLocks noGrp="1"/>
          </p:cNvSpPr>
          <p:nvPr>
            <p:ph type="title"/>
          </p:nvPr>
        </p:nvSpPr>
        <p:spPr>
          <a:xfrm>
            <a:off x="6477000" y="2728872"/>
            <a:ext cx="10896600" cy="1235333"/>
          </a:xfrm>
        </p:spPr>
        <p:txBody>
          <a:bodyPr/>
          <a:lstStyle/>
          <a:p>
            <a:r>
              <a:rPr lang="en-US" dirty="0"/>
              <a:t>Merci!</a:t>
            </a:r>
          </a:p>
        </p:txBody>
      </p:sp>
      <p:sp>
        <p:nvSpPr>
          <p:cNvPr id="6" name="Content Placeholder 5">
            <a:extLst>
              <a:ext uri="{FF2B5EF4-FFF2-40B4-BE49-F238E27FC236}">
                <a16:creationId xmlns:a16="http://schemas.microsoft.com/office/drawing/2014/main" id="{06B59C27-08A2-1AD4-151E-7013BACBCF72}"/>
              </a:ext>
            </a:extLst>
          </p:cNvPr>
          <p:cNvSpPr>
            <a:spLocks noGrp="1"/>
          </p:cNvSpPr>
          <p:nvPr>
            <p:ph sz="quarter" idx="10"/>
          </p:nvPr>
        </p:nvSpPr>
        <p:spPr>
          <a:xfrm>
            <a:off x="6207918" y="4869676"/>
            <a:ext cx="6669882" cy="611327"/>
          </a:xfrm>
        </p:spPr>
        <p:txBody>
          <a:bodyPr/>
          <a:lstStyle/>
          <a:p>
            <a:r>
              <a:rPr lang="en-US" baseline="-25000" dirty="0">
                <a:hlinkClick r:id="rId2"/>
              </a:rPr>
              <a:t>info@mediasmarts.ca</a:t>
            </a:r>
            <a:endParaRPr lang="en-US" dirty="0"/>
          </a:p>
        </p:txBody>
      </p:sp>
      <p:sp>
        <p:nvSpPr>
          <p:cNvPr id="7" name="Content Placeholder 6">
            <a:extLst>
              <a:ext uri="{FF2B5EF4-FFF2-40B4-BE49-F238E27FC236}">
                <a16:creationId xmlns:a16="http://schemas.microsoft.com/office/drawing/2014/main" id="{2A404C36-A769-D293-5BD9-5D5EEABC802B}"/>
              </a:ext>
            </a:extLst>
          </p:cNvPr>
          <p:cNvSpPr>
            <a:spLocks noGrp="1"/>
          </p:cNvSpPr>
          <p:nvPr>
            <p:ph sz="quarter" idx="11"/>
          </p:nvPr>
        </p:nvSpPr>
        <p:spPr>
          <a:xfrm>
            <a:off x="6207918" y="5867478"/>
            <a:ext cx="6212682" cy="276999"/>
          </a:xfrm>
        </p:spPr>
        <p:txBody>
          <a:bodyPr/>
          <a:lstStyle/>
          <a:p>
            <a:r>
              <a:rPr lang="en-US" baseline="-25000" dirty="0">
                <a:hlinkClick r:id="rId3"/>
              </a:rPr>
              <a:t>MediaSmarts.ca  </a:t>
            </a:r>
            <a:endParaRPr lang="en-US" dirty="0">
              <a:hlinkClick r:id="rId3"/>
            </a:endParaRPr>
          </a:p>
        </p:txBody>
      </p:sp>
      <p:sp>
        <p:nvSpPr>
          <p:cNvPr id="9" name="Content Placeholder 8">
            <a:extLst>
              <a:ext uri="{FF2B5EF4-FFF2-40B4-BE49-F238E27FC236}">
                <a16:creationId xmlns:a16="http://schemas.microsoft.com/office/drawing/2014/main" id="{325A400E-0169-6130-48C9-C2DD569E0692}"/>
              </a:ext>
            </a:extLst>
          </p:cNvPr>
          <p:cNvSpPr>
            <a:spLocks noGrp="1"/>
          </p:cNvSpPr>
          <p:nvPr>
            <p:ph sz="quarter" idx="13"/>
          </p:nvPr>
        </p:nvSpPr>
        <p:spPr>
          <a:xfrm>
            <a:off x="762000" y="7661275"/>
            <a:ext cx="8915400" cy="1269742"/>
          </a:xfrm>
        </p:spPr>
        <p:txBody>
          <a:bodyPr/>
          <a:lstStyle/>
          <a:p>
            <a:r>
              <a:rPr lang="fr-FR" i="1" baseline="-25000" dirty="0"/>
              <a:t>Avis de non-responsabilité : Bell apporte son soutien financier à </a:t>
            </a:r>
            <a:r>
              <a:rPr lang="fr-FR" i="1" baseline="-25000" dirty="0" err="1"/>
              <a:t>HabiloMédias</a:t>
            </a:r>
            <a:r>
              <a:rPr lang="fr-FR" i="1" baseline="-25000" dirty="0"/>
              <a:t>. </a:t>
            </a:r>
            <a:r>
              <a:rPr lang="fr-FR" i="1" baseline="-25000" dirty="0" err="1"/>
              <a:t>HabiloMédias</a:t>
            </a:r>
            <a:r>
              <a:rPr lang="fr-FR" i="1" baseline="-25000" dirty="0"/>
              <a:t> ne recommande aucune entité commerciale, produit ou service.</a:t>
            </a:r>
            <a:endParaRPr lang="en-US" dirty="0"/>
          </a:p>
        </p:txBody>
      </p:sp>
      <p:pic>
        <p:nvPicPr>
          <p:cNvPr id="16" name="Picture 1">
            <a:extLst>
              <a:ext uri="{FF2B5EF4-FFF2-40B4-BE49-F238E27FC236}">
                <a16:creationId xmlns:a16="http://schemas.microsoft.com/office/drawing/2014/main" id="{43BE20FF-237F-4FAB-DFF6-82166844E44B}"/>
              </a:ext>
              <a:ext uri="{C183D7F6-B498-43B3-948B-1728B52AA6E4}">
                <adec:decorative xmlns:adec="http://schemas.microsoft.com/office/drawing/2017/decorative" val="1"/>
              </a:ext>
            </a:extLst>
          </p:cNvPr>
          <p:cNvPicPr/>
          <p:nvPr/>
        </p:nvPicPr>
        <p:blipFill>
          <a:blip r:embed="rId4" cstate="print"/>
          <a:stretch>
            <a:fillRect/>
          </a:stretch>
        </p:blipFill>
        <p:spPr>
          <a:xfrm>
            <a:off x="0" y="62"/>
            <a:ext cx="16302037" cy="8930955"/>
          </a:xfrm>
          <a:prstGeom prst="rect">
            <a:avLst/>
          </a:prstGeom>
        </p:spPr>
      </p:pic>
    </p:spTree>
    <p:extLst>
      <p:ext uri="{BB962C8B-B14F-4D97-AF65-F5344CB8AC3E}">
        <p14:creationId xmlns:p14="http://schemas.microsoft.com/office/powerpoint/2010/main" val="356689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AC81D-C0E0-E1AA-05E1-6CF00BD552C2}"/>
              </a:ext>
            </a:extLst>
          </p:cNvPr>
          <p:cNvSpPr>
            <a:spLocks noGrp="1"/>
          </p:cNvSpPr>
          <p:nvPr>
            <p:ph type="title"/>
          </p:nvPr>
        </p:nvSpPr>
        <p:spPr>
          <a:xfrm>
            <a:off x="914400" y="411734"/>
            <a:ext cx="16459200" cy="738664"/>
          </a:xfrm>
        </p:spPr>
        <p:txBody>
          <a:bodyPr/>
          <a:lstStyle/>
          <a:p>
            <a:r>
              <a:rPr lang="fr-FR" b="1" baseline="-25000" dirty="0"/>
              <a:t>Trouver </a:t>
            </a:r>
            <a:r>
              <a:rPr lang="fr-FR" b="1" baseline="-25000" dirty="0" err="1"/>
              <a:t>I’équilibre</a:t>
            </a:r>
            <a:r>
              <a:rPr lang="fr-FR" b="1" baseline="-25000" dirty="0"/>
              <a:t> entre les inconvénients et les avantages</a:t>
            </a:r>
            <a:endParaRPr lang="en-US" dirty="0"/>
          </a:p>
        </p:txBody>
      </p:sp>
      <p:pic>
        <p:nvPicPr>
          <p:cNvPr id="6" name="Picture 2">
            <a:extLst>
              <a:ext uri="{FF2B5EF4-FFF2-40B4-BE49-F238E27FC236}">
                <a16:creationId xmlns:a16="http://schemas.microsoft.com/office/drawing/2014/main" id="{770DFC07-1E40-388D-DD8F-F79A55D52EBE}"/>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422431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1E34D1-B09E-4697-8663-959F1AAB17AF}"/>
              </a:ext>
            </a:extLst>
          </p:cNvPr>
          <p:cNvSpPr txBox="1"/>
          <p:nvPr/>
        </p:nvSpPr>
        <p:spPr>
          <a:xfrm>
            <a:off x="1036321" y="1300859"/>
            <a:ext cx="10149839" cy="2585708"/>
          </a:xfrm>
          <a:prstGeom prst="rect">
            <a:avLst/>
          </a:prstGeom>
          <a:noFill/>
        </p:spPr>
        <p:txBody>
          <a:bodyPr wrap="square" rtlCol="0">
            <a:spAutoFit/>
          </a:bodyPr>
          <a:lstStyle/>
          <a:p>
            <a:r>
              <a:rPr lang="fr-FR" sz="5401" dirty="0">
                <a:solidFill>
                  <a:srgbClr val="436AAC"/>
                </a:solidFill>
                <a:latin typeface="Gotham Medium" pitchFamily="2" charset="0"/>
                <a:cs typeface="Gotham Medium" pitchFamily="2" charset="0"/>
              </a:rPr>
              <a:t>Une utilisation équilibrée des appareils, c’est une utilisation qui est… </a:t>
            </a:r>
          </a:p>
        </p:txBody>
      </p:sp>
      <p:sp>
        <p:nvSpPr>
          <p:cNvPr id="4" name="Content Placeholder 3">
            <a:extLst>
              <a:ext uri="{FF2B5EF4-FFF2-40B4-BE49-F238E27FC236}">
                <a16:creationId xmlns:a16="http://schemas.microsoft.com/office/drawing/2014/main" id="{0FAC1726-3344-AE93-4782-AD345759C31C}"/>
              </a:ext>
            </a:extLst>
          </p:cNvPr>
          <p:cNvSpPr>
            <a:spLocks noGrp="1"/>
          </p:cNvSpPr>
          <p:nvPr>
            <p:ph sz="quarter" idx="10"/>
          </p:nvPr>
        </p:nvSpPr>
        <p:spPr>
          <a:xfrm>
            <a:off x="1105227" y="3537737"/>
            <a:ext cx="5003083" cy="3693319"/>
          </a:xfrm>
        </p:spPr>
        <p:txBody>
          <a:bodyPr/>
          <a:lstStyle/>
          <a:p>
            <a:r>
              <a:rPr lang="fr-FR" sz="8000" baseline="-25000" dirty="0">
                <a:latin typeface="+mj-lt"/>
              </a:rPr>
              <a:t>Gérable</a:t>
            </a:r>
            <a:endParaRPr lang="fr-FR" sz="8000" dirty="0">
              <a:latin typeface="+mj-lt"/>
            </a:endParaRPr>
          </a:p>
          <a:p>
            <a:r>
              <a:rPr lang="fr-FR" sz="8000" baseline="-25000" dirty="0">
                <a:latin typeface="+mj-lt"/>
              </a:rPr>
              <a:t>Significative</a:t>
            </a:r>
            <a:endParaRPr lang="fr-FR" sz="8000" dirty="0">
              <a:latin typeface="+mj-lt"/>
            </a:endParaRPr>
          </a:p>
          <a:p>
            <a:r>
              <a:rPr lang="fr-FR" sz="8000" baseline="-25000" dirty="0">
                <a:latin typeface="+mj-lt"/>
              </a:rPr>
              <a:t>Consciente</a:t>
            </a:r>
            <a:endParaRPr lang="en-US" sz="8000" dirty="0">
              <a:latin typeface="+mj-lt"/>
            </a:endParaRPr>
          </a:p>
        </p:txBody>
      </p:sp>
      <p:pic>
        <p:nvPicPr>
          <p:cNvPr id="6" name="Picture 2">
            <a:extLst>
              <a:ext uri="{FF2B5EF4-FFF2-40B4-BE49-F238E27FC236}">
                <a16:creationId xmlns:a16="http://schemas.microsoft.com/office/drawing/2014/main" id="{3042003A-C9FC-BB5C-8082-4D2116D0B211}"/>
              </a:ext>
              <a:ext uri="{C183D7F6-B498-43B3-948B-1728B52AA6E4}">
                <adec:decorative xmlns:adec="http://schemas.microsoft.com/office/drawing/2017/decorative" val="1"/>
              </a:ext>
            </a:extLst>
          </p:cNvPr>
          <p:cNvPicPr/>
          <p:nvPr/>
        </p:nvPicPr>
        <p:blipFill>
          <a:blip r:embed="rId3" cstate="print"/>
          <a:stretch>
            <a:fillRect/>
          </a:stretch>
        </p:blipFill>
        <p:spPr>
          <a:xfrm>
            <a:off x="9627317" y="1594973"/>
            <a:ext cx="7595764" cy="7349965"/>
          </a:xfrm>
          <a:prstGeom prst="rect">
            <a:avLst/>
          </a:prstGeom>
        </p:spPr>
      </p:pic>
    </p:spTree>
    <p:extLst>
      <p:ext uri="{BB962C8B-B14F-4D97-AF65-F5344CB8AC3E}">
        <p14:creationId xmlns:p14="http://schemas.microsoft.com/office/powerpoint/2010/main" val="2873019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4A11A-E6D1-BE5D-9F92-2E0AED631603}"/>
              </a:ext>
            </a:extLst>
          </p:cNvPr>
          <p:cNvSpPr>
            <a:spLocks noGrp="1"/>
          </p:cNvSpPr>
          <p:nvPr>
            <p:ph type="title"/>
          </p:nvPr>
        </p:nvSpPr>
        <p:spPr>
          <a:xfrm>
            <a:off x="9982200" y="3089275"/>
            <a:ext cx="7391400" cy="2057399"/>
          </a:xfrm>
        </p:spPr>
        <p:txBody>
          <a:bodyPr/>
          <a:lstStyle/>
          <a:p>
            <a:r>
              <a:rPr lang="fr-FR" b="1" baseline="-25000" dirty="0"/>
              <a:t>Activité de substitution</a:t>
            </a:r>
            <a:endParaRPr lang="en-US" dirty="0"/>
          </a:p>
        </p:txBody>
      </p:sp>
      <p:pic>
        <p:nvPicPr>
          <p:cNvPr id="6" name="Picture 2">
            <a:extLst>
              <a:ext uri="{FF2B5EF4-FFF2-40B4-BE49-F238E27FC236}">
                <a16:creationId xmlns:a16="http://schemas.microsoft.com/office/drawing/2014/main" id="{EE01D824-D371-4A38-794C-97C9EE5FFAE3}"/>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8288000" cy="10288461"/>
          </a:xfrm>
          <a:prstGeom prst="rect">
            <a:avLst/>
          </a:prstGeom>
        </p:spPr>
      </p:pic>
    </p:spTree>
    <p:extLst>
      <p:ext uri="{BB962C8B-B14F-4D97-AF65-F5344CB8AC3E}">
        <p14:creationId xmlns:p14="http://schemas.microsoft.com/office/powerpoint/2010/main" val="418809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C255E7-2CF0-9863-F1F9-A3A757188576}"/>
              </a:ext>
            </a:extLst>
          </p:cNvPr>
          <p:cNvSpPr>
            <a:spLocks noGrp="1"/>
          </p:cNvSpPr>
          <p:nvPr>
            <p:ph type="title"/>
          </p:nvPr>
        </p:nvSpPr>
        <p:spPr>
          <a:xfrm>
            <a:off x="10058400" y="2909073"/>
            <a:ext cx="6781800" cy="738664"/>
          </a:xfrm>
        </p:spPr>
        <p:txBody>
          <a:bodyPr/>
          <a:lstStyle/>
          <a:p>
            <a:r>
              <a:rPr lang="fr-FR" b="1" baseline="-25000" dirty="0"/>
              <a:t>Activité de substitution1</a:t>
            </a:r>
            <a:endParaRPr lang="en-US" dirty="0"/>
          </a:p>
        </p:txBody>
      </p:sp>
      <p:sp>
        <p:nvSpPr>
          <p:cNvPr id="4" name="Content Placeholder 3">
            <a:extLst>
              <a:ext uri="{FF2B5EF4-FFF2-40B4-BE49-F238E27FC236}">
                <a16:creationId xmlns:a16="http://schemas.microsoft.com/office/drawing/2014/main" id="{07E8EB22-772C-7CB3-4C79-CED5BAA0739F}"/>
              </a:ext>
            </a:extLst>
          </p:cNvPr>
          <p:cNvSpPr>
            <a:spLocks noGrp="1"/>
          </p:cNvSpPr>
          <p:nvPr>
            <p:ph sz="quarter" idx="10"/>
          </p:nvPr>
        </p:nvSpPr>
        <p:spPr>
          <a:xfrm>
            <a:off x="10363200" y="6213475"/>
            <a:ext cx="5943600" cy="1371600"/>
          </a:xfrm>
        </p:spPr>
        <p:txBody>
          <a:bodyPr/>
          <a:lstStyle/>
          <a:p>
            <a:r>
              <a:rPr lang="fr-FR" b="1" baseline="-25000" dirty="0"/>
              <a:t>Sommeil</a:t>
            </a:r>
            <a:endParaRPr lang="en-US" dirty="0"/>
          </a:p>
        </p:txBody>
      </p:sp>
      <p:pic>
        <p:nvPicPr>
          <p:cNvPr id="6" name="Picture 2">
            <a:extLst>
              <a:ext uri="{FF2B5EF4-FFF2-40B4-BE49-F238E27FC236}">
                <a16:creationId xmlns:a16="http://schemas.microsoft.com/office/drawing/2014/main" id="{DE441F71-625A-FAB5-9BBA-67E9B82962D8}"/>
              </a:ext>
              <a:ext uri="{C183D7F6-B498-43B3-948B-1728B52AA6E4}">
                <adec:decorative xmlns:adec="http://schemas.microsoft.com/office/drawing/2017/decorative" val="1"/>
              </a:ext>
            </a:extLst>
          </p:cNvPr>
          <p:cNvPicPr/>
          <p:nvPr/>
        </p:nvPicPr>
        <p:blipFill>
          <a:blip r:embed="rId3" cstate="print"/>
          <a:stretch>
            <a:fillRect/>
          </a:stretch>
        </p:blipFill>
        <p:spPr>
          <a:xfrm>
            <a:off x="661987" y="62"/>
            <a:ext cx="17626012" cy="9231036"/>
          </a:xfrm>
          <a:prstGeom prst="rect">
            <a:avLst/>
          </a:prstGeom>
        </p:spPr>
      </p:pic>
    </p:spTree>
    <p:extLst>
      <p:ext uri="{BB962C8B-B14F-4D97-AF65-F5344CB8AC3E}">
        <p14:creationId xmlns:p14="http://schemas.microsoft.com/office/powerpoint/2010/main" val="213302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F2A055-FEBA-3371-DAAB-D83927AE7D8E}"/>
              </a:ext>
            </a:extLst>
          </p:cNvPr>
          <p:cNvSpPr>
            <a:spLocks noGrp="1"/>
          </p:cNvSpPr>
          <p:nvPr>
            <p:ph type="title"/>
          </p:nvPr>
        </p:nvSpPr>
        <p:spPr>
          <a:xfrm>
            <a:off x="685800" y="4405628"/>
            <a:ext cx="7391400" cy="738664"/>
          </a:xfrm>
        </p:spPr>
        <p:txBody>
          <a:bodyPr/>
          <a:lstStyle/>
          <a:p>
            <a:r>
              <a:rPr lang="fr-FR" b="1" baseline="-25000" dirty="0"/>
              <a:t>Interférence</a:t>
            </a:r>
            <a:endParaRPr lang="en-US" dirty="0"/>
          </a:p>
        </p:txBody>
      </p:sp>
      <p:pic>
        <p:nvPicPr>
          <p:cNvPr id="6" name="Picture 2">
            <a:extLst>
              <a:ext uri="{FF2B5EF4-FFF2-40B4-BE49-F238E27FC236}">
                <a16:creationId xmlns:a16="http://schemas.microsoft.com/office/drawing/2014/main" id="{10A344D5-6B1A-AC11-7622-E80B76850FE1}"/>
              </a:ext>
              <a:ext uri="{C183D7F6-B498-43B3-948B-1728B52AA6E4}">
                <adec:decorative xmlns:adec="http://schemas.microsoft.com/office/drawing/2017/decorative" val="1"/>
              </a:ext>
            </a:extLst>
          </p:cNvPr>
          <p:cNvPicPr/>
          <p:nvPr/>
        </p:nvPicPr>
        <p:blipFill>
          <a:blip r:embed="rId3" cstate="print"/>
          <a:stretch>
            <a:fillRect/>
          </a:stretch>
        </p:blipFill>
        <p:spPr>
          <a:xfrm>
            <a:off x="0" y="62"/>
            <a:ext cx="17602200" cy="10288461"/>
          </a:xfrm>
          <a:prstGeom prst="rect">
            <a:avLst/>
          </a:prstGeom>
        </p:spPr>
      </p:pic>
    </p:spTree>
    <p:extLst>
      <p:ext uri="{BB962C8B-B14F-4D97-AF65-F5344CB8AC3E}">
        <p14:creationId xmlns:p14="http://schemas.microsoft.com/office/powerpoint/2010/main" val="2713696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0072686291764A9A4051E7722B3456" ma:contentTypeVersion="16" ma:contentTypeDescription="Create a new document." ma:contentTypeScope="" ma:versionID="b457afa205d04be9714cdb8fe7ef14c7">
  <xsd:schema xmlns:xsd="http://www.w3.org/2001/XMLSchema" xmlns:xs="http://www.w3.org/2001/XMLSchema" xmlns:p="http://schemas.microsoft.com/office/2006/metadata/properties" xmlns:ns2="b01ef96e-219f-4be9-a834-eb01f50fa731" xmlns:ns3="cc48ac03-9cf9-44ce-aaea-61a9f4bb4331" targetNamespace="http://schemas.microsoft.com/office/2006/metadata/properties" ma:root="true" ma:fieldsID="e4ae6effcb09a6b1d03246866673360d" ns2:_="" ns3:_="">
    <xsd:import namespace="b01ef96e-219f-4be9-a834-eb01f50fa731"/>
    <xsd:import namespace="cc48ac03-9cf9-44ce-aaea-61a9f4bb43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ef96e-219f-4be9-a834-eb01f50fa7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f5292c-a6be-4045-bc94-d1d13024afca"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48ac03-9cf9-44ce-aaea-61a9f4bb433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796260e-983c-4288-9015-45c8a28f9e3f}" ma:internalName="TaxCatchAll" ma:showField="CatchAllData" ma:web="cc48ac03-9cf9-44ce-aaea-61a9f4bb433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48ac03-9cf9-44ce-aaea-61a9f4bb4331" xsi:nil="true"/>
    <lcf76f155ced4ddcb4097134ff3c332f xmlns="b01ef96e-219f-4be9-a834-eb01f50fa7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8923C2B-5C04-4B16-932C-BF9E906E3A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1ef96e-219f-4be9-a834-eb01f50fa731"/>
    <ds:schemaRef ds:uri="cc48ac03-9cf9-44ce-aaea-61a9f4bb4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C574A4-A270-40A6-AA64-07AE1FEF1AEE}">
  <ds:schemaRefs>
    <ds:schemaRef ds:uri="http://schemas.microsoft.com/sharepoint/v3/contenttype/forms"/>
  </ds:schemaRefs>
</ds:datastoreItem>
</file>

<file path=customXml/itemProps3.xml><?xml version="1.0" encoding="utf-8"?>
<ds:datastoreItem xmlns:ds="http://schemas.openxmlformats.org/officeDocument/2006/customXml" ds:itemID="{7F2DC21F-0FC0-413B-9958-AA4D2119E0EA}">
  <ds:schemaRefs>
    <ds:schemaRef ds:uri="http://www.w3.org/XML/1998/namespace"/>
    <ds:schemaRef ds:uri="http://schemas.microsoft.com/office/2006/metadata/properties"/>
    <ds:schemaRef ds:uri="http://purl.org/dc/elements/1.1/"/>
    <ds:schemaRef ds:uri="cc48ac03-9cf9-44ce-aaea-61a9f4bb4331"/>
    <ds:schemaRef ds:uri="http://schemas.microsoft.com/office/2006/documentManagement/types"/>
    <ds:schemaRef ds:uri="http://schemas.microsoft.com/office/infopath/2007/PartnerControls"/>
    <ds:schemaRef ds:uri="http://schemas.openxmlformats.org/package/2006/metadata/core-properties"/>
    <ds:schemaRef ds:uri="b01ef96e-219f-4be9-a834-eb01f50fa73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248</TotalTime>
  <Words>6007</Words>
  <Application>Microsoft Office PowerPoint</Application>
  <PresentationFormat>Custom</PresentationFormat>
  <Paragraphs>414</Paragraphs>
  <Slides>49</Slides>
  <Notes>48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Aptos</vt:lpstr>
      <vt:lpstr>Aptos Display</vt:lpstr>
      <vt:lpstr>Arial</vt:lpstr>
      <vt:lpstr>Calibri</vt:lpstr>
      <vt:lpstr>Gotham Medium</vt:lpstr>
      <vt:lpstr>Office Theme</vt:lpstr>
      <vt:lpstr>Custom Design</vt:lpstr>
      <vt:lpstr>Adopter de meilleures habitudes  technologiques</vt:lpstr>
      <vt:lpstr>HabiloMédias est le centre bilingue d’éducation aux médias numériques du Canada.</vt:lpstr>
      <vt:lpstr>Pourquoi parler des habitudes</vt:lpstr>
      <vt:lpstr>Pourquoi parler des habitudes-</vt:lpstr>
      <vt:lpstr>Trouver I’équilibre entre les inconvénients et les avantages</vt:lpstr>
      <vt:lpstr>PowerPoint Presentation</vt:lpstr>
      <vt:lpstr>Activité de substitution</vt:lpstr>
      <vt:lpstr>Activité de substitution1</vt:lpstr>
      <vt:lpstr>Interférence</vt:lpstr>
      <vt:lpstr>Manque de contrôle </vt:lpstr>
      <vt:lpstr>Adopter de meilleures</vt:lpstr>
      <vt:lpstr>Les courtes pauses peuvent être aussi bénéfiques que les longues</vt:lpstr>
      <vt:lpstr>Concentrez-vous sur la réduction de certaines activités précises</vt:lpstr>
      <vt:lpstr>Établissez un plan</vt:lpstr>
      <vt:lpstr>Établissez un plan-1</vt:lpstr>
      <vt:lpstr>Établissez un plan-2</vt:lpstr>
      <vt:lpstr>Défi : Faites une seule chose</vt:lpstr>
      <vt:lpstr>Défi :  Faites une seule chose</vt:lpstr>
      <vt:lpstr>Défi : Faites une seule chose-1</vt:lpstr>
      <vt:lpstr>Mettez une minuterie</vt:lpstr>
      <vt:lpstr>Essais d’applications</vt:lpstr>
      <vt:lpstr>Ajoutez des obstacles</vt:lpstr>
      <vt:lpstr>Établissez des plages horaires</vt:lpstr>
      <vt:lpstr>Consultations éclair des notifications</vt:lpstr>
      <vt:lpstr>La méthode « dans dix minutes »</vt:lpstr>
      <vt:lpstr>Conception accrocheuse</vt:lpstr>
      <vt:lpstr>« Nous façonnons nos outils, et ceux-ci, à leur tour, nous façonnent. » - Artribué à Marshall McLuhan</vt:lpstr>
      <vt:lpstr>Qu’est-ce qui rend une application accrocheuse?</vt:lpstr>
      <vt:lpstr>Fonctionnalités :</vt:lpstr>
      <vt:lpstr>Si vous en aviez le pouvoir, que changeriez-vous dans les fonctionnalités ou les paramètres par défaut des applications?</vt:lpstr>
      <vt:lpstr>Comment peut-on utiliser les outils comme s’ils avaient été modifiés?</vt:lpstr>
      <vt:lpstr>Comment peut-on utiliser les outils comme s’ils avaient été modifiés?-1</vt:lpstr>
      <vt:lpstr>Comparaison</vt:lpstr>
      <vt:lpstr>Améliorez votre fil d’actualité</vt:lpstr>
      <vt:lpstr>Améliorez votre fil d’actualité-1</vt:lpstr>
      <vt:lpstr>Modifiez votre algorithme</vt:lpstr>
      <vt:lpstr>Modifiez votre algorithme-1</vt:lpstr>
      <vt:lpstr>Pour repartir de zéro...</vt:lpstr>
      <vt:lpstr>Envoyesz les bons signaux</vt:lpstr>
      <vt:lpstr>Comment entraîner votre algorithme</vt:lpstr>
      <vt:lpstr>Soyez bienveillant envers vous-même et les autres</vt:lpstr>
      <vt:lpstr>Publiez sans filtre</vt:lpstr>
      <vt:lpstr>« Utilises-tu ton cellulaire pour te connecter aux autres, ou pour te comparer aux autres? »</vt:lpstr>
      <vt:lpstr>Fixez des objectifs réalistes</vt:lpstr>
      <vt:lpstr>Suis ton cellulaire à la pièce!</vt:lpstr>
      <vt:lpstr>Ne vous en faites pas si vous n’y arrivez pas du premier coup!</vt:lpstr>
      <vt:lpstr>Donnez l’exemple en adoptant de bonnes habitudes technologiques</vt:lpstr>
      <vt:lpstr>Je voudrais changer…</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Adopter de meilleures habitudes  technologiques</dc:title>
  <dc:creator>Matthew Johnson</dc:creator>
  <cp:lastModifiedBy>Julia Ladouceur</cp:lastModifiedBy>
  <cp:revision>24</cp:revision>
  <dcterms:created xsi:type="dcterms:W3CDTF">2025-09-16T17:18:06Z</dcterms:created>
  <dcterms:modified xsi:type="dcterms:W3CDTF">2025-09-24T15:01:14Z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2025-09-16T00:00:00Z</vt:filetime>
  </property>
  <property fmtid="{D5CDD505-2E9C-101B-9397-08002B2CF9AE}" pid="3" name="Creator">
    <vt:lpwstr>Microsoft® PowerPoint® for Microsoft 365</vt:lpwstr>
  </property>
  <property fmtid="{D5CDD505-2E9C-101B-9397-08002B2CF9AE}" pid="4" name="LastSaved">
    <vt:filetime>2025-09-16T00:00:00Z</vt:filetime>
  </property>
  <property fmtid="{D5CDD505-2E9C-101B-9397-08002B2CF9AE}" pid="5" name="Producer">
    <vt:lpwstr>Microsoft® PowerPoint® for Microsoft 365</vt:lpwstr>
  </property>
  <property fmtid="{D5CDD505-2E9C-101B-9397-08002B2CF9AE}" pid="6" name="ContentTypeId">
    <vt:lpwstr>0x0101003B0072686291764A9A4051E7722B3456</vt:lpwstr>
  </property>
  <property fmtid="{D5CDD505-2E9C-101B-9397-08002B2CF9AE}" pid="7" name="MediaServiceImageTags">
    <vt:lpwstr/>
  </property>
</Properties>
</file>