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19"/>
  </p:notesMasterIdLst>
  <p:sldIdLst>
    <p:sldId id="403" r:id="rId5"/>
    <p:sldId id="467" r:id="rId6"/>
    <p:sldId id="469" r:id="rId7"/>
    <p:sldId id="468" r:id="rId8"/>
    <p:sldId id="489" r:id="rId9"/>
    <p:sldId id="482" r:id="rId10"/>
    <p:sldId id="483" r:id="rId11"/>
    <p:sldId id="404" r:id="rId12"/>
    <p:sldId id="499" r:id="rId13"/>
    <p:sldId id="500" r:id="rId14"/>
    <p:sldId id="501" r:id="rId15"/>
    <p:sldId id="502" r:id="rId16"/>
    <p:sldId id="465" r:id="rId17"/>
    <p:sldId id="466" r:id="rId18"/>
    <p:sldId id="438" r:id="rId19"/>
    <p:sldId id="503" r:id="rId20"/>
    <p:sldId id="504" r:id="rId21"/>
    <p:sldId id="505" r:id="rId22"/>
    <p:sldId id="506" r:id="rId23"/>
    <p:sldId id="507" r:id="rId24"/>
    <p:sldId id="508" r:id="rId25"/>
    <p:sldId id="509" r:id="rId26"/>
    <p:sldId id="421" r:id="rId27"/>
    <p:sldId id="470" r:id="rId28"/>
    <p:sldId id="480" r:id="rId29"/>
    <p:sldId id="408" r:id="rId30"/>
    <p:sldId id="424" r:id="rId31"/>
    <p:sldId id="443" r:id="rId32"/>
    <p:sldId id="422" r:id="rId33"/>
    <p:sldId id="278" r:id="rId34"/>
    <p:sldId id="279" r:id="rId35"/>
    <p:sldId id="479" r:id="rId36"/>
    <p:sldId id="427" r:id="rId37"/>
    <p:sldId id="428" r:id="rId38"/>
    <p:sldId id="484" r:id="rId39"/>
    <p:sldId id="476" r:id="rId40"/>
    <p:sldId id="510" r:id="rId41"/>
    <p:sldId id="511" r:id="rId42"/>
    <p:sldId id="512" r:id="rId43"/>
    <p:sldId id="513" r:id="rId44"/>
    <p:sldId id="494" r:id="rId45"/>
    <p:sldId id="514" r:id="rId46"/>
    <p:sldId id="515" r:id="rId47"/>
    <p:sldId id="478" r:id="rId48"/>
    <p:sldId id="437" r:id="rId49"/>
    <p:sldId id="516" r:id="rId50"/>
    <p:sldId id="477" r:id="rId51"/>
    <p:sldId id="517" r:id="rId52"/>
    <p:sldId id="518" r:id="rId53"/>
    <p:sldId id="442" r:id="rId54"/>
    <p:sldId id="464" r:id="rId55"/>
    <p:sldId id="519" r:id="rId56"/>
    <p:sldId id="431" r:id="rId57"/>
    <p:sldId id="495" r:id="rId58"/>
    <p:sldId id="463" r:id="rId59"/>
    <p:sldId id="481" r:id="rId60"/>
    <p:sldId id="462" r:id="rId61"/>
    <p:sldId id="433" r:id="rId62"/>
    <p:sldId id="520" r:id="rId63"/>
    <p:sldId id="444" r:id="rId64"/>
    <p:sldId id="446" r:id="rId65"/>
    <p:sldId id="447" r:id="rId66"/>
    <p:sldId id="448" r:id="rId67"/>
    <p:sldId id="449" r:id="rId68"/>
    <p:sldId id="450" r:id="rId69"/>
    <p:sldId id="452" r:id="rId70"/>
    <p:sldId id="451" r:id="rId71"/>
    <p:sldId id="496" r:id="rId72"/>
    <p:sldId id="521" r:id="rId73"/>
    <p:sldId id="305" r:id="rId74"/>
    <p:sldId id="423" r:id="rId75"/>
    <p:sldId id="522" r:id="rId76"/>
    <p:sldId id="441" r:id="rId77"/>
    <p:sldId id="471" r:id="rId78"/>
    <p:sldId id="523" r:id="rId79"/>
    <p:sldId id="426" r:id="rId80"/>
    <p:sldId id="445" r:id="rId81"/>
    <p:sldId id="490" r:id="rId82"/>
    <p:sldId id="472" r:id="rId83"/>
    <p:sldId id="425" r:id="rId84"/>
    <p:sldId id="487" r:id="rId85"/>
    <p:sldId id="486" r:id="rId86"/>
    <p:sldId id="430" r:id="rId87"/>
    <p:sldId id="435" r:id="rId88"/>
    <p:sldId id="436" r:id="rId89"/>
    <p:sldId id="429" r:id="rId90"/>
    <p:sldId id="290" r:id="rId91"/>
    <p:sldId id="291" r:id="rId92"/>
    <p:sldId id="485" r:id="rId93"/>
    <p:sldId id="473" r:id="rId94"/>
    <p:sldId id="524" r:id="rId95"/>
    <p:sldId id="440" r:id="rId96"/>
    <p:sldId id="526" r:id="rId97"/>
    <p:sldId id="525" r:id="rId98"/>
    <p:sldId id="527" r:id="rId99"/>
    <p:sldId id="434" r:id="rId100"/>
    <p:sldId id="439" r:id="rId101"/>
    <p:sldId id="528" r:id="rId102"/>
    <p:sldId id="453" r:id="rId103"/>
    <p:sldId id="454" r:id="rId104"/>
    <p:sldId id="456" r:id="rId105"/>
    <p:sldId id="457" r:id="rId106"/>
    <p:sldId id="461" r:id="rId107"/>
    <p:sldId id="475" r:id="rId108"/>
    <p:sldId id="458" r:id="rId109"/>
    <p:sldId id="459" r:id="rId110"/>
    <p:sldId id="267" r:id="rId111"/>
    <p:sldId id="498" r:id="rId112"/>
    <p:sldId id="343" r:id="rId113"/>
    <p:sldId id="491" r:id="rId114"/>
    <p:sldId id="583" r:id="rId115"/>
    <p:sldId id="585" r:id="rId116"/>
    <p:sldId id="474" r:id="rId117"/>
    <p:sldId id="584" r:id="rId118"/>
  </p:sldIdLst>
  <p:sldSz cx="9144000" cy="6858000" type="screen4x3"/>
  <p:notesSz cx="7315200" cy="9601200"/>
  <p:custDataLst>
    <p:tags r:id="rId120"/>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4F28F22-C48D-5251-8E30-D0BF134C87F4}" name="Matthew Johnson" initials="MJ" userId="S::MJohnson@mediasmarts.ca::ee4fd028-54ad-4575-a25a-d18462619b52" providerId="AD"/>
  <p188:author id="{C7D94D40-C580-A590-2A35-5F92DBE3BC14}" name="Kara Brisson-Boivin" initials="KB" userId="S::KBrisson-Boivin@mediasmarts.ca::12556a44-6244-4219-a94b-693831077773" providerId="AD"/>
  <p188:author id="{90B41C6A-FF85-97D7-F043-2E7EECF26CFB}" name="Kara Brisson-Boivin" initials="KB" userId="S::kbrisson-boivin@mediasmarts.ca::12556a44-6244-4219-a94b-693831077773" providerId="AD"/>
  <p188:author id="{DB4AF8AD-5095-C956-3CA0-D5CE2A7F9819}" name="Khadija Baig" initials="KB" userId="S::kbaig@mediasmarts.ca::a06400fb-e840-4cf6-8e52-c99a8cee0d79" providerId="AD"/>
  <p188:author id="{7E4F6FFB-6346-2EA9-0698-6723433B2D14}" name="Vanessa Turyatunga" initials="" userId="S::vturyatunga@mediasmarts.ca::bdc0398a-7ed8-4cf6-97cf-d37d11da692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5666B"/>
    <a:srgbClr val="3E3E40"/>
    <a:srgbClr val="4F5053"/>
    <a:srgbClr val="9E9FA3"/>
    <a:srgbClr val="F8A8A1"/>
    <a:srgbClr val="F2F2F2"/>
    <a:srgbClr val="F58521"/>
    <a:srgbClr val="FBAD17"/>
    <a:srgbClr val="FFC000"/>
    <a:srgbClr val="4472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117" autoAdjust="0"/>
    <p:restoredTop sz="86082" autoAdjust="0"/>
  </p:normalViewPr>
  <p:slideViewPr>
    <p:cSldViewPr snapToGrid="0">
      <p:cViewPr varScale="1">
        <p:scale>
          <a:sx n="71" d="100"/>
          <a:sy n="71" d="100"/>
        </p:scale>
        <p:origin x="1459" y="53"/>
      </p:cViewPr>
      <p:guideLst/>
    </p:cSldViewPr>
  </p:slideViewPr>
  <p:notesTextViewPr>
    <p:cViewPr>
      <p:scale>
        <a:sx n="125" d="100"/>
        <a:sy n="125" d="100"/>
      </p:scale>
      <p:origin x="0" y="0"/>
    </p:cViewPr>
  </p:notesTextViewPr>
  <p:notesViewPr>
    <p:cSldViewPr snapToGrid="0">
      <p:cViewPr>
        <p:scale>
          <a:sx n="100" d="100"/>
          <a:sy n="100" d="100"/>
        </p:scale>
        <p:origin x="2179" y="-212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theme" Target="theme/theme1.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tableStyles" Target="tableStyles.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notesMaster" Target="notesMasters/notesMaster1.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tags" Target="tags/tag1.xml"/><Relationship Id="rId125" Type="http://schemas.microsoft.com/office/2016/11/relationships/changesInfo" Target="changesInfos/changesInfo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microsoft.com/office/2018/10/relationships/authors" Target="author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presProps" Target="presProps.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hadija Baig" userId="S::kbaig@mediasmarts.ca::a06400fb-e840-4cf6-8e52-c99a8cee0d79" providerId="AD" clId="Web-{5F87901A-C952-F1E8-68D6-F2A299A14B32}"/>
    <pc:docChg chg="modSld">
      <pc:chgData name="Khadija Baig" userId="S::kbaig@mediasmarts.ca::a06400fb-e840-4cf6-8e52-c99a8cee0d79" providerId="AD" clId="Web-{5F87901A-C952-F1E8-68D6-F2A299A14B32}" dt="2025-01-17T14:29:23.159" v="5"/>
      <pc:docMkLst>
        <pc:docMk/>
      </pc:docMkLst>
      <pc:sldChg chg="modNotes">
        <pc:chgData name="Khadija Baig" userId="S::kbaig@mediasmarts.ca::a06400fb-e840-4cf6-8e52-c99a8cee0d79" providerId="AD" clId="Web-{5F87901A-C952-F1E8-68D6-F2A299A14B32}" dt="2025-01-17T14:29:15.018" v="2"/>
        <pc:sldMkLst>
          <pc:docMk/>
          <pc:sldMk cId="846875752" sldId="489"/>
        </pc:sldMkLst>
      </pc:sldChg>
      <pc:sldChg chg="modNotes">
        <pc:chgData name="Khadija Baig" userId="S::kbaig@mediasmarts.ca::a06400fb-e840-4cf6-8e52-c99a8cee0d79" providerId="AD" clId="Web-{5F87901A-C952-F1E8-68D6-F2A299A14B32}" dt="2025-01-17T14:29:23.159" v="5"/>
        <pc:sldMkLst>
          <pc:docMk/>
          <pc:sldMk cId="2328517508" sldId="491"/>
        </pc:sldMkLst>
      </pc:sldChg>
    </pc:docChg>
  </pc:docChgLst>
  <pc:docChgLst>
    <pc:chgData name="Julia Ladouceur" userId="e310b842-ce3a-4ef8-b271-c269c87bdd4c" providerId="ADAL" clId="{FFE78C81-BF76-4065-8584-8D95A476D2E9}"/>
    <pc:docChg chg="addSld modSld">
      <pc:chgData name="Julia Ladouceur" userId="e310b842-ce3a-4ef8-b271-c269c87bdd4c" providerId="ADAL" clId="{FFE78C81-BF76-4065-8584-8D95A476D2E9}" dt="2025-01-17T15:07:14.578" v="1"/>
      <pc:docMkLst>
        <pc:docMk/>
      </pc:docMkLst>
      <pc:sldChg chg="addSp modSp add">
        <pc:chgData name="Julia Ladouceur" userId="e310b842-ce3a-4ef8-b271-c269c87bdd4c" providerId="ADAL" clId="{FFE78C81-BF76-4065-8584-8D95A476D2E9}" dt="2025-01-17T15:07:14.578" v="1"/>
        <pc:sldMkLst>
          <pc:docMk/>
          <pc:sldMk cId="287548189" sldId="584"/>
        </pc:sldMkLst>
        <pc:picChg chg="add mod">
          <ac:chgData name="Julia Ladouceur" userId="e310b842-ce3a-4ef8-b271-c269c87bdd4c" providerId="ADAL" clId="{FFE78C81-BF76-4065-8584-8D95A476D2E9}" dt="2025-01-17T15:07:14.578" v="1"/>
          <ac:picMkLst>
            <pc:docMk/>
            <pc:sldMk cId="287548189" sldId="584"/>
            <ac:picMk id="3" creationId="{73FEEC20-D482-4A6B-9FF7-8007DEFA192A}"/>
          </ac:picMkLst>
        </pc:picChg>
      </pc:sldChg>
    </pc:docChg>
  </pc:docChgLst>
  <pc:docChgLst>
    <pc:chgData name="Julia Ladouceur" userId="e310b842-ce3a-4ef8-b271-c269c87bdd4c" providerId="ADAL" clId="{B6598934-4638-45AC-9C5C-AE1076B708C2}"/>
  </pc:docChgLst>
  <pc:docChgLst>
    <pc:chgData name="Matthew Johnson" userId="ee4fd028-54ad-4575-a25a-d18462619b52" providerId="ADAL" clId="{BC3514E6-B185-4075-938C-1C41F78DD4A5}"/>
  </pc:docChgLst>
  <pc:docChgLst>
    <pc:chgData name="Julia Ladouceur" userId="e310b842-ce3a-4ef8-b271-c269c87bdd4c" providerId="ADAL" clId="{F264692F-D63F-4B9B-912D-EBBED2E423EF}"/>
    <pc:docChg chg="custSel addSld modSld">
      <pc:chgData name="Julia Ladouceur" userId="e310b842-ce3a-4ef8-b271-c269c87bdd4c" providerId="ADAL" clId="{F264692F-D63F-4B9B-912D-EBBED2E423EF}" dt="2025-04-09T18:41:28.817" v="2"/>
      <pc:docMkLst>
        <pc:docMk/>
      </pc:docMkLst>
      <pc:sldChg chg="addSp delSp modSp add">
        <pc:chgData name="Julia Ladouceur" userId="e310b842-ce3a-4ef8-b271-c269c87bdd4c" providerId="ADAL" clId="{F264692F-D63F-4B9B-912D-EBBED2E423EF}" dt="2025-04-09T18:41:28.817" v="2"/>
        <pc:sldMkLst>
          <pc:docMk/>
          <pc:sldMk cId="1564923048" sldId="585"/>
        </pc:sldMkLst>
        <pc:spChg chg="del">
          <ac:chgData name="Julia Ladouceur" userId="e310b842-ce3a-4ef8-b271-c269c87bdd4c" providerId="ADAL" clId="{F264692F-D63F-4B9B-912D-EBBED2E423EF}" dt="2025-04-09T18:41:22.712" v="1" actId="478"/>
          <ac:spMkLst>
            <pc:docMk/>
            <pc:sldMk cId="1564923048" sldId="585"/>
            <ac:spMk id="2" creationId="{1649A3A3-437D-4263-AA34-27CBD016FEF1}"/>
          </ac:spMkLst>
        </pc:spChg>
        <pc:spChg chg="del">
          <ac:chgData name="Julia Ladouceur" userId="e310b842-ce3a-4ef8-b271-c269c87bdd4c" providerId="ADAL" clId="{F264692F-D63F-4B9B-912D-EBBED2E423EF}" dt="2025-04-09T18:41:22.712" v="1" actId="478"/>
          <ac:spMkLst>
            <pc:docMk/>
            <pc:sldMk cId="1564923048" sldId="585"/>
            <ac:spMk id="3" creationId="{D0876AC3-42A8-4546-885B-0C267F3523F9}"/>
          </ac:spMkLst>
        </pc:spChg>
        <pc:picChg chg="add mod">
          <ac:chgData name="Julia Ladouceur" userId="e310b842-ce3a-4ef8-b271-c269c87bdd4c" providerId="ADAL" clId="{F264692F-D63F-4B9B-912D-EBBED2E423EF}" dt="2025-04-09T18:41:28.817" v="2"/>
          <ac:picMkLst>
            <pc:docMk/>
            <pc:sldMk cId="1564923048" sldId="585"/>
            <ac:picMk id="5" creationId="{3B742122-70E3-4B4A-9E61-6C041E44A914}"/>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1727"/>
          </a:xfrm>
          <a:prstGeom prst="rect">
            <a:avLst/>
          </a:prstGeom>
        </p:spPr>
        <p:txBody>
          <a:bodyPr vert="horz" lIns="96661" tIns="48331" rIns="96661" bIns="48331" rtlCol="0"/>
          <a:lstStyle>
            <a:lvl1pPr algn="l">
              <a:defRPr sz="1300"/>
            </a:lvl1pPr>
          </a:lstStyle>
          <a:p>
            <a:endParaRPr lang="en-CA" dirty="0"/>
          </a:p>
        </p:txBody>
      </p:sp>
      <p:sp>
        <p:nvSpPr>
          <p:cNvPr id="3" name="Date Placeholder 2"/>
          <p:cNvSpPr>
            <a:spLocks noGrp="1"/>
          </p:cNvSpPr>
          <p:nvPr>
            <p:ph type="dt" idx="1"/>
          </p:nvPr>
        </p:nvSpPr>
        <p:spPr>
          <a:xfrm>
            <a:off x="4143587" y="0"/>
            <a:ext cx="3169920" cy="481727"/>
          </a:xfrm>
          <a:prstGeom prst="rect">
            <a:avLst/>
          </a:prstGeom>
        </p:spPr>
        <p:txBody>
          <a:bodyPr vert="horz" lIns="96661" tIns="48331" rIns="96661" bIns="48331" rtlCol="0"/>
          <a:lstStyle>
            <a:lvl1pPr algn="r">
              <a:defRPr sz="1300"/>
            </a:lvl1pPr>
          </a:lstStyle>
          <a:p>
            <a:fld id="{6E2A6E10-8D5B-4444-978C-2207AB6C3600}" type="datetimeFigureOut">
              <a:rPr lang="en-CA" smtClean="0"/>
              <a:t>2025-04-09</a:t>
            </a:fld>
            <a:endParaRPr lang="en-CA" dirty="0"/>
          </a:p>
        </p:txBody>
      </p:sp>
      <p:sp>
        <p:nvSpPr>
          <p:cNvPr id="4" name="Slide Image Placeholder 3"/>
          <p:cNvSpPr>
            <a:spLocks noGrp="1" noRot="1" noChangeAspect="1"/>
          </p:cNvSpPr>
          <p:nvPr>
            <p:ph type="sldImg" idx="2"/>
          </p:nvPr>
        </p:nvSpPr>
        <p:spPr>
          <a:xfrm>
            <a:off x="1497013" y="1200150"/>
            <a:ext cx="4321175" cy="3240088"/>
          </a:xfrm>
          <a:prstGeom prst="rect">
            <a:avLst/>
          </a:prstGeom>
          <a:noFill/>
          <a:ln w="12700">
            <a:solidFill>
              <a:prstClr val="black"/>
            </a:solidFill>
          </a:ln>
        </p:spPr>
        <p:txBody>
          <a:bodyPr vert="horz" lIns="96661" tIns="48331" rIns="96661" bIns="48331" rtlCol="0" anchor="ctr"/>
          <a:lstStyle/>
          <a:p>
            <a:endParaRPr lang="en-CA" dirty="0"/>
          </a:p>
        </p:txBody>
      </p:sp>
      <p:sp>
        <p:nvSpPr>
          <p:cNvPr id="5" name="Notes Placeholder 4"/>
          <p:cNvSpPr>
            <a:spLocks noGrp="1"/>
          </p:cNvSpPr>
          <p:nvPr>
            <p:ph type="body" sz="quarter" idx="3"/>
          </p:nvPr>
        </p:nvSpPr>
        <p:spPr>
          <a:xfrm>
            <a:off x="731520" y="4620577"/>
            <a:ext cx="5852160" cy="3780473"/>
          </a:xfrm>
          <a:prstGeom prst="rect">
            <a:avLst/>
          </a:prstGeom>
        </p:spPr>
        <p:txBody>
          <a:bodyPr vert="horz" lIns="96661" tIns="48331" rIns="96661" bIns="48331"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9119474"/>
            <a:ext cx="3169920" cy="481726"/>
          </a:xfrm>
          <a:prstGeom prst="rect">
            <a:avLst/>
          </a:prstGeom>
        </p:spPr>
        <p:txBody>
          <a:bodyPr vert="horz" lIns="96661" tIns="48331" rIns="96661" bIns="48331" rtlCol="0" anchor="b"/>
          <a:lstStyle>
            <a:lvl1pPr algn="l">
              <a:defRPr sz="1300"/>
            </a:lvl1pPr>
          </a:lstStyle>
          <a:p>
            <a:endParaRPr lang="en-CA" dirty="0"/>
          </a:p>
        </p:txBody>
      </p:sp>
      <p:sp>
        <p:nvSpPr>
          <p:cNvPr id="7" name="Slide Number Placeholder 6"/>
          <p:cNvSpPr>
            <a:spLocks noGrp="1"/>
          </p:cNvSpPr>
          <p:nvPr>
            <p:ph type="sldNum" sz="quarter" idx="5"/>
          </p:nvPr>
        </p:nvSpPr>
        <p:spPr>
          <a:xfrm>
            <a:off x="4143587" y="9119474"/>
            <a:ext cx="3169920" cy="481726"/>
          </a:xfrm>
          <a:prstGeom prst="rect">
            <a:avLst/>
          </a:prstGeom>
        </p:spPr>
        <p:txBody>
          <a:bodyPr vert="horz" lIns="96661" tIns="48331" rIns="96661" bIns="48331" rtlCol="0" anchor="b"/>
          <a:lstStyle>
            <a:lvl1pPr algn="r">
              <a:defRPr sz="1300"/>
            </a:lvl1pPr>
          </a:lstStyle>
          <a:p>
            <a:fld id="{DE5C2B8F-5ADC-43DA-8F91-FCBC985BC329}" type="slidenum">
              <a:rPr lang="en-CA" smtClean="0"/>
              <a:t>‹#›</a:t>
            </a:fld>
            <a:endParaRPr lang="en-CA" dirty="0"/>
          </a:p>
        </p:txBody>
      </p:sp>
    </p:spTree>
    <p:extLst>
      <p:ext uri="{BB962C8B-B14F-4D97-AF65-F5344CB8AC3E}">
        <p14:creationId xmlns:p14="http://schemas.microsoft.com/office/powerpoint/2010/main" val="14558697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Bienvenue à la séance consacrée à la sécurité des relations en ligne. Cet atelier est conçu pour aider les personnes ayant subi de la violence à se sentir plus en sécurité et plus confiantes dans la gestion de leurs relations et de leurs renseignements personnels en ligne.</a:t>
            </a:r>
          </a:p>
          <a:p>
            <a:endParaRPr lang="fr-CA" dirty="0">
              <a:cs typeface="Segoe UI"/>
            </a:endParaRPr>
          </a:p>
          <a:p>
            <a:r>
              <a:rPr lang="fr-CA" dirty="0">
                <a:cs typeface="Segoe UI"/>
              </a:rPr>
              <a:t>Nous aurons du temps pour les questions à la fin, mais j’aimerais aussi vous inviter à lever la main en tout temps si vous avez une question en cours de route. </a:t>
            </a:r>
            <a:r>
              <a:rPr lang="fr-CA" i="1" dirty="0">
                <a:cs typeface="Segoe UI"/>
              </a:rPr>
              <a:t>[Les participants à distance sont invités à poser leurs questions dans la boîte de clavardage.]</a:t>
            </a:r>
            <a:endParaRPr lang="fr-CA" i="1" dirty="0"/>
          </a:p>
        </p:txBody>
      </p:sp>
      <p:sp>
        <p:nvSpPr>
          <p:cNvPr id="4" name="Slide Number Placeholder 3"/>
          <p:cNvSpPr>
            <a:spLocks noGrp="1"/>
          </p:cNvSpPr>
          <p:nvPr>
            <p:ph type="sldNum" sz="quarter" idx="5"/>
          </p:nvPr>
        </p:nvSpPr>
        <p:spPr/>
        <p:txBody>
          <a:bodyPr/>
          <a:lstStyle/>
          <a:p>
            <a:fld id="{DE5C2B8F-5ADC-43DA-8F91-FCBC985BC329}" type="slidenum">
              <a:rPr lang="en-CA" smtClean="0"/>
              <a:t>1</a:t>
            </a:fld>
            <a:endParaRPr lang="en-CA" dirty="0"/>
          </a:p>
        </p:txBody>
      </p:sp>
      <p:sp>
        <p:nvSpPr>
          <p:cNvPr id="5" name="Footer Placeholder 5">
            <a:extLst>
              <a:ext uri="{FF2B5EF4-FFF2-40B4-BE49-F238E27FC236}">
                <a16:creationId xmlns:a16="http://schemas.microsoft.com/office/drawing/2014/main" id="{6C0D4127-21F3-4B2F-8D8C-39C40DDB92AB}"/>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20274746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457"/>
              </a:spcBef>
            </a:pPr>
            <a:r>
              <a:rPr lang="fr-CA" dirty="0"/>
              <a:t>La meilleure façon de sécuriser vos comptes et vos appareils est d’avoir un bon mot de passe.</a:t>
            </a:r>
          </a:p>
          <a:p>
            <a:pPr>
              <a:spcBef>
                <a:spcPts val="457"/>
              </a:spcBef>
            </a:pPr>
            <a:endParaRPr lang="fr-CA" dirty="0"/>
          </a:p>
          <a:p>
            <a:pPr>
              <a:spcBef>
                <a:spcPts val="457"/>
              </a:spcBef>
            </a:pPr>
            <a:r>
              <a:rPr lang="fr-CA" dirty="0"/>
              <a:t>N’utilisez aucun des mots de passe affichés sur la diapositive. Déverrouiller un appareil par empreinte digitale ou reconnaissance faciale n’est pas non plus un moyen sécurisé, sauf si vous combinez cette méthode avec un mot de passe puisque quelqu’un qui a accès à votre téléphone pourrait le pointer vers votre visage ou vous le faire toucher du bout du doigt.</a:t>
            </a:r>
          </a:p>
        </p:txBody>
      </p:sp>
      <p:sp>
        <p:nvSpPr>
          <p:cNvPr id="4" name="Slide Number Placeholder 3"/>
          <p:cNvSpPr>
            <a:spLocks noGrp="1"/>
          </p:cNvSpPr>
          <p:nvPr>
            <p:ph type="sldNum" sz="quarter" idx="10"/>
          </p:nvPr>
        </p:nvSpPr>
        <p:spPr/>
        <p:txBody>
          <a:bodyPr/>
          <a:lstStyle/>
          <a:p>
            <a:fld id="{5DC5724F-0B1F-45A0-A259-C7176C506AF3}" type="slidenum">
              <a:rPr lang="fr-CA" smtClean="0"/>
              <a:t>10</a:t>
            </a:fld>
            <a:endParaRPr lang="fr-CA" dirty="0"/>
          </a:p>
        </p:txBody>
      </p:sp>
      <p:sp>
        <p:nvSpPr>
          <p:cNvPr id="6" name="Footer Placeholder 5">
            <a:extLst>
              <a:ext uri="{FF2B5EF4-FFF2-40B4-BE49-F238E27FC236}">
                <a16:creationId xmlns:a16="http://schemas.microsoft.com/office/drawing/2014/main" id="{85219323-03D0-4EFD-B9D5-55884E148748}"/>
              </a:ext>
            </a:extLst>
          </p:cNvPr>
          <p:cNvSpPr txBox="1">
            <a:spLocks/>
          </p:cNvSpPr>
          <p:nvPr/>
        </p:nvSpPr>
        <p:spPr>
          <a:xfrm>
            <a:off x="0" y="9119474"/>
            <a:ext cx="3240363" cy="488061"/>
          </a:xfrm>
          <a:prstGeom prst="rect">
            <a:avLst/>
          </a:prstGeom>
        </p:spPr>
        <p:txBody>
          <a:bodyPr vert="horz" lIns="98497" tIns="49249" rIns="98497" bIns="49249" rtlCol="0" anchor="b"/>
          <a:lstStyle>
            <a:defPPr>
              <a:defRPr lang="en-US"/>
            </a:defPPr>
            <a:lvl1pPr marL="0" algn="l" defTabSz="457200" rtl="0" eaLnBrk="1" latinLnBrk="0" hangingPunct="1">
              <a:defRPr sz="105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fr-CA" dirty="0"/>
              <a:t>© 2024 HabiloMédias</a:t>
            </a:r>
          </a:p>
        </p:txBody>
      </p:sp>
    </p:spTree>
    <p:extLst>
      <p:ext uri="{BB962C8B-B14F-4D97-AF65-F5344CB8AC3E}">
        <p14:creationId xmlns:p14="http://schemas.microsoft.com/office/powerpoint/2010/main" val="117752614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Le partage de l’une ou l’autre de ces informations en ligne peut permettre à des personnes d’accéder à vos comptes ou de se faire passer pour vous.</a:t>
            </a:r>
          </a:p>
          <a:p>
            <a:endParaRPr lang="fr-CA" dirty="0"/>
          </a:p>
        </p:txBody>
      </p:sp>
      <p:sp>
        <p:nvSpPr>
          <p:cNvPr id="4" name="Slide Number Placeholder 3"/>
          <p:cNvSpPr>
            <a:spLocks noGrp="1"/>
          </p:cNvSpPr>
          <p:nvPr>
            <p:ph type="sldNum" sz="quarter" idx="5"/>
          </p:nvPr>
        </p:nvSpPr>
        <p:spPr/>
        <p:txBody>
          <a:bodyPr/>
          <a:lstStyle/>
          <a:p>
            <a:fld id="{DE5C2B8F-5ADC-43DA-8F91-FCBC985BC329}" type="slidenum">
              <a:rPr lang="en-CA" smtClean="0"/>
              <a:t>100</a:t>
            </a:fld>
            <a:endParaRPr lang="en-CA" dirty="0"/>
          </a:p>
        </p:txBody>
      </p:sp>
      <p:sp>
        <p:nvSpPr>
          <p:cNvPr id="5" name="Footer Placeholder 5">
            <a:extLst>
              <a:ext uri="{FF2B5EF4-FFF2-40B4-BE49-F238E27FC236}">
                <a16:creationId xmlns:a16="http://schemas.microsoft.com/office/drawing/2014/main" id="{025D6B0B-F059-4367-BD92-138FE50F7C55}"/>
              </a:ext>
            </a:extLst>
          </p:cNvPr>
          <p:cNvSpPr>
            <a:spLocks noGrp="1"/>
          </p:cNvSpPr>
          <p:nvPr>
            <p:ph type="ftr" sz="quarter" idx="4"/>
          </p:nvPr>
        </p:nvSpPr>
        <p:spPr>
          <a:xfrm>
            <a:off x="0" y="9119474"/>
            <a:ext cx="3169920" cy="481726"/>
          </a:xfrm>
        </p:spPr>
        <p:txBody>
          <a:bodyPr/>
          <a:lstStyle>
            <a:lvl1pPr algn="l">
              <a:defRPr sz="1200"/>
            </a:lvl1pPr>
          </a:lstStyle>
          <a:p>
            <a:r>
              <a:rPr lang="en-CA" dirty="0"/>
              <a:t>© 2024 HabiloMédias</a:t>
            </a:r>
          </a:p>
        </p:txBody>
      </p:sp>
    </p:spTree>
    <p:extLst>
      <p:ext uri="{BB962C8B-B14F-4D97-AF65-F5344CB8AC3E}">
        <p14:creationId xmlns:p14="http://schemas.microsoft.com/office/powerpoint/2010/main" val="1779929953"/>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Laquelle de ces actions est illégale au Canada?</a:t>
            </a:r>
          </a:p>
          <a:p>
            <a:endParaRPr lang="fr-CA" dirty="0"/>
          </a:p>
          <a:p>
            <a:pPr marL="181240" indent="-181240">
              <a:buFont typeface="Arial" panose="020B0604020202020204" pitchFamily="34" charset="0"/>
              <a:buChar char="•"/>
            </a:pPr>
            <a:r>
              <a:rPr lang="fr-CA" dirty="0"/>
              <a:t>Envoyer un sexto à quelqu’un</a:t>
            </a:r>
          </a:p>
          <a:p>
            <a:pPr marL="181240" indent="-181240">
              <a:buFont typeface="Arial" panose="020B0604020202020204" pitchFamily="34" charset="0"/>
              <a:buChar char="•"/>
            </a:pPr>
            <a:r>
              <a:rPr lang="fr-CA" dirty="0"/>
              <a:t>Partager un sexto envoyé par quelqu’un sans permission</a:t>
            </a:r>
          </a:p>
          <a:p>
            <a:pPr marL="181240" indent="-181240">
              <a:buFont typeface="Arial" panose="020B0604020202020204" pitchFamily="34" charset="0"/>
              <a:buChar char="•"/>
            </a:pPr>
            <a:r>
              <a:rPr lang="fr-CA" dirty="0"/>
              <a:t>Créer un hypertrucage d’une personne</a:t>
            </a:r>
          </a:p>
          <a:p>
            <a:pPr marL="181240" indent="-181240">
              <a:buFont typeface="Arial" panose="020B0604020202020204" pitchFamily="34" charset="0"/>
              <a:buChar char="•"/>
            </a:pPr>
            <a:r>
              <a:rPr lang="fr-CA" dirty="0"/>
              <a:t>Toutes ces réponses</a:t>
            </a:r>
          </a:p>
          <a:p>
            <a:endParaRPr lang="fr-CA" dirty="0"/>
          </a:p>
          <a:p>
            <a:endParaRPr lang="fr-CA" dirty="0"/>
          </a:p>
          <a:p>
            <a:endParaRPr lang="fr-CA" dirty="0">
              <a:cs typeface="Calibri" panose="020F0502020204030204"/>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101</a:t>
            </a:fld>
            <a:endParaRPr lang="en-CA" dirty="0"/>
          </a:p>
        </p:txBody>
      </p:sp>
      <p:sp>
        <p:nvSpPr>
          <p:cNvPr id="5" name="Footer Placeholder 5">
            <a:extLst>
              <a:ext uri="{FF2B5EF4-FFF2-40B4-BE49-F238E27FC236}">
                <a16:creationId xmlns:a16="http://schemas.microsoft.com/office/drawing/2014/main" id="{5B8CDC25-D4D7-4B4F-B61A-72696AF3DCD5}"/>
              </a:ext>
            </a:extLst>
          </p:cNvPr>
          <p:cNvSpPr>
            <a:spLocks noGrp="1"/>
          </p:cNvSpPr>
          <p:nvPr>
            <p:ph type="ftr" sz="quarter" idx="4"/>
          </p:nvPr>
        </p:nvSpPr>
        <p:spPr>
          <a:xfrm>
            <a:off x="0" y="9119474"/>
            <a:ext cx="3169920" cy="481726"/>
          </a:xfrm>
        </p:spPr>
        <p:txBody>
          <a:bodyPr/>
          <a:lstStyle>
            <a:lvl1pPr algn="l">
              <a:defRPr sz="1200"/>
            </a:lvl1pPr>
          </a:lstStyle>
          <a:p>
            <a:r>
              <a:rPr lang="en-CA" dirty="0"/>
              <a:t>© 2024 HabiloMédias</a:t>
            </a:r>
          </a:p>
        </p:txBody>
      </p:sp>
    </p:spTree>
    <p:extLst>
      <p:ext uri="{BB962C8B-B14F-4D97-AF65-F5344CB8AC3E}">
        <p14:creationId xmlns:p14="http://schemas.microsoft.com/office/powerpoint/2010/main" val="2209176040"/>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Le partage d’un sexto (ce que la loi appelle une « image intime ») envoyé par quelqu’un sans permission est illégal au Canada, quel que soit l’âge de la personne figurant dans le sexto. En plus des sanctions pénales, un juge peut également ordonner que le sexto soit retiré de n’importe quel endroit sur Internet.</a:t>
            </a:r>
          </a:p>
          <a:p>
            <a:endParaRPr lang="fr-CA" dirty="0"/>
          </a:p>
          <a:p>
            <a:r>
              <a:rPr lang="fr-CA" dirty="0"/>
              <a:t>Ce n’est pas un crime d’envoyer un sexto à quelqu’un, à condition qu’il veuille le voir. (Si ce n’est pas le cas, l’envoi pourrait être considéré comme du harcèlement.) Même les expéditeurs de moins de 18 ans ont très peu de chances d’être inculpés pour avoir envoyé un sexto.</a:t>
            </a:r>
          </a:p>
          <a:p>
            <a:endParaRPr lang="fr-CA" dirty="0"/>
          </a:p>
          <a:p>
            <a:r>
              <a:rPr lang="fr-CA" dirty="0"/>
              <a:t>À l’heure actuelle, on ignore si la loi sur le partage d’images intimes s’applique également aux hypertrucages.</a:t>
            </a:r>
          </a:p>
        </p:txBody>
      </p:sp>
      <p:sp>
        <p:nvSpPr>
          <p:cNvPr id="4" name="Slide Number Placeholder 3"/>
          <p:cNvSpPr>
            <a:spLocks noGrp="1"/>
          </p:cNvSpPr>
          <p:nvPr>
            <p:ph type="sldNum" sz="quarter" idx="5"/>
          </p:nvPr>
        </p:nvSpPr>
        <p:spPr/>
        <p:txBody>
          <a:bodyPr/>
          <a:lstStyle/>
          <a:p>
            <a:fld id="{DE5C2B8F-5ADC-43DA-8F91-FCBC985BC329}" type="slidenum">
              <a:rPr lang="en-CA" smtClean="0"/>
              <a:t>102</a:t>
            </a:fld>
            <a:endParaRPr lang="en-CA" dirty="0"/>
          </a:p>
        </p:txBody>
      </p:sp>
      <p:sp>
        <p:nvSpPr>
          <p:cNvPr id="5" name="Footer Placeholder 5">
            <a:extLst>
              <a:ext uri="{FF2B5EF4-FFF2-40B4-BE49-F238E27FC236}">
                <a16:creationId xmlns:a16="http://schemas.microsoft.com/office/drawing/2014/main" id="{17BF39F7-89DA-4822-979E-5CEA66265DD7}"/>
              </a:ext>
            </a:extLst>
          </p:cNvPr>
          <p:cNvSpPr>
            <a:spLocks noGrp="1"/>
          </p:cNvSpPr>
          <p:nvPr>
            <p:ph type="ftr" sz="quarter" idx="4"/>
          </p:nvPr>
        </p:nvSpPr>
        <p:spPr>
          <a:xfrm>
            <a:off x="0" y="9119474"/>
            <a:ext cx="3169920" cy="481726"/>
          </a:xfrm>
        </p:spPr>
        <p:txBody>
          <a:bodyPr/>
          <a:lstStyle>
            <a:lvl1pPr algn="l">
              <a:defRPr sz="1200"/>
            </a:lvl1pPr>
          </a:lstStyle>
          <a:p>
            <a:r>
              <a:rPr lang="en-CA" dirty="0"/>
              <a:t>© 2024 HabiloMédias</a:t>
            </a:r>
          </a:p>
        </p:txBody>
      </p:sp>
    </p:spTree>
    <p:extLst>
      <p:ext uri="{BB962C8B-B14F-4D97-AF65-F5344CB8AC3E}">
        <p14:creationId xmlns:p14="http://schemas.microsoft.com/office/powerpoint/2010/main" val="4002746617"/>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Que signifie rendre son compte de média social privé?</a:t>
            </a:r>
          </a:p>
          <a:p>
            <a:endParaRPr lang="fr-CA" dirty="0"/>
          </a:p>
          <a:p>
            <a:pPr marL="181240" indent="-181240">
              <a:buFont typeface="Arial" panose="020B0604020202020204" pitchFamily="34" charset="0"/>
              <a:buChar char="•"/>
            </a:pPr>
            <a:r>
              <a:rPr lang="fr-CA" dirty="0"/>
              <a:t>Que personne ne peut voir ce que vous publiez</a:t>
            </a:r>
          </a:p>
          <a:p>
            <a:pPr marL="181240" indent="-181240">
              <a:buFont typeface="Arial" panose="020B0604020202020204" pitchFamily="34" charset="0"/>
              <a:buChar char="•"/>
            </a:pPr>
            <a:r>
              <a:rPr lang="fr-CA" dirty="0"/>
              <a:t>Que seuls vos amis les plus proches peuvent voir ce que vous publiez</a:t>
            </a:r>
          </a:p>
          <a:p>
            <a:pPr marL="181240" indent="-181240">
              <a:buFont typeface="Arial" panose="020B0604020202020204" pitchFamily="34" charset="0"/>
              <a:buChar char="•"/>
            </a:pPr>
            <a:r>
              <a:rPr lang="fr-CA" dirty="0"/>
              <a:t>Que seules les personnes que vous approuvez peuvent voir ce que vous publiez</a:t>
            </a:r>
          </a:p>
          <a:p>
            <a:pPr marL="181240" indent="-181240">
              <a:buFont typeface="Arial" panose="020B0604020202020204" pitchFamily="34" charset="0"/>
              <a:buChar char="•"/>
            </a:pPr>
            <a:r>
              <a:rPr lang="fr-CA" dirty="0"/>
              <a:t>Que vos publications disparaissent au bout de 24 heures</a:t>
            </a:r>
          </a:p>
          <a:p>
            <a:endParaRPr lang="fr-CA" dirty="0"/>
          </a:p>
        </p:txBody>
      </p:sp>
      <p:sp>
        <p:nvSpPr>
          <p:cNvPr id="4" name="Slide Number Placeholder 3"/>
          <p:cNvSpPr>
            <a:spLocks noGrp="1"/>
          </p:cNvSpPr>
          <p:nvPr>
            <p:ph type="sldNum" sz="quarter" idx="5"/>
          </p:nvPr>
        </p:nvSpPr>
        <p:spPr/>
        <p:txBody>
          <a:bodyPr/>
          <a:lstStyle/>
          <a:p>
            <a:fld id="{DE5C2B8F-5ADC-43DA-8F91-FCBC985BC329}" type="slidenum">
              <a:rPr lang="en-CA" smtClean="0"/>
              <a:t>103</a:t>
            </a:fld>
            <a:endParaRPr lang="en-CA" dirty="0"/>
          </a:p>
        </p:txBody>
      </p:sp>
      <p:sp>
        <p:nvSpPr>
          <p:cNvPr id="5" name="Footer Placeholder 5">
            <a:extLst>
              <a:ext uri="{FF2B5EF4-FFF2-40B4-BE49-F238E27FC236}">
                <a16:creationId xmlns:a16="http://schemas.microsoft.com/office/drawing/2014/main" id="{BE1E631D-B68E-44B2-9BD1-B7920CE4AC1D}"/>
              </a:ext>
            </a:extLst>
          </p:cNvPr>
          <p:cNvSpPr>
            <a:spLocks noGrp="1"/>
          </p:cNvSpPr>
          <p:nvPr>
            <p:ph type="ftr" sz="quarter" idx="4"/>
          </p:nvPr>
        </p:nvSpPr>
        <p:spPr>
          <a:xfrm>
            <a:off x="0" y="9119474"/>
            <a:ext cx="3169920" cy="481726"/>
          </a:xfrm>
        </p:spPr>
        <p:txBody>
          <a:bodyPr/>
          <a:lstStyle>
            <a:lvl1pPr algn="l">
              <a:defRPr sz="1200"/>
            </a:lvl1pPr>
          </a:lstStyle>
          <a:p>
            <a:r>
              <a:rPr lang="en-CA" dirty="0"/>
              <a:t>© 2024 HabiloMédias</a:t>
            </a:r>
          </a:p>
        </p:txBody>
      </p:sp>
    </p:spTree>
    <p:extLst>
      <p:ext uri="{BB962C8B-B14F-4D97-AF65-F5344CB8AC3E}">
        <p14:creationId xmlns:p14="http://schemas.microsoft.com/office/powerpoint/2010/main" val="308033304"/>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fr-CA" dirty="0"/>
              <a:t>Seules les personnes que vous approuvez peuvent voir ce que vous publiez. Même si vous utilisez un réseau social public par défaut comme TikTok, vous pouvez contrôler qui vous suit et qui voit votre contenu en activant la fonction « privé » de votre compte.</a:t>
            </a:r>
          </a:p>
          <a:p>
            <a:pPr defTabSz="966612">
              <a:defRPr/>
            </a:pPr>
            <a:endParaRPr lang="fr-CA" dirty="0"/>
          </a:p>
          <a:p>
            <a:endParaRPr lang="fr-CA" dirty="0"/>
          </a:p>
        </p:txBody>
      </p:sp>
      <p:sp>
        <p:nvSpPr>
          <p:cNvPr id="4" name="Slide Number Placeholder 3"/>
          <p:cNvSpPr>
            <a:spLocks noGrp="1"/>
          </p:cNvSpPr>
          <p:nvPr>
            <p:ph type="sldNum" sz="quarter" idx="5"/>
          </p:nvPr>
        </p:nvSpPr>
        <p:spPr/>
        <p:txBody>
          <a:bodyPr/>
          <a:lstStyle/>
          <a:p>
            <a:fld id="{DE5C2B8F-5ADC-43DA-8F91-FCBC985BC329}" type="slidenum">
              <a:rPr lang="en-CA" smtClean="0"/>
              <a:t>104</a:t>
            </a:fld>
            <a:endParaRPr lang="en-CA" dirty="0"/>
          </a:p>
        </p:txBody>
      </p:sp>
      <p:sp>
        <p:nvSpPr>
          <p:cNvPr id="5" name="Footer Placeholder 5">
            <a:extLst>
              <a:ext uri="{FF2B5EF4-FFF2-40B4-BE49-F238E27FC236}">
                <a16:creationId xmlns:a16="http://schemas.microsoft.com/office/drawing/2014/main" id="{1F57EE55-EC98-406F-BE9B-63533A3F38F6}"/>
              </a:ext>
            </a:extLst>
          </p:cNvPr>
          <p:cNvSpPr>
            <a:spLocks noGrp="1"/>
          </p:cNvSpPr>
          <p:nvPr>
            <p:ph type="ftr" sz="quarter" idx="4"/>
          </p:nvPr>
        </p:nvSpPr>
        <p:spPr>
          <a:xfrm>
            <a:off x="0" y="9119474"/>
            <a:ext cx="3169920" cy="481726"/>
          </a:xfrm>
        </p:spPr>
        <p:txBody>
          <a:bodyPr/>
          <a:lstStyle>
            <a:lvl1pPr algn="l">
              <a:defRPr sz="1200"/>
            </a:lvl1pPr>
          </a:lstStyle>
          <a:p>
            <a:r>
              <a:rPr lang="en-CA" dirty="0"/>
              <a:t>© 2024 HabiloMédias</a:t>
            </a:r>
          </a:p>
        </p:txBody>
      </p:sp>
    </p:spTree>
    <p:extLst>
      <p:ext uri="{BB962C8B-B14F-4D97-AF65-F5344CB8AC3E}">
        <p14:creationId xmlns:p14="http://schemas.microsoft.com/office/powerpoint/2010/main" val="3102513174"/>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Qu’est-ce qu’un logiciel espion?</a:t>
            </a:r>
          </a:p>
          <a:p>
            <a:endParaRPr lang="fr-CA" dirty="0"/>
          </a:p>
          <a:p>
            <a:pPr marL="181240" indent="-181240">
              <a:buFont typeface="Arial" panose="020B0604020202020204" pitchFamily="34" charset="0"/>
              <a:buChar char="•"/>
            </a:pPr>
            <a:r>
              <a:rPr lang="fr-CA" dirty="0"/>
              <a:t>Un virus informatique susceptible d’infecter votre appareil</a:t>
            </a:r>
          </a:p>
          <a:p>
            <a:pPr marL="181240" indent="-181240">
              <a:buFont typeface="Arial" panose="020B0604020202020204" pitchFamily="34" charset="0"/>
              <a:buChar char="•"/>
            </a:pPr>
            <a:r>
              <a:rPr lang="fr-CA" dirty="0"/>
              <a:t>Une application qui permet à quelqu’un d’autre de voir ce qui se passe sur votre appareil</a:t>
            </a:r>
          </a:p>
          <a:p>
            <a:pPr marL="181240" indent="-181240">
              <a:buFont typeface="Arial" panose="020B0604020202020204" pitchFamily="34" charset="0"/>
              <a:buChar char="•"/>
            </a:pPr>
            <a:r>
              <a:rPr lang="fr-CA" dirty="0"/>
              <a:t>Des haut-parleurs intelligents qui écoutent alors qu’ils sont éteints</a:t>
            </a:r>
          </a:p>
          <a:p>
            <a:pPr marL="181240" indent="-181240">
              <a:buFont typeface="Arial" panose="020B0604020202020204" pitchFamily="34" charset="0"/>
              <a:buChar char="•"/>
            </a:pPr>
            <a:r>
              <a:rPr lang="fr-CA" dirty="0"/>
              <a:t>Un appareil qui permet à des personnes de voir et d’entendre ce qui se passe chez vous</a:t>
            </a:r>
            <a:endParaRPr lang="fr-CA" dirty="0">
              <a:cs typeface="Calibri"/>
            </a:endParaRPr>
          </a:p>
          <a:p>
            <a:endParaRPr lang="fr-CA" dirty="0"/>
          </a:p>
        </p:txBody>
      </p:sp>
      <p:sp>
        <p:nvSpPr>
          <p:cNvPr id="4" name="Slide Number Placeholder 3"/>
          <p:cNvSpPr>
            <a:spLocks noGrp="1"/>
          </p:cNvSpPr>
          <p:nvPr>
            <p:ph type="sldNum" sz="quarter" idx="5"/>
          </p:nvPr>
        </p:nvSpPr>
        <p:spPr/>
        <p:txBody>
          <a:bodyPr/>
          <a:lstStyle/>
          <a:p>
            <a:fld id="{DE5C2B8F-5ADC-43DA-8F91-FCBC985BC329}" type="slidenum">
              <a:rPr lang="en-CA" smtClean="0"/>
              <a:t>105</a:t>
            </a:fld>
            <a:endParaRPr lang="en-CA" dirty="0"/>
          </a:p>
        </p:txBody>
      </p:sp>
      <p:sp>
        <p:nvSpPr>
          <p:cNvPr id="5" name="Footer Placeholder 5">
            <a:extLst>
              <a:ext uri="{FF2B5EF4-FFF2-40B4-BE49-F238E27FC236}">
                <a16:creationId xmlns:a16="http://schemas.microsoft.com/office/drawing/2014/main" id="{4D866A62-8D14-4F5B-B589-3538B7522986}"/>
              </a:ext>
            </a:extLst>
          </p:cNvPr>
          <p:cNvSpPr>
            <a:spLocks noGrp="1"/>
          </p:cNvSpPr>
          <p:nvPr>
            <p:ph type="ftr" sz="quarter" idx="4"/>
          </p:nvPr>
        </p:nvSpPr>
        <p:spPr>
          <a:xfrm>
            <a:off x="0" y="9119474"/>
            <a:ext cx="3169920" cy="481726"/>
          </a:xfrm>
        </p:spPr>
        <p:txBody>
          <a:bodyPr/>
          <a:lstStyle>
            <a:lvl1pPr algn="l">
              <a:defRPr sz="1200"/>
            </a:lvl1pPr>
          </a:lstStyle>
          <a:p>
            <a:r>
              <a:rPr lang="en-CA" dirty="0"/>
              <a:t>© 2024 HabiloMédias</a:t>
            </a:r>
          </a:p>
        </p:txBody>
      </p:sp>
    </p:spTree>
    <p:extLst>
      <p:ext uri="{BB962C8B-B14F-4D97-AF65-F5344CB8AC3E}">
        <p14:creationId xmlns:p14="http://schemas.microsoft.com/office/powerpoint/2010/main" val="3470933252"/>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Les logiciels espions sont des applications installées sur votre appareil qui permettent à quelqu’un d’autre de vous espionner. N’oubliez pas : si vous ne reconnaissez pas une application, désinstallez-la.</a:t>
            </a:r>
          </a:p>
          <a:p>
            <a:endParaRPr lang="fr-CA" dirty="0"/>
          </a:p>
        </p:txBody>
      </p:sp>
      <p:sp>
        <p:nvSpPr>
          <p:cNvPr id="4" name="Slide Number Placeholder 3"/>
          <p:cNvSpPr>
            <a:spLocks noGrp="1"/>
          </p:cNvSpPr>
          <p:nvPr>
            <p:ph type="sldNum" sz="quarter" idx="5"/>
          </p:nvPr>
        </p:nvSpPr>
        <p:spPr/>
        <p:txBody>
          <a:bodyPr/>
          <a:lstStyle/>
          <a:p>
            <a:fld id="{DE5C2B8F-5ADC-43DA-8F91-FCBC985BC329}" type="slidenum">
              <a:rPr lang="en-CA" smtClean="0"/>
              <a:t>106</a:t>
            </a:fld>
            <a:endParaRPr lang="en-CA" dirty="0"/>
          </a:p>
        </p:txBody>
      </p:sp>
      <p:sp>
        <p:nvSpPr>
          <p:cNvPr id="5" name="Footer Placeholder 5">
            <a:extLst>
              <a:ext uri="{FF2B5EF4-FFF2-40B4-BE49-F238E27FC236}">
                <a16:creationId xmlns:a16="http://schemas.microsoft.com/office/drawing/2014/main" id="{E9CAEC9C-4DA3-4494-9B2A-21D55C52E764}"/>
              </a:ext>
            </a:extLst>
          </p:cNvPr>
          <p:cNvSpPr>
            <a:spLocks noGrp="1"/>
          </p:cNvSpPr>
          <p:nvPr>
            <p:ph type="ftr" sz="quarter" idx="4"/>
          </p:nvPr>
        </p:nvSpPr>
        <p:spPr>
          <a:xfrm>
            <a:off x="0" y="9119474"/>
            <a:ext cx="3169920" cy="481726"/>
          </a:xfrm>
        </p:spPr>
        <p:txBody>
          <a:bodyPr/>
          <a:lstStyle>
            <a:lvl1pPr algn="l">
              <a:defRPr sz="1200"/>
            </a:lvl1pPr>
          </a:lstStyle>
          <a:p>
            <a:r>
              <a:rPr lang="en-CA" dirty="0"/>
              <a:t>© 2024 HabiloMédias</a:t>
            </a:r>
          </a:p>
        </p:txBody>
      </p:sp>
    </p:spTree>
    <p:extLst>
      <p:ext uri="{BB962C8B-B14F-4D97-AF65-F5344CB8AC3E}">
        <p14:creationId xmlns:p14="http://schemas.microsoft.com/office/powerpoint/2010/main" val="117784412"/>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Shape 162"/>
          <p:cNvSpPr>
            <a:spLocks noGrp="1"/>
          </p:cNvSpPr>
          <p:nvPr>
            <p:ph type="body" sz="quarter" idx="1"/>
          </p:nvPr>
        </p:nvSpPr>
        <p:spPr/>
        <p:txBody>
          <a:bodyPr/>
          <a:lstStyle/>
          <a:p>
            <a:r>
              <a:rPr lang="fr-CA" dirty="0"/>
              <a:t>Les appareils exploitant Windows sont équipés d’un programme gratuit intégré appelé Windows Defender. Assurez-vous qu’il est activé et qu’aucun autre programme anti-maliciel n’est en cours d’exécution. Si vous en avez plusieurs, ils pourraient se gêner mutuellement.</a:t>
            </a:r>
          </a:p>
          <a:p>
            <a:endParaRPr lang="fr-CA" dirty="0"/>
          </a:p>
          <a:p>
            <a:r>
              <a:rPr lang="fr-CA" dirty="0"/>
              <a:t>Pour les appareils Mac et mobiles, installez un outil fiable comme Malwarebytes ou AVG. Ces logiciels sont gratuits, mais ils essayeront tout de même de vous faire payer davantage pour obtenir des services supplémentaires.</a:t>
            </a:r>
          </a:p>
        </p:txBody>
      </p:sp>
      <p:sp>
        <p:nvSpPr>
          <p:cNvPr id="4" name="Footer Placeholder 5"/>
          <p:cNvSpPr>
            <a:spLocks noGrp="1"/>
          </p:cNvSpPr>
          <p:nvPr>
            <p:ph type="ftr" sz="quarter" idx="4"/>
          </p:nvPr>
        </p:nvSpPr>
        <p:spPr/>
        <p:txBody>
          <a:bodyPr/>
          <a:lstStyle>
            <a:lvl1pPr algn="l">
              <a:defRPr sz="1200"/>
            </a:lvl1pPr>
          </a:lstStyle>
          <a:p>
            <a:r>
              <a:rPr lang="en-CA" dirty="0"/>
              <a:t>© 2024 HabiloMédias</a:t>
            </a:r>
          </a:p>
        </p:txBody>
      </p:sp>
      <p:sp>
        <p:nvSpPr>
          <p:cNvPr id="5" name="Slide Number Placeholder 6"/>
          <p:cNvSpPr>
            <a:spLocks noGrp="1"/>
          </p:cNvSpPr>
          <p:nvPr>
            <p:ph type="sldNum" sz="quarter" idx="5"/>
          </p:nvPr>
        </p:nvSpPr>
        <p:spPr/>
        <p:txBody>
          <a:bodyPr/>
          <a:lstStyle>
            <a:lvl1pPr algn="r">
              <a:defRPr sz="1200"/>
            </a:lvl1pPr>
          </a:lstStyle>
          <a:p>
            <a:fld id="{0B06FBF4-DAE3-44EA-A1DD-E1B4CDE3A022}" type="slidenum">
              <a:rPr lang="en-CA" smtClean="0"/>
              <a:pPr/>
              <a:t>107</a:t>
            </a:fld>
            <a:endParaRPr lang="en-CA" dirty="0"/>
          </a:p>
        </p:txBody>
      </p:sp>
      <p:sp>
        <p:nvSpPr>
          <p:cNvPr id="7" name="Slide Image Placeholder 6"/>
          <p:cNvSpPr>
            <a:spLocks noGrp="1" noRot="1" noChangeAspect="1"/>
          </p:cNvSpPr>
          <p:nvPr>
            <p:ph type="sldImg"/>
          </p:nvPr>
        </p:nvSpPr>
        <p:spPr/>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 name="Shape 340"/>
          <p:cNvSpPr>
            <a:spLocks noGrp="1" noRot="1" noChangeAspect="1"/>
          </p:cNvSpPr>
          <p:nvPr>
            <p:ph type="sldImg"/>
          </p:nvPr>
        </p:nvSpPr>
        <p:spPr>
          <a:xfrm>
            <a:off x="1282700" y="727075"/>
            <a:ext cx="4848225" cy="3636963"/>
          </a:xfrm>
          <a:prstGeom prst="rect">
            <a:avLst/>
          </a:prstGeom>
        </p:spPr>
        <p:txBody>
          <a:bodyPr/>
          <a:lstStyle/>
          <a:p>
            <a:endParaRPr dirty="0"/>
          </a:p>
        </p:txBody>
      </p:sp>
      <p:sp>
        <p:nvSpPr>
          <p:cNvPr id="341" name="Shape 341"/>
          <p:cNvSpPr>
            <a:spLocks noGrp="1"/>
          </p:cNvSpPr>
          <p:nvPr>
            <p:ph type="body" sz="quarter" idx="1"/>
          </p:nvPr>
        </p:nvSpPr>
        <p:spPr>
          <a:prstGeom prst="rect">
            <a:avLst/>
          </a:prstGeom>
        </p:spPr>
        <p:txBody>
          <a:bodyPr/>
          <a:lstStyle/>
          <a:p>
            <a:r>
              <a:rPr lang="fr-CA" dirty="0"/>
              <a:t>Cet atelier tire à sa fin. Si vous avez encore des questions au sujet des notions abordées aujourd’hui, c’est le moment de les poser.</a:t>
            </a:r>
          </a:p>
          <a:p>
            <a:endParaRPr lang="en-CA" baseline="0" dirty="0"/>
          </a:p>
          <a:p>
            <a:r>
              <a:rPr lang="fr-CA" baseline="0" dirty="0"/>
              <a:t>Si vous préférez me les poser en privé, n’hésitez pas à venir me voir après l’atelier. Je resterai sur place un petit moment.</a:t>
            </a:r>
          </a:p>
          <a:p>
            <a:endParaRPr dirty="0"/>
          </a:p>
        </p:txBody>
      </p:sp>
      <p:sp>
        <p:nvSpPr>
          <p:cNvPr id="5" name="Slide Number Placeholder 3">
            <a:extLst>
              <a:ext uri="{FF2B5EF4-FFF2-40B4-BE49-F238E27FC236}">
                <a16:creationId xmlns:a16="http://schemas.microsoft.com/office/drawing/2014/main" id="{4191F67A-6968-4CE0-B6A1-713C8217F673}"/>
              </a:ext>
            </a:extLst>
          </p:cNvPr>
          <p:cNvSpPr>
            <a:spLocks noGrp="1"/>
          </p:cNvSpPr>
          <p:nvPr>
            <p:ph type="sldNum" sz="quarter" idx="5"/>
          </p:nvPr>
        </p:nvSpPr>
        <p:spPr>
          <a:xfrm>
            <a:off x="4102946" y="9113806"/>
            <a:ext cx="3212254" cy="486728"/>
          </a:xfrm>
          <a:prstGeom prst="rect">
            <a:avLst/>
          </a:prstGeom>
        </p:spPr>
        <p:txBody>
          <a:bodyPr vert="horz" lIns="96661" tIns="48331" rIns="96661" bIns="48331" rtlCol="0" anchor="b"/>
          <a:lstStyle>
            <a:lvl1pPr algn="r">
              <a:defRPr sz="1200"/>
            </a:lvl1pPr>
          </a:lstStyle>
          <a:p>
            <a:fld id="{03C71F6E-3818-496F-8B1B-03C137C57051}" type="slidenum">
              <a:rPr lang="en-CA" smtClean="0"/>
              <a:pPr/>
              <a:t>108</a:t>
            </a:fld>
            <a:endParaRPr lang="en-CA" dirty="0"/>
          </a:p>
        </p:txBody>
      </p:sp>
      <p:sp>
        <p:nvSpPr>
          <p:cNvPr id="6" name="Footer Placeholder 5">
            <a:extLst>
              <a:ext uri="{FF2B5EF4-FFF2-40B4-BE49-F238E27FC236}">
                <a16:creationId xmlns:a16="http://schemas.microsoft.com/office/drawing/2014/main" id="{3A81E1C6-324B-4ECA-910C-2A0395A9846A}"/>
              </a:ext>
            </a:extLst>
          </p:cNvPr>
          <p:cNvSpPr txBox="1">
            <a:spLocks/>
          </p:cNvSpPr>
          <p:nvPr/>
        </p:nvSpPr>
        <p:spPr>
          <a:xfrm>
            <a:off x="0" y="9112472"/>
            <a:ext cx="3240363" cy="488061"/>
          </a:xfrm>
          <a:prstGeom prst="rect">
            <a:avLst/>
          </a:prstGeom>
        </p:spPr>
        <p:txBody>
          <a:bodyPr vert="horz" lIns="98497" tIns="49249" rIns="98497" bIns="49249" rtlCol="0" anchor="b"/>
          <a:lstStyle>
            <a:defPPr>
              <a:defRPr lang="en-US"/>
            </a:defPPr>
            <a:lvl1pPr marL="0" algn="l" defTabSz="457200" rtl="0" eaLnBrk="1" latinLnBrk="0" hangingPunct="1">
              <a:defRPr sz="105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CA" dirty="0"/>
              <a:t>© 2024 HabiloMédias</a:t>
            </a:r>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noProof="0" dirty="0"/>
              <a:t>Assurez-vous d’apporter</a:t>
            </a:r>
            <a:r>
              <a:rPr lang="fr-CA" baseline="0" noProof="0" dirty="0"/>
              <a:t> la fiche d’exercice pour cet atelier. Utilisez le lien vidéo qui s’y trouve pour revoir ce que nous avons couvert aujourd’hui.</a:t>
            </a:r>
            <a:endParaRPr lang="fr-CA" noProof="0" dirty="0"/>
          </a:p>
        </p:txBody>
      </p:sp>
      <p:sp>
        <p:nvSpPr>
          <p:cNvPr id="4" name="Slide Number Placeholder 3"/>
          <p:cNvSpPr>
            <a:spLocks noGrp="1"/>
          </p:cNvSpPr>
          <p:nvPr>
            <p:ph type="sldNum" sz="quarter" idx="10"/>
          </p:nvPr>
        </p:nvSpPr>
        <p:spPr/>
        <p:txBody>
          <a:bodyPr/>
          <a:lstStyle/>
          <a:p>
            <a:fld id="{1454F0EA-2214-4D79-A350-2C5E12F90435}" type="slidenum">
              <a:rPr lang="en-CA" smtClean="0"/>
              <a:t>109</a:t>
            </a:fld>
            <a:endParaRPr lang="en-CA" dirty="0"/>
          </a:p>
        </p:txBody>
      </p:sp>
      <p:sp>
        <p:nvSpPr>
          <p:cNvPr id="5" name="Footer Placeholder 5">
            <a:extLst>
              <a:ext uri="{FF2B5EF4-FFF2-40B4-BE49-F238E27FC236}">
                <a16:creationId xmlns:a16="http://schemas.microsoft.com/office/drawing/2014/main" id="{1E88FE6D-2BE7-4030-8EB7-C751C62A0AEB}"/>
              </a:ext>
            </a:extLst>
          </p:cNvPr>
          <p:cNvSpPr>
            <a:spLocks noGrp="1"/>
          </p:cNvSpPr>
          <p:nvPr>
            <p:ph type="ftr" sz="quarter" idx="4"/>
          </p:nvPr>
        </p:nvSpPr>
        <p:spPr>
          <a:xfrm>
            <a:off x="0" y="9119474"/>
            <a:ext cx="3169920" cy="481726"/>
          </a:xfrm>
        </p:spPr>
        <p:txBody>
          <a:bodyPr/>
          <a:lstStyle>
            <a:lvl1pPr algn="l">
              <a:defRPr sz="1200"/>
            </a:lvl1pPr>
          </a:lstStyle>
          <a:p>
            <a:r>
              <a:rPr lang="en-CA" dirty="0"/>
              <a:t>© 2024 HabiloMédias</a:t>
            </a:r>
          </a:p>
        </p:txBody>
      </p:sp>
    </p:spTree>
    <p:extLst>
      <p:ext uri="{BB962C8B-B14F-4D97-AF65-F5344CB8AC3E}">
        <p14:creationId xmlns:p14="http://schemas.microsoft.com/office/powerpoint/2010/main" val="25244837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Mais même lorsque vous n’utilisez pas un mot de passe commun oui qui est facile à deviner, celui-ci peut tout de même être considéré comme « faible ». En effet,</a:t>
            </a:r>
          </a:p>
          <a:p>
            <a:endParaRPr lang="fr-CA" baseline="0" dirty="0"/>
          </a:p>
          <a:p>
            <a:r>
              <a:rPr lang="fr-CA" baseline="0" dirty="0"/>
              <a:t>il y a trois règles à retenir pour créer un mot de passe dit « fort » :</a:t>
            </a:r>
          </a:p>
          <a:p>
            <a:endParaRPr lang="fr-CA" baseline="0" dirty="0"/>
          </a:p>
          <a:p>
            <a:r>
              <a:rPr lang="fr-CA" baseline="0" dirty="0"/>
              <a:t>D’abord, il n’est pas composé que d’une seule chose. Un bon mot de passe combine des mots, des lettres et des symboles.</a:t>
            </a:r>
          </a:p>
          <a:p>
            <a:endParaRPr lang="fr-CA" baseline="0" dirty="0"/>
          </a:p>
          <a:p>
            <a:r>
              <a:rPr lang="fr-CA" baseline="0" dirty="0"/>
              <a:t>Ensuite, il ne doit pas être composé d’un seul mot.</a:t>
            </a:r>
          </a:p>
          <a:p>
            <a:endParaRPr lang="fr-CA" baseline="0" dirty="0"/>
          </a:p>
          <a:p>
            <a:r>
              <a:rPr lang="fr-CA" baseline="0" dirty="0"/>
              <a:t>Enfin, il ne doit pas être utilisé sur plus d’un site.</a:t>
            </a:r>
          </a:p>
        </p:txBody>
      </p:sp>
      <p:sp>
        <p:nvSpPr>
          <p:cNvPr id="4" name="Slide Number Placeholder 3"/>
          <p:cNvSpPr>
            <a:spLocks noGrp="1"/>
          </p:cNvSpPr>
          <p:nvPr>
            <p:ph type="sldNum" sz="quarter" idx="10"/>
          </p:nvPr>
        </p:nvSpPr>
        <p:spPr/>
        <p:txBody>
          <a:bodyPr/>
          <a:lstStyle/>
          <a:p>
            <a:fld id="{5DC5724F-0B1F-45A0-A259-C7176C506AF3}" type="slidenum">
              <a:rPr lang="en-CA" smtClean="0"/>
              <a:t>11</a:t>
            </a:fld>
            <a:endParaRPr lang="en-CA" dirty="0"/>
          </a:p>
        </p:txBody>
      </p:sp>
      <p:sp>
        <p:nvSpPr>
          <p:cNvPr id="5" name="Footer Placeholder 5"/>
          <p:cNvSpPr>
            <a:spLocks noGrp="1"/>
          </p:cNvSpPr>
          <p:nvPr>
            <p:ph type="ftr" sz="quarter" idx="4"/>
          </p:nvPr>
        </p:nvSpPr>
        <p:spPr>
          <a:xfrm>
            <a:off x="0" y="9575448"/>
            <a:ext cx="3381248" cy="504063"/>
          </a:xfrm>
          <a:prstGeom prst="rect">
            <a:avLst/>
          </a:prstGeom>
        </p:spPr>
        <p:txBody>
          <a:bodyPr vert="horz" lIns="102180" tIns="51091" rIns="102180" bIns="51091" rtlCol="0" anchor="b"/>
          <a:lstStyle>
            <a:lvl1pPr algn="l">
              <a:defRPr sz="1300"/>
            </a:lvl1pPr>
          </a:lstStyle>
          <a:p>
            <a:r>
              <a:rPr lang="en-CA" dirty="0"/>
              <a:t>© 2019 HabiloMédias</a:t>
            </a:r>
          </a:p>
        </p:txBody>
      </p:sp>
      <p:sp>
        <p:nvSpPr>
          <p:cNvPr id="6" name="Footer Placeholder 5">
            <a:extLst>
              <a:ext uri="{FF2B5EF4-FFF2-40B4-BE49-F238E27FC236}">
                <a16:creationId xmlns:a16="http://schemas.microsoft.com/office/drawing/2014/main" id="{E57E22C4-A066-4894-9536-FC8F7F401596}"/>
              </a:ext>
            </a:extLst>
          </p:cNvPr>
          <p:cNvSpPr txBox="1">
            <a:spLocks/>
          </p:cNvSpPr>
          <p:nvPr/>
        </p:nvSpPr>
        <p:spPr>
          <a:xfrm>
            <a:off x="0" y="9119474"/>
            <a:ext cx="3240363" cy="488061"/>
          </a:xfrm>
          <a:prstGeom prst="rect">
            <a:avLst/>
          </a:prstGeom>
        </p:spPr>
        <p:txBody>
          <a:bodyPr vert="horz" lIns="98497" tIns="49249" rIns="98497" bIns="49249" rtlCol="0" anchor="b"/>
          <a:lstStyle>
            <a:defPPr>
              <a:defRPr lang="en-US"/>
            </a:defPPr>
            <a:lvl1pPr marL="0" algn="l" defTabSz="457200" rtl="0" eaLnBrk="1" latinLnBrk="0" hangingPunct="1">
              <a:defRPr sz="105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CA" dirty="0"/>
              <a:t>© 2024 HabiloMédias</a:t>
            </a:r>
          </a:p>
        </p:txBody>
      </p:sp>
    </p:spTree>
    <p:extLst>
      <p:ext uri="{BB962C8B-B14F-4D97-AF65-F5344CB8AC3E}">
        <p14:creationId xmlns:p14="http://schemas.microsoft.com/office/powerpoint/2010/main" val="3895423290"/>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C9EBD8-62C7-10D0-4E18-4213D40733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3C174B-4BE5-F27C-C1E0-D705192447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DF8BB3-8867-593E-4630-6E4EA6D32AF2}"/>
              </a:ext>
            </a:extLst>
          </p:cNvPr>
          <p:cNvSpPr>
            <a:spLocks noGrp="1"/>
          </p:cNvSpPr>
          <p:nvPr>
            <p:ph type="body" idx="1"/>
          </p:nvPr>
        </p:nvSpPr>
        <p:spPr/>
        <p:txBody>
          <a:bodyPr/>
          <a:lstStyle/>
          <a:p>
            <a:r>
              <a:rPr lang="fr-CA"/>
              <a:t>[N'hésitez pas à adapter le texte suivant pour qu'il soit accessible, en fonction de votre connaissance des besoins des participants à l'atelier]. </a:t>
            </a:r>
            <a:endParaRPr lang="en-US">
              <a:ea typeface="Calibri"/>
              <a:cs typeface="Calibri"/>
            </a:endParaRPr>
          </a:p>
          <a:p>
            <a:r>
              <a:rPr lang="fr-CA" dirty="0"/>
              <a:t> </a:t>
            </a:r>
            <a:endParaRPr lang="fr-CA" dirty="0">
              <a:ea typeface="Calibri"/>
              <a:cs typeface="Calibri"/>
            </a:endParaRPr>
          </a:p>
          <a:p>
            <a:r>
              <a:rPr lang="fr-CA"/>
              <a:t>Avant de procéder au débriefing, nous vous demandons de bien vouloir prendre cinq minutes pour répondre à l'enquête d'évaluation post-atelier. Cette enquête est similaire à celle réalisée au début de l'atelier ; elle aidera l'équipe de </a:t>
            </a:r>
            <a:r>
              <a:rPr lang="fr-CA" err="1"/>
              <a:t>HabiloMédias</a:t>
            </a:r>
            <a:r>
              <a:rPr lang="fr-CA"/>
              <a:t> à mieux comprendre si l'atelier réussit à soutenir les connaissances, les compétences et la confiance des survivants dans le domaine numérique, et à informer les futures mises à jour du programme. Vos réponses sont totalement anonymes.  </a:t>
            </a:r>
            <a:endParaRPr lang="fr-CA" dirty="0">
              <a:ea typeface="Calibri"/>
              <a:cs typeface="Calibri"/>
            </a:endParaRPr>
          </a:p>
          <a:p>
            <a:r>
              <a:rPr lang="fr-CA" dirty="0"/>
              <a:t> </a:t>
            </a:r>
            <a:endParaRPr lang="fr-CA" dirty="0">
              <a:ea typeface="Calibri"/>
              <a:cs typeface="Calibri"/>
            </a:endParaRPr>
          </a:p>
          <a:p>
            <a:r>
              <a:rPr lang="fr-CA" dirty="0"/>
              <a:t>Cette enquête est destinée à évaluer le programme, et non pas vous, les participants. Il n'y a pas de bonnes ou de mauvaises réponses ; ce n'est pas grave si vous ne possédez pas les compétences demandées dans l'enquête. L'enquête commencera par vous demander d'entrer le mot d'identification que vous avez choisi au début de l'atelier. Ce mot permettra à </a:t>
            </a:r>
            <a:r>
              <a:rPr lang="fr-CA" dirty="0" err="1"/>
              <a:t>HabiloMédias</a:t>
            </a:r>
            <a:r>
              <a:rPr lang="fr-CA" dirty="0"/>
              <a:t> de savoir que vous êtes le même participant qui remplit les deux enquêtes d'évaluation sans utiliser d'informations permettant de vous identifier.  </a:t>
            </a:r>
            <a:endParaRPr lang="en-CA" dirty="0">
              <a:ea typeface="Calibri"/>
              <a:cs typeface="Calibri"/>
            </a:endParaRPr>
          </a:p>
          <a:p>
            <a:r>
              <a:rPr lang="fr-CA" dirty="0"/>
              <a:t> </a:t>
            </a:r>
            <a:endParaRPr lang="fr-CA" dirty="0">
              <a:ea typeface="Calibri"/>
              <a:cs typeface="Calibri"/>
            </a:endParaRPr>
          </a:p>
          <a:p>
            <a:r>
              <a:rPr lang="fr-CA"/>
              <a:t> Si vous souhaitez répondre à l'enquête, il vous suffit de scanner le code QR avec l'appareil photo de votre téléphone ou de taper le lien dans votre navigateur pour y accéder. Nous ferons une nouvelle pause jusqu'à ce que toutes les personnes intéressées aient terminé l'enquête.</a:t>
            </a:r>
            <a:endParaRPr lang="fr-CA" dirty="0">
              <a:ea typeface="Calibri"/>
              <a:cs typeface="Calibri"/>
            </a:endParaRPr>
          </a:p>
          <a:p>
            <a:endParaRPr lang="fr-CA" dirty="0">
              <a:ea typeface="Calibri"/>
              <a:cs typeface="Calibri"/>
            </a:endParaRPr>
          </a:p>
        </p:txBody>
      </p:sp>
      <p:sp>
        <p:nvSpPr>
          <p:cNvPr id="4" name="Slide Number Placeholder 3">
            <a:extLst>
              <a:ext uri="{FF2B5EF4-FFF2-40B4-BE49-F238E27FC236}">
                <a16:creationId xmlns:a16="http://schemas.microsoft.com/office/drawing/2014/main" id="{07B94B39-8AC6-DA5C-A6A5-4EC8FFBB9485}"/>
              </a:ext>
            </a:extLst>
          </p:cNvPr>
          <p:cNvSpPr>
            <a:spLocks noGrp="1"/>
          </p:cNvSpPr>
          <p:nvPr>
            <p:ph type="sldNum" sz="quarter" idx="5"/>
          </p:nvPr>
        </p:nvSpPr>
        <p:spPr/>
        <p:txBody>
          <a:bodyPr/>
          <a:lstStyle/>
          <a:p>
            <a:fld id="{DE5C2B8F-5ADC-43DA-8F91-FCBC985BC329}" type="slidenum">
              <a:rPr lang="en-CA" smtClean="0"/>
              <a:t>110</a:t>
            </a:fld>
            <a:endParaRPr lang="en-CA" dirty="0"/>
          </a:p>
        </p:txBody>
      </p:sp>
      <p:sp>
        <p:nvSpPr>
          <p:cNvPr id="5" name="Footer Placeholder 5">
            <a:extLst>
              <a:ext uri="{FF2B5EF4-FFF2-40B4-BE49-F238E27FC236}">
                <a16:creationId xmlns:a16="http://schemas.microsoft.com/office/drawing/2014/main" id="{D1F77F9D-350B-4205-B432-073705D7CC9A}"/>
              </a:ext>
            </a:extLst>
          </p:cNvPr>
          <p:cNvSpPr>
            <a:spLocks noGrp="1"/>
          </p:cNvSpPr>
          <p:nvPr>
            <p:ph type="ftr" sz="quarter" idx="4"/>
          </p:nvPr>
        </p:nvSpPr>
        <p:spPr>
          <a:xfrm>
            <a:off x="0" y="9119474"/>
            <a:ext cx="3169920" cy="481726"/>
          </a:xfrm>
        </p:spPr>
        <p:txBody>
          <a:bodyPr/>
          <a:lstStyle>
            <a:lvl1pPr algn="l">
              <a:defRPr sz="1200"/>
            </a:lvl1pPr>
          </a:lstStyle>
          <a:p>
            <a:r>
              <a:rPr lang="en-CA" dirty="0"/>
              <a:t>© 2024 HabiloMédias</a:t>
            </a:r>
          </a:p>
        </p:txBody>
      </p:sp>
    </p:spTree>
    <p:extLst>
      <p:ext uri="{BB962C8B-B14F-4D97-AF65-F5344CB8AC3E}">
        <p14:creationId xmlns:p14="http://schemas.microsoft.com/office/powerpoint/2010/main" val="56887758"/>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C9EBD8-62C7-10D0-4E18-4213D40733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3C174B-4BE5-F27C-C1E0-D705192447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DF8BB3-8867-593E-4630-6E4EA6D32AF2}"/>
              </a:ext>
            </a:extLst>
          </p:cNvPr>
          <p:cNvSpPr>
            <a:spLocks noGrp="1"/>
          </p:cNvSpPr>
          <p:nvPr>
            <p:ph type="body" idx="1"/>
          </p:nvPr>
        </p:nvSpPr>
        <p:spPr/>
        <p:txBody>
          <a:bodyPr/>
          <a:lstStyle/>
          <a:p>
            <a:pPr fontAlgn="base"/>
            <a:r>
              <a:rPr lang="fr-CA" dirty="0"/>
              <a:t>Vous êtes aussi invitée à participer à une entrevue en ligne afin de nous faire part de vos commentaires sur les ateliers auxquels vous participez dans le cadre de ce programme. Les entrevues dureront environ 60 minutes. Pour les remercier de leur temps, les participantes aux entrevues recevront une carte-cadeau électronique de 50 $ de PC/</a:t>
            </a:r>
            <a:r>
              <a:rPr lang="fr-CA" dirty="0" err="1"/>
              <a:t>Shoppers</a:t>
            </a:r>
            <a:r>
              <a:rPr lang="fr-CA" dirty="0"/>
              <a:t>. L’équipe de HabiloMédias qui a élaboré cet atelier utilisera ces entrevues pour guider les mises à jour du programme et évaluer la valeur et l’impact de cet atelier.</a:t>
            </a:r>
            <a:endParaRPr lang="en-CA" dirty="0"/>
          </a:p>
          <a:p>
            <a:pPr fontAlgn="base"/>
            <a:r>
              <a:rPr lang="fr-CA" dirty="0"/>
              <a:t> </a:t>
            </a:r>
            <a:endParaRPr lang="en-CA" dirty="0"/>
          </a:p>
          <a:p>
            <a:pPr fontAlgn="base"/>
            <a:r>
              <a:rPr lang="fr-CA" dirty="0"/>
              <a:t>Si vous souhaitez participer, vous pouvez prendre une photo de cette diapositive et utiliser le lien pour vous inscrire. Vous pouvez également scanner le code QR, lequel ouvrira la page d’inscription. Vous n’êtes pas obligée de vous inscrire maintenant. Vous pouvez sauvegarder une photo de la diapositive ou le lien d’inscription et décider de participer plus tard.</a:t>
            </a:r>
            <a:endParaRPr lang="en-CA" dirty="0"/>
          </a:p>
        </p:txBody>
      </p:sp>
      <p:sp>
        <p:nvSpPr>
          <p:cNvPr id="4" name="Slide Number Placeholder 3">
            <a:extLst>
              <a:ext uri="{FF2B5EF4-FFF2-40B4-BE49-F238E27FC236}">
                <a16:creationId xmlns:a16="http://schemas.microsoft.com/office/drawing/2014/main" id="{07B94B39-8AC6-DA5C-A6A5-4EC8FFBB9485}"/>
              </a:ext>
            </a:extLst>
          </p:cNvPr>
          <p:cNvSpPr>
            <a:spLocks noGrp="1"/>
          </p:cNvSpPr>
          <p:nvPr>
            <p:ph type="sldNum" sz="quarter" idx="5"/>
          </p:nvPr>
        </p:nvSpPr>
        <p:spPr/>
        <p:txBody>
          <a:bodyPr/>
          <a:lstStyle/>
          <a:p>
            <a:fld id="{DE5C2B8F-5ADC-43DA-8F91-FCBC985BC329}" type="slidenum">
              <a:rPr lang="en-CA" smtClean="0"/>
              <a:t>111</a:t>
            </a:fld>
            <a:endParaRPr lang="en-CA" dirty="0"/>
          </a:p>
        </p:txBody>
      </p:sp>
      <p:sp>
        <p:nvSpPr>
          <p:cNvPr id="5" name="Footer Placeholder 5">
            <a:extLst>
              <a:ext uri="{FF2B5EF4-FFF2-40B4-BE49-F238E27FC236}">
                <a16:creationId xmlns:a16="http://schemas.microsoft.com/office/drawing/2014/main" id="{CDD61D70-CC35-4D46-A544-DE4F0E0FA582}"/>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1868168657"/>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Nous en sommes maintenant à la fin de l’atelier. Nous aimerions faire le point avec vous avant que vous quittiez. </a:t>
            </a:r>
          </a:p>
          <a:p>
            <a:endParaRPr lang="fr-CA" dirty="0">
              <a:cs typeface="Calibri"/>
            </a:endParaRPr>
          </a:p>
          <a:p>
            <a:r>
              <a:rPr lang="fr-CA" dirty="0">
                <a:cs typeface="Calibri"/>
              </a:rPr>
              <a:t>Y a-t-il des préoccupations ou des besoins immédiats que nous pourrions vous aider à résoudre? Si nous ne pouvons pas vous aider, nous vous indiquerons des ressources disponibles qui pourraient vous aider.</a:t>
            </a:r>
          </a:p>
          <a:p>
            <a:endParaRPr lang="fr-CA" dirty="0">
              <a:cs typeface="Calibri"/>
            </a:endParaRPr>
          </a:p>
          <a:p>
            <a:r>
              <a:rPr lang="fr-CA" dirty="0">
                <a:cs typeface="Calibri"/>
              </a:rPr>
              <a:t>Avez-vous d’autres questions concernant l’atelier? Si nous connaissons la réponse, nous vous la communiquerons. Dans le cas contraire, nous vous indiquerons des ressources disponibles qui pourraient vous aider ou nous vous mettrons en contact avec quelqu’un qui pourrait vous renseigner.</a:t>
            </a:r>
          </a:p>
          <a:p>
            <a:endParaRPr lang="fr-CA" dirty="0">
              <a:cs typeface="Calibri"/>
            </a:endParaRPr>
          </a:p>
          <a:p>
            <a:r>
              <a:rPr lang="fr-CA" dirty="0">
                <a:cs typeface="Calibri"/>
              </a:rPr>
              <a:t>Terminons par une question : quelle compétence avez-vous acquise au cours de cet atelier et qui vous sera utile dans votre propre vie?</a:t>
            </a:r>
          </a:p>
          <a:p>
            <a:endParaRPr lang="fr-CA" dirty="0">
              <a:cs typeface="Calibri"/>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113</a:t>
            </a:fld>
            <a:endParaRPr lang="en-CA" dirty="0"/>
          </a:p>
        </p:txBody>
      </p:sp>
      <p:sp>
        <p:nvSpPr>
          <p:cNvPr id="5" name="Footer Placeholder 5">
            <a:extLst>
              <a:ext uri="{FF2B5EF4-FFF2-40B4-BE49-F238E27FC236}">
                <a16:creationId xmlns:a16="http://schemas.microsoft.com/office/drawing/2014/main" id="{65DF8DF8-39BD-474B-8762-50FFC0826C1D}"/>
              </a:ext>
            </a:extLst>
          </p:cNvPr>
          <p:cNvSpPr>
            <a:spLocks noGrp="1"/>
          </p:cNvSpPr>
          <p:nvPr>
            <p:ph type="ftr" sz="quarter" idx="4"/>
          </p:nvPr>
        </p:nvSpPr>
        <p:spPr>
          <a:xfrm>
            <a:off x="0" y="9119474"/>
            <a:ext cx="3169920" cy="481726"/>
          </a:xfrm>
        </p:spPr>
        <p:txBody>
          <a:bodyPr/>
          <a:lstStyle>
            <a:lvl1pPr algn="l">
              <a:defRPr sz="1200"/>
            </a:lvl1pPr>
          </a:lstStyle>
          <a:p>
            <a:r>
              <a:rPr lang="en-CA" dirty="0"/>
              <a:t>© 2024 HabiloMédias</a:t>
            </a:r>
          </a:p>
        </p:txBody>
      </p:sp>
    </p:spTree>
    <p:extLst>
      <p:ext uri="{BB962C8B-B14F-4D97-AF65-F5344CB8AC3E}">
        <p14:creationId xmlns:p14="http://schemas.microsoft.com/office/powerpoint/2010/main" val="2041041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Une autre option qui s’offre à vous est d’utiliser un </a:t>
            </a:r>
            <a:r>
              <a:rPr lang="fr-CA" i="1" dirty="0"/>
              <a:t>gestionnaire de mots de passe</a:t>
            </a:r>
            <a:r>
              <a:rPr lang="fr-CA" dirty="0"/>
              <a:t>.</a:t>
            </a:r>
            <a:r>
              <a:rPr lang="fr-CA" i="0" dirty="0"/>
              <a:t> Il s’agit d’un programme qui gère vos mots de passe pour différents comptes. Il crée un mot de passe différent, presque impossible à trouver, pour chacun de vos comptes, puis s’occupe de remplir les identifiants de connexion pour vous.</a:t>
            </a:r>
          </a:p>
          <a:p>
            <a:endParaRPr lang="en-CA" i="0" baseline="0" dirty="0"/>
          </a:p>
          <a:p>
            <a:pPr defTabSz="966612">
              <a:defRPr/>
            </a:pPr>
            <a:r>
              <a:rPr lang="fr-CA" baseline="0" dirty="0"/>
              <a:t>Les gestionnaires de mots de passe peuvent être utiles, mais ils servent uniquement à vous éviter d’avoir à vous rappeler plusieurs mots de passe pour différents sites Web. Vous devez tout de même vous assurer d’avoir un mot de passe fort auprès du gestionnaire de mots de passe, car quiconque réussit à se connecter à ce compte a accès à tous vos autres comptes.</a:t>
            </a:r>
          </a:p>
          <a:p>
            <a:endParaRPr lang="fr-CA" dirty="0"/>
          </a:p>
          <a:p>
            <a:r>
              <a:rPr lang="fr-CA" dirty="0"/>
              <a:t>Bitwarden est l’un des gestionnaires de mots de passe populaires à offrir une version de base gratuite.</a:t>
            </a:r>
            <a:r>
              <a:rPr lang="fr-CA" baseline="0" dirty="0"/>
              <a:t> </a:t>
            </a:r>
          </a:p>
          <a:p>
            <a:endParaRPr lang="en-CA" baseline="0" dirty="0"/>
          </a:p>
        </p:txBody>
      </p:sp>
      <p:sp>
        <p:nvSpPr>
          <p:cNvPr id="4" name="Slide Number Placeholder 3"/>
          <p:cNvSpPr>
            <a:spLocks noGrp="1"/>
          </p:cNvSpPr>
          <p:nvPr>
            <p:ph type="sldNum" sz="quarter" idx="10"/>
          </p:nvPr>
        </p:nvSpPr>
        <p:spPr/>
        <p:txBody>
          <a:bodyPr/>
          <a:lstStyle/>
          <a:p>
            <a:fld id="{5DC5724F-0B1F-45A0-A259-C7176C506AF3}" type="slidenum">
              <a:rPr lang="en-CA" smtClean="0"/>
              <a:t>12</a:t>
            </a:fld>
            <a:endParaRPr lang="en-CA" dirty="0"/>
          </a:p>
        </p:txBody>
      </p:sp>
      <p:sp>
        <p:nvSpPr>
          <p:cNvPr id="5" name="Footer Placeholder 5"/>
          <p:cNvSpPr>
            <a:spLocks noGrp="1"/>
          </p:cNvSpPr>
          <p:nvPr>
            <p:ph type="ftr" sz="quarter" idx="4"/>
          </p:nvPr>
        </p:nvSpPr>
        <p:spPr>
          <a:xfrm>
            <a:off x="0" y="9575448"/>
            <a:ext cx="3381248" cy="504063"/>
          </a:xfrm>
          <a:prstGeom prst="rect">
            <a:avLst/>
          </a:prstGeom>
        </p:spPr>
        <p:txBody>
          <a:bodyPr vert="horz" lIns="102180" tIns="51091" rIns="102180" bIns="51091" rtlCol="0" anchor="b"/>
          <a:lstStyle>
            <a:lvl1pPr algn="l">
              <a:defRPr sz="1300"/>
            </a:lvl1pPr>
          </a:lstStyle>
          <a:p>
            <a:r>
              <a:rPr lang="en-CA" dirty="0"/>
              <a:t>© 2019 HabiloMédias</a:t>
            </a:r>
          </a:p>
        </p:txBody>
      </p:sp>
      <p:sp>
        <p:nvSpPr>
          <p:cNvPr id="6" name="Footer Placeholder 5">
            <a:extLst>
              <a:ext uri="{FF2B5EF4-FFF2-40B4-BE49-F238E27FC236}">
                <a16:creationId xmlns:a16="http://schemas.microsoft.com/office/drawing/2014/main" id="{996F8E21-E5EF-44C7-9536-D20E92FE6EF6}"/>
              </a:ext>
            </a:extLst>
          </p:cNvPr>
          <p:cNvSpPr txBox="1">
            <a:spLocks/>
          </p:cNvSpPr>
          <p:nvPr/>
        </p:nvSpPr>
        <p:spPr>
          <a:xfrm>
            <a:off x="0" y="9119474"/>
            <a:ext cx="3240363" cy="488061"/>
          </a:xfrm>
          <a:prstGeom prst="rect">
            <a:avLst/>
          </a:prstGeom>
        </p:spPr>
        <p:txBody>
          <a:bodyPr vert="horz" lIns="98497" tIns="49249" rIns="98497" bIns="49249" rtlCol="0" anchor="b"/>
          <a:lstStyle>
            <a:defPPr>
              <a:defRPr lang="en-US"/>
            </a:defPPr>
            <a:lvl1pPr marL="0" algn="l" defTabSz="457200" rtl="0" eaLnBrk="1" latinLnBrk="0" hangingPunct="1">
              <a:defRPr sz="105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CA" dirty="0"/>
              <a:t>© 2024 HabiloMédias</a:t>
            </a:r>
          </a:p>
        </p:txBody>
      </p:sp>
    </p:spTree>
    <p:extLst>
      <p:ext uri="{BB962C8B-B14F-4D97-AF65-F5344CB8AC3E}">
        <p14:creationId xmlns:p14="http://schemas.microsoft.com/office/powerpoint/2010/main" val="38162536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baseline="0" dirty="0"/>
              <a:t>Les appareils Apple, comme les iPhone et les Mac, disposent également de leur propre gestionnaire de mots de passe intégré, que vous pouvez utiliser si vous disposez d’un compte iCloud. Pour l’utiliser, allez d’abord dans les réglages du système, puis cliquez sur votre nom et ensuite sur « iCloud ». (Sur les appareils plus anciens, vous devrez peut-être cliquer sur « Identifiant Apple », puis sur « iCloud ».)</a:t>
            </a:r>
          </a:p>
          <a:p>
            <a:endParaRPr lang="fr-CA" baseline="0" dirty="0">
              <a:highlight>
                <a:srgbClr val="FFFF00"/>
              </a:highlight>
            </a:endParaRPr>
          </a:p>
          <a:p>
            <a:endParaRPr lang="fr-CA" dirty="0">
              <a:highlight>
                <a:srgbClr val="FFFF00"/>
              </a:highlight>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13</a:t>
            </a:fld>
            <a:endParaRPr lang="en-CA" dirty="0"/>
          </a:p>
        </p:txBody>
      </p:sp>
      <p:sp>
        <p:nvSpPr>
          <p:cNvPr id="5" name="Footer Placeholder 5">
            <a:extLst>
              <a:ext uri="{FF2B5EF4-FFF2-40B4-BE49-F238E27FC236}">
                <a16:creationId xmlns:a16="http://schemas.microsoft.com/office/drawing/2014/main" id="{2DEA3E7A-D40E-42DD-B366-F0AC70BB7487}"/>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9398310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Activez ensuite la fonction « Mots de passe et trousseau iCloud ».</a:t>
            </a:r>
          </a:p>
        </p:txBody>
      </p:sp>
      <p:sp>
        <p:nvSpPr>
          <p:cNvPr id="4" name="Slide Number Placeholder 3"/>
          <p:cNvSpPr>
            <a:spLocks noGrp="1"/>
          </p:cNvSpPr>
          <p:nvPr>
            <p:ph type="sldNum" sz="quarter" idx="5"/>
          </p:nvPr>
        </p:nvSpPr>
        <p:spPr/>
        <p:txBody>
          <a:bodyPr/>
          <a:lstStyle/>
          <a:p>
            <a:fld id="{DE5C2B8F-5ADC-43DA-8F91-FCBC985BC329}" type="slidenum">
              <a:rPr lang="en-CA" smtClean="0"/>
              <a:t>14</a:t>
            </a:fld>
            <a:endParaRPr lang="en-CA" dirty="0"/>
          </a:p>
        </p:txBody>
      </p:sp>
      <p:sp>
        <p:nvSpPr>
          <p:cNvPr id="5" name="Footer Placeholder 5">
            <a:extLst>
              <a:ext uri="{FF2B5EF4-FFF2-40B4-BE49-F238E27FC236}">
                <a16:creationId xmlns:a16="http://schemas.microsoft.com/office/drawing/2014/main" id="{A05B9D27-D56A-48B0-A597-36AF41842E86}"/>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13996336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282700" y="727075"/>
            <a:ext cx="4848225" cy="3636963"/>
          </a:xfrm>
          <a:prstGeom prst="rect">
            <a:avLst/>
          </a:prstGeom>
        </p:spPr>
        <p:txBody>
          <a:bodyPr/>
          <a:lstStyle/>
          <a:p>
            <a:endParaRPr dirty="0"/>
          </a:p>
        </p:txBody>
      </p:sp>
      <p:sp>
        <p:nvSpPr>
          <p:cNvPr id="117" name="Shape 117"/>
          <p:cNvSpPr>
            <a:spLocks noGrp="1"/>
          </p:cNvSpPr>
          <p:nvPr>
            <p:ph type="body" sz="quarter" idx="1"/>
          </p:nvPr>
        </p:nvSpPr>
        <p:spPr>
          <a:prstGeom prst="rect">
            <a:avLst/>
          </a:prstGeom>
        </p:spPr>
        <p:txBody>
          <a:bodyPr/>
          <a:lstStyle/>
          <a:p>
            <a:r>
              <a:rPr lang="fr-CA" dirty="0"/>
              <a:t>Un autre outil que vous pouvez utiliser pour protéger encore davantage vos comptes est</a:t>
            </a:r>
            <a:r>
              <a:rPr lang="fr-CA" baseline="0" dirty="0"/>
              <a:t> l’authentification à </a:t>
            </a:r>
            <a:r>
              <a:rPr lang="fr-CA" i="1" baseline="0" dirty="0"/>
              <a:t>deux facteurs</a:t>
            </a:r>
            <a:r>
              <a:rPr lang="fr-CA" baseline="0" dirty="0"/>
              <a:t>.</a:t>
            </a:r>
            <a:endParaRPr dirty="0"/>
          </a:p>
          <a:p>
            <a:endParaRPr dirty="0"/>
          </a:p>
          <a:p>
            <a:r>
              <a:rPr lang="fr-CA" dirty="0"/>
              <a:t>Si vous avez activé</a:t>
            </a:r>
            <a:r>
              <a:rPr lang="fr-CA" baseline="0" dirty="0"/>
              <a:t> l’authentification à deux facteurs, en plus d’entrer votre mot de passe, vous recevrez également sur votre téléphone un message texte contenant un code à usage unique. Vous devrez entrer ce code ainsi que votre mot de passe pour ouvrir une session.</a:t>
            </a:r>
            <a:endParaRPr dirty="0"/>
          </a:p>
          <a:p>
            <a:endParaRPr dirty="0"/>
          </a:p>
          <a:p>
            <a:r>
              <a:rPr lang="fr-CA" dirty="0"/>
              <a:t>Ainsi, une personne qui obtiendrait votre mot de passe ne pourrait pas accéder à vos comptes. L’inconvénient,</a:t>
            </a:r>
            <a:r>
              <a:rPr lang="fr-CA" baseline="0" dirty="0"/>
              <a:t> c’est que vos comptes seront verrouillés si vous perdez votre téléphone et qu’il s’agit de votre principal moyen d’accéder à Internet.</a:t>
            </a:r>
            <a:endParaRPr dirty="0"/>
          </a:p>
        </p:txBody>
      </p:sp>
      <p:sp>
        <p:nvSpPr>
          <p:cNvPr id="5" name="Slide Number Placeholder 3">
            <a:extLst>
              <a:ext uri="{FF2B5EF4-FFF2-40B4-BE49-F238E27FC236}">
                <a16:creationId xmlns:a16="http://schemas.microsoft.com/office/drawing/2014/main" id="{54CD1F21-85BC-43E9-868F-DA96B6DA5DEF}"/>
              </a:ext>
            </a:extLst>
          </p:cNvPr>
          <p:cNvSpPr>
            <a:spLocks noGrp="1"/>
          </p:cNvSpPr>
          <p:nvPr>
            <p:ph type="sldNum" sz="quarter" idx="5"/>
          </p:nvPr>
        </p:nvSpPr>
        <p:spPr>
          <a:xfrm>
            <a:off x="4102946" y="9113139"/>
            <a:ext cx="3212254" cy="486728"/>
          </a:xfrm>
          <a:prstGeom prst="rect">
            <a:avLst/>
          </a:prstGeom>
        </p:spPr>
        <p:txBody>
          <a:bodyPr vert="horz" lIns="96661" tIns="48331" rIns="96661" bIns="48331" rtlCol="0" anchor="b"/>
          <a:lstStyle>
            <a:lvl1pPr algn="r">
              <a:defRPr sz="1200"/>
            </a:lvl1pPr>
          </a:lstStyle>
          <a:p>
            <a:fld id="{03C71F6E-3818-496F-8B1B-03C137C57051}" type="slidenum">
              <a:rPr lang="en-CA" smtClean="0"/>
              <a:pPr/>
              <a:t>15</a:t>
            </a:fld>
            <a:endParaRPr lang="en-CA" dirty="0"/>
          </a:p>
        </p:txBody>
      </p:sp>
      <p:sp>
        <p:nvSpPr>
          <p:cNvPr id="6" name="Footer Placeholder 5">
            <a:extLst>
              <a:ext uri="{FF2B5EF4-FFF2-40B4-BE49-F238E27FC236}">
                <a16:creationId xmlns:a16="http://schemas.microsoft.com/office/drawing/2014/main" id="{B9701FF7-78C5-4719-9EA8-9E26B73BD7DA}"/>
              </a:ext>
            </a:extLst>
          </p:cNvPr>
          <p:cNvSpPr txBox="1">
            <a:spLocks/>
          </p:cNvSpPr>
          <p:nvPr/>
        </p:nvSpPr>
        <p:spPr>
          <a:xfrm>
            <a:off x="135810" y="9113139"/>
            <a:ext cx="3240363" cy="488061"/>
          </a:xfrm>
          <a:prstGeom prst="rect">
            <a:avLst/>
          </a:prstGeom>
        </p:spPr>
        <p:txBody>
          <a:bodyPr vert="horz" lIns="98497" tIns="49249" rIns="98497" bIns="49249" rtlCol="0" anchor="b"/>
          <a:lstStyle>
            <a:defPPr>
              <a:defRPr lang="en-US"/>
            </a:defPPr>
            <a:lvl1pPr marL="0" algn="l" defTabSz="457200" rtl="0" eaLnBrk="1" latinLnBrk="0" hangingPunct="1">
              <a:defRPr sz="105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CA" dirty="0"/>
              <a:t>© 2024 HabiloMédias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 name="Shape 145"/>
          <p:cNvSpPr>
            <a:spLocks noGrp="1" noRot="1" noChangeAspect="1"/>
          </p:cNvSpPr>
          <p:nvPr>
            <p:ph type="sldImg"/>
          </p:nvPr>
        </p:nvSpPr>
        <p:spPr>
          <a:xfrm>
            <a:off x="1381125" y="757238"/>
            <a:ext cx="5040313" cy="3779837"/>
          </a:xfrm>
          <a:prstGeom prst="rect">
            <a:avLst/>
          </a:prstGeom>
        </p:spPr>
        <p:txBody>
          <a:bodyPr/>
          <a:lstStyle/>
          <a:p>
            <a:endParaRPr dirty="0"/>
          </a:p>
        </p:txBody>
      </p:sp>
      <p:sp>
        <p:nvSpPr>
          <p:cNvPr id="146" name="Shape 146"/>
          <p:cNvSpPr>
            <a:spLocks noGrp="1"/>
          </p:cNvSpPr>
          <p:nvPr>
            <p:ph type="body" sz="quarter" idx="1"/>
          </p:nvPr>
        </p:nvSpPr>
        <p:spPr>
          <a:prstGeom prst="rect">
            <a:avLst/>
          </a:prstGeom>
        </p:spPr>
        <p:txBody>
          <a:bodyPr/>
          <a:lstStyle/>
          <a:p>
            <a:r>
              <a:rPr lang="fr-CA" dirty="0"/>
              <a:t>Une autre façon de protéger votre appareil consiste à couvrir les caméras sur les ordinateurs portables et les autres appareils lorsque vous ne les utilisez pas, de sorte que l’on ne vous verra pas lorsque vous ne le souhaitez pas. Vous pouvez le faire avec un post-it (ou quelque chose du genre), qui est facile à enlever quand vous voulez utiliser la caméra. </a:t>
            </a:r>
          </a:p>
          <a:p>
            <a:endParaRPr lang="fr-CA" dirty="0"/>
          </a:p>
          <a:p>
            <a:endParaRPr lang="fr-CA" dirty="0"/>
          </a:p>
        </p:txBody>
      </p:sp>
      <p:sp>
        <p:nvSpPr>
          <p:cNvPr id="4" name="Footer Placeholder 5">
            <a:extLst>
              <a:ext uri="{FF2B5EF4-FFF2-40B4-BE49-F238E27FC236}">
                <a16:creationId xmlns:a16="http://schemas.microsoft.com/office/drawing/2014/main" id="{410980FB-7E0C-4DE3-9D13-B963AF55B1C1}"/>
              </a:ext>
            </a:extLst>
          </p:cNvPr>
          <p:cNvSpPr>
            <a:spLocks noGrp="1"/>
          </p:cNvSpPr>
          <p:nvPr>
            <p:ph type="ftr" sz="quarter" idx="4"/>
          </p:nvPr>
        </p:nvSpPr>
        <p:spPr>
          <a:xfrm>
            <a:off x="0" y="9575448"/>
            <a:ext cx="3381248" cy="504063"/>
          </a:xfrm>
          <a:prstGeom prst="rect">
            <a:avLst/>
          </a:prstGeom>
        </p:spPr>
        <p:txBody>
          <a:bodyPr vert="horz" lIns="102180" tIns="51091" rIns="102180" bIns="51091" rtlCol="0" anchor="b"/>
          <a:lstStyle>
            <a:lvl1pPr algn="l">
              <a:defRPr sz="1300"/>
            </a:lvl1pPr>
          </a:lstStyle>
          <a:p>
            <a:r>
              <a:rPr lang="en-CA" dirty="0"/>
              <a:t>© 2019 HabiloMédias</a:t>
            </a:r>
          </a:p>
        </p:txBody>
      </p:sp>
      <p:sp>
        <p:nvSpPr>
          <p:cNvPr id="5" name="Slide Number Placeholder 6">
            <a:extLst>
              <a:ext uri="{FF2B5EF4-FFF2-40B4-BE49-F238E27FC236}">
                <a16:creationId xmlns:a16="http://schemas.microsoft.com/office/drawing/2014/main" id="{779011C1-313E-4367-89FE-2F95ABC05FAF}"/>
              </a:ext>
            </a:extLst>
          </p:cNvPr>
          <p:cNvSpPr>
            <a:spLocks noGrp="1"/>
          </p:cNvSpPr>
          <p:nvPr>
            <p:ph type="sldNum" sz="quarter" idx="5"/>
          </p:nvPr>
        </p:nvSpPr>
        <p:spPr>
          <a:xfrm>
            <a:off x="4419826" y="9575448"/>
            <a:ext cx="3381248" cy="504063"/>
          </a:xfrm>
          <a:prstGeom prst="rect">
            <a:avLst/>
          </a:prstGeom>
        </p:spPr>
        <p:txBody>
          <a:bodyPr vert="horz" lIns="102180" tIns="51091" rIns="102180" bIns="51091" rtlCol="0" anchor="b"/>
          <a:lstStyle>
            <a:lvl1pPr algn="r">
              <a:defRPr sz="1300"/>
            </a:lvl1pPr>
          </a:lstStyle>
          <a:p>
            <a:fld id="{0B06FBF4-DAE3-44EA-A1DD-E1B4CDE3A022}" type="slidenum">
              <a:rPr lang="en-CA" smtClean="0"/>
              <a:pPr/>
              <a:t>16</a:t>
            </a:fld>
            <a:endParaRPr lang="en-CA" dirty="0"/>
          </a:p>
        </p:txBody>
      </p:sp>
      <p:sp>
        <p:nvSpPr>
          <p:cNvPr id="6" name="Footer Placeholder 5">
            <a:extLst>
              <a:ext uri="{FF2B5EF4-FFF2-40B4-BE49-F238E27FC236}">
                <a16:creationId xmlns:a16="http://schemas.microsoft.com/office/drawing/2014/main" id="{D8BB53D2-5057-42FB-B2BF-FA1B2B729420}"/>
              </a:ext>
            </a:extLst>
          </p:cNvPr>
          <p:cNvSpPr txBox="1">
            <a:spLocks/>
          </p:cNvSpPr>
          <p:nvPr/>
        </p:nvSpPr>
        <p:spPr>
          <a:xfrm>
            <a:off x="0" y="9119474"/>
            <a:ext cx="3240363" cy="488061"/>
          </a:xfrm>
          <a:prstGeom prst="rect">
            <a:avLst/>
          </a:prstGeom>
        </p:spPr>
        <p:txBody>
          <a:bodyPr vert="horz" lIns="98497" tIns="49249" rIns="98497" bIns="49249" rtlCol="0" anchor="b"/>
          <a:lstStyle>
            <a:defPPr>
              <a:defRPr lang="en-US"/>
            </a:defPPr>
            <a:lvl1pPr marL="0" algn="l" defTabSz="457200" rtl="0" eaLnBrk="1" latinLnBrk="0" hangingPunct="1">
              <a:defRPr sz="105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CA" dirty="0"/>
              <a:t>© 2024 HabiloMédias</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457"/>
              </a:spcBef>
            </a:pPr>
            <a:r>
              <a:rPr lang="fr-CA" dirty="0"/>
              <a:t>Éteindre le microphone de vos appareils est un peu plus compliqué, mais c’est aussi une bonne habitude à prendre.</a:t>
            </a:r>
            <a:r>
              <a:rPr lang="fr-CA" dirty="0">
                <a:effectLst/>
                <a:latin typeface="+mn-lt"/>
              </a:rPr>
              <a:t> </a:t>
            </a:r>
            <a:r>
              <a:rPr lang="fr-CA" dirty="0"/>
              <a:t>Nous verrons comment le faire sur un appareil mobile.</a:t>
            </a:r>
          </a:p>
        </p:txBody>
      </p:sp>
      <p:sp>
        <p:nvSpPr>
          <p:cNvPr id="4" name="Slide Number Placeholder 3"/>
          <p:cNvSpPr>
            <a:spLocks noGrp="1"/>
          </p:cNvSpPr>
          <p:nvPr>
            <p:ph type="sldNum" sz="quarter" idx="5"/>
          </p:nvPr>
        </p:nvSpPr>
        <p:spPr/>
        <p:txBody>
          <a:bodyPr/>
          <a:lstStyle/>
          <a:p>
            <a:fld id="{DE5C2B8F-5ADC-43DA-8F91-FCBC985BC329}" type="slidenum">
              <a:rPr lang="en-CA" smtClean="0"/>
              <a:t>17</a:t>
            </a:fld>
            <a:endParaRPr lang="en-CA" dirty="0"/>
          </a:p>
        </p:txBody>
      </p:sp>
      <p:sp>
        <p:nvSpPr>
          <p:cNvPr id="5" name="Footer Placeholder 5">
            <a:extLst>
              <a:ext uri="{FF2B5EF4-FFF2-40B4-BE49-F238E27FC236}">
                <a16:creationId xmlns:a16="http://schemas.microsoft.com/office/drawing/2014/main" id="{11850940-9CC3-48D6-B3BA-9085E857ED28}"/>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2755097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Sur les appareils Android, appuyez sur « paramètres » (l’icône représentant un engrenage), puis sur « applications ». Appuyez sur les trois points en haut à droite de l’écran.</a:t>
            </a:r>
            <a:endParaRPr lang="en-CA" dirty="0"/>
          </a:p>
        </p:txBody>
      </p:sp>
      <p:sp>
        <p:nvSpPr>
          <p:cNvPr id="4" name="Slide Number Placeholder 3"/>
          <p:cNvSpPr>
            <a:spLocks noGrp="1"/>
          </p:cNvSpPr>
          <p:nvPr>
            <p:ph type="sldNum" sz="quarter" idx="5"/>
          </p:nvPr>
        </p:nvSpPr>
        <p:spPr/>
        <p:txBody>
          <a:bodyPr/>
          <a:lstStyle/>
          <a:p>
            <a:fld id="{DE5C2B8F-5ADC-43DA-8F91-FCBC985BC329}" type="slidenum">
              <a:rPr lang="en-CA" smtClean="0"/>
              <a:t>18</a:t>
            </a:fld>
            <a:endParaRPr lang="en-CA" dirty="0"/>
          </a:p>
        </p:txBody>
      </p:sp>
      <p:sp>
        <p:nvSpPr>
          <p:cNvPr id="5" name="Footer Placeholder 5">
            <a:extLst>
              <a:ext uri="{FF2B5EF4-FFF2-40B4-BE49-F238E27FC236}">
                <a16:creationId xmlns:a16="http://schemas.microsoft.com/office/drawing/2014/main" id="{2F141B33-DEAC-4AF3-8696-09488125CD1C}"/>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30700679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Dans la fenêtre qui apparaît, appuyez sur « autorisations d’application ». Vous pouvez maintenant appuyer sur « microphone » ou « appareil photo ».</a:t>
            </a:r>
            <a:endParaRPr lang="en-CA" dirty="0"/>
          </a:p>
        </p:txBody>
      </p:sp>
      <p:sp>
        <p:nvSpPr>
          <p:cNvPr id="4" name="Slide Number Placeholder 3"/>
          <p:cNvSpPr>
            <a:spLocks noGrp="1"/>
          </p:cNvSpPr>
          <p:nvPr>
            <p:ph type="sldNum" sz="quarter" idx="5"/>
          </p:nvPr>
        </p:nvSpPr>
        <p:spPr/>
        <p:txBody>
          <a:bodyPr/>
          <a:lstStyle/>
          <a:p>
            <a:fld id="{DE5C2B8F-5ADC-43DA-8F91-FCBC985BC329}" type="slidenum">
              <a:rPr lang="en-CA" smtClean="0"/>
              <a:t>19</a:t>
            </a:fld>
            <a:endParaRPr lang="en-CA" dirty="0"/>
          </a:p>
        </p:txBody>
      </p:sp>
      <p:sp>
        <p:nvSpPr>
          <p:cNvPr id="5" name="Footer Placeholder 5">
            <a:extLst>
              <a:ext uri="{FF2B5EF4-FFF2-40B4-BE49-F238E27FC236}">
                <a16:creationId xmlns:a16="http://schemas.microsoft.com/office/drawing/2014/main" id="{B685663F-75DB-4DF8-A411-AB93E5F578C7}"/>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3909091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effectLst/>
              </a:rPr>
              <a:t>Du matériel de référence est fourni dans le cadre de cet atelier, notamment une feuille d’exercice et une vidéo pour vous aider à vous souvenir du contenu essentiel. Vous pouvez consulter ce matériel à tout moment, y compris après l’atelier, et pouvez revenir à l’atelier lui-même sur le site Web de HabiloMédias</a:t>
            </a:r>
            <a:r>
              <a:rPr lang="fr-CA" dirty="0"/>
              <a:t>, https://habilomedias.ca/favoriser-la-resilience-grace-technohabile.</a:t>
            </a:r>
            <a:endParaRPr lang="fr-CA" dirty="0">
              <a:effectLst/>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2</a:t>
            </a:fld>
            <a:endParaRPr lang="en-CA" dirty="0"/>
          </a:p>
        </p:txBody>
      </p:sp>
      <p:sp>
        <p:nvSpPr>
          <p:cNvPr id="5" name="Footer Placeholder 5">
            <a:extLst>
              <a:ext uri="{FF2B5EF4-FFF2-40B4-BE49-F238E27FC236}">
                <a16:creationId xmlns:a16="http://schemas.microsoft.com/office/drawing/2014/main" id="{BDD22FD4-217C-4E92-BCC7-679D4258F2DC}"/>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27200388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Vous pouvez maintenant voir toutes les applications ayant accès au microphone ou à l’appareil photo. Faites-les glisser vers la gauche pour les désactiver - vous pourrez toujours les réactiver plus tard.</a:t>
            </a:r>
            <a:endParaRPr lang="en-CA" dirty="0"/>
          </a:p>
        </p:txBody>
      </p:sp>
      <p:sp>
        <p:nvSpPr>
          <p:cNvPr id="4" name="Slide Number Placeholder 3"/>
          <p:cNvSpPr>
            <a:spLocks noGrp="1"/>
          </p:cNvSpPr>
          <p:nvPr>
            <p:ph type="sldNum" sz="quarter" idx="5"/>
          </p:nvPr>
        </p:nvSpPr>
        <p:spPr/>
        <p:txBody>
          <a:bodyPr/>
          <a:lstStyle/>
          <a:p>
            <a:fld id="{DE5C2B8F-5ADC-43DA-8F91-FCBC985BC329}" type="slidenum">
              <a:rPr lang="en-CA" smtClean="0"/>
              <a:t>20</a:t>
            </a:fld>
            <a:endParaRPr lang="en-CA" dirty="0"/>
          </a:p>
        </p:txBody>
      </p:sp>
      <p:sp>
        <p:nvSpPr>
          <p:cNvPr id="5" name="Footer Placeholder 5">
            <a:extLst>
              <a:ext uri="{FF2B5EF4-FFF2-40B4-BE49-F238E27FC236}">
                <a16:creationId xmlns:a16="http://schemas.microsoft.com/office/drawing/2014/main" id="{2E843D2A-3C6A-4724-A26A-8D77FB607C72}"/>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35939679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Sur iPhone ou iPad, accédez aux paramètres et appuyez sur « confidentialité ».</a:t>
            </a:r>
            <a:endParaRPr lang="en-CA" dirty="0"/>
          </a:p>
        </p:txBody>
      </p:sp>
      <p:sp>
        <p:nvSpPr>
          <p:cNvPr id="4" name="Slide Number Placeholder 3"/>
          <p:cNvSpPr>
            <a:spLocks noGrp="1"/>
          </p:cNvSpPr>
          <p:nvPr>
            <p:ph type="sldNum" sz="quarter" idx="5"/>
          </p:nvPr>
        </p:nvSpPr>
        <p:spPr/>
        <p:txBody>
          <a:bodyPr/>
          <a:lstStyle/>
          <a:p>
            <a:fld id="{DE5C2B8F-5ADC-43DA-8F91-FCBC985BC329}" type="slidenum">
              <a:rPr lang="en-CA" smtClean="0"/>
              <a:t>21</a:t>
            </a:fld>
            <a:endParaRPr lang="en-CA" dirty="0"/>
          </a:p>
        </p:txBody>
      </p:sp>
      <p:sp>
        <p:nvSpPr>
          <p:cNvPr id="5" name="Footer Placeholder 5">
            <a:extLst>
              <a:ext uri="{FF2B5EF4-FFF2-40B4-BE49-F238E27FC236}">
                <a16:creationId xmlns:a16="http://schemas.microsoft.com/office/drawing/2014/main" id="{35CB791D-6BE2-427F-B426-4653405C111E}"/>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12675173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Ensuite, appuyez sur « microphone » et glissez tous les éléments vers la gauche. Vous pouvez faire de même pour l’appareil photo.</a:t>
            </a:r>
            <a:endParaRPr lang="en-CA" dirty="0"/>
          </a:p>
        </p:txBody>
      </p:sp>
      <p:sp>
        <p:nvSpPr>
          <p:cNvPr id="4" name="Slide Number Placeholder 3"/>
          <p:cNvSpPr>
            <a:spLocks noGrp="1"/>
          </p:cNvSpPr>
          <p:nvPr>
            <p:ph type="sldNum" sz="quarter" idx="5"/>
          </p:nvPr>
        </p:nvSpPr>
        <p:spPr/>
        <p:txBody>
          <a:bodyPr/>
          <a:lstStyle/>
          <a:p>
            <a:fld id="{DE5C2B8F-5ADC-43DA-8F91-FCBC985BC329}" type="slidenum">
              <a:rPr lang="en-CA" smtClean="0"/>
              <a:t>22</a:t>
            </a:fld>
            <a:endParaRPr lang="en-CA" dirty="0"/>
          </a:p>
        </p:txBody>
      </p:sp>
      <p:sp>
        <p:nvSpPr>
          <p:cNvPr id="5" name="Footer Placeholder 5">
            <a:extLst>
              <a:ext uri="{FF2B5EF4-FFF2-40B4-BE49-F238E27FC236}">
                <a16:creationId xmlns:a16="http://schemas.microsoft.com/office/drawing/2014/main" id="{9D22D43B-C90F-4A8B-AD15-F73B77840069}"/>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35771212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Les fonctionnalités Bluetooth et Wi-Fi rendent votre appareil visible aux autres appareils. Elles sont activées par défaut. Lorsque vous ne les utilisez pas, désactivez-les en accédant aux réglages ou en appuyant sur les icônes Bluetooth et Wi-Fi.</a:t>
            </a:r>
          </a:p>
          <a:p>
            <a:endParaRPr lang="fr-CA" dirty="0"/>
          </a:p>
          <a:p>
            <a:r>
              <a:rPr lang="fr-CA" dirty="0"/>
              <a:t>Vous pouvez également accéder à vos réglages Bluetooth (Réglages &gt; Bluetooth) et rechercher tous les appareils jumelés à votre téléphone. Si vous voyez des appareils que vous ne reconnaissez pas, désactivez le jumelage.</a:t>
            </a:r>
          </a:p>
        </p:txBody>
      </p:sp>
      <p:sp>
        <p:nvSpPr>
          <p:cNvPr id="4" name="Slide Number Placeholder 3"/>
          <p:cNvSpPr>
            <a:spLocks noGrp="1"/>
          </p:cNvSpPr>
          <p:nvPr>
            <p:ph type="sldNum" sz="quarter" idx="5"/>
          </p:nvPr>
        </p:nvSpPr>
        <p:spPr/>
        <p:txBody>
          <a:bodyPr/>
          <a:lstStyle/>
          <a:p>
            <a:fld id="{DE5C2B8F-5ADC-43DA-8F91-FCBC985BC329}" type="slidenum">
              <a:rPr lang="en-CA" smtClean="0"/>
              <a:t>23</a:t>
            </a:fld>
            <a:endParaRPr lang="en-CA" dirty="0"/>
          </a:p>
        </p:txBody>
      </p:sp>
      <p:sp>
        <p:nvSpPr>
          <p:cNvPr id="5" name="Footer Placeholder 5">
            <a:extLst>
              <a:ext uri="{FF2B5EF4-FFF2-40B4-BE49-F238E27FC236}">
                <a16:creationId xmlns:a16="http://schemas.microsoft.com/office/drawing/2014/main" id="{7699DBEA-7796-45BE-859C-FD91B93E492B}"/>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16932745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Les téléphones sont également configurés par défaut pour partager votre </a:t>
            </a:r>
            <a:r>
              <a:rPr lang="fr-CA" i="1" dirty="0"/>
              <a:t>localisation</a:t>
            </a:r>
            <a:r>
              <a:rPr lang="fr-CA" dirty="0"/>
              <a:t>, c’est-à-dire l’endroit où vous vous trouvez. Ils le font principalement par le biais du système mondial de localisation (GPS).</a:t>
            </a:r>
          </a:p>
          <a:p>
            <a:endParaRPr lang="fr-CA" i="0" dirty="0"/>
          </a:p>
          <a:p>
            <a:r>
              <a:rPr lang="fr-CA" dirty="0"/>
              <a:t>Le risque pour la sécurité et la vie privée est bien réel. Il est donc important de savoir comment désactiver les paramètres de localisation</a:t>
            </a:r>
            <a:r>
              <a:rPr lang="fr-CA" i="0" dirty="0"/>
              <a:t>.</a:t>
            </a:r>
          </a:p>
          <a:p>
            <a:endParaRPr lang="fr-CA" dirty="0"/>
          </a:p>
          <a:p>
            <a:r>
              <a:rPr lang="fr-CA" i="0" dirty="0"/>
              <a:t>Le GPS envoie un signal qui indique où se trouve votre appareil. Vous devez le désactiver lorsque vous ne l’utilisez pas.</a:t>
            </a:r>
            <a:r>
              <a:rPr lang="fr-CA" dirty="0"/>
              <a:t> </a:t>
            </a:r>
            <a:r>
              <a:rPr lang="fr-CA" baseline="0" dirty="0"/>
              <a:t>Elle peut être utile lorsque vous voulez connaître votre emplacement, mais elle peut également envoyer cette information aux sites Web que vous visitez ou aux applications que vous utilisez.</a:t>
            </a:r>
            <a:endParaRPr lang="fr-CA" dirty="0"/>
          </a:p>
        </p:txBody>
      </p:sp>
      <p:sp>
        <p:nvSpPr>
          <p:cNvPr id="4" name="Slide Number Placeholder 3"/>
          <p:cNvSpPr>
            <a:spLocks noGrp="1"/>
          </p:cNvSpPr>
          <p:nvPr>
            <p:ph type="sldNum" sz="quarter" idx="5"/>
          </p:nvPr>
        </p:nvSpPr>
        <p:spPr/>
        <p:txBody>
          <a:bodyPr/>
          <a:lstStyle/>
          <a:p>
            <a:fld id="{DE5C2B8F-5ADC-43DA-8F91-FCBC985BC329}" type="slidenum">
              <a:rPr lang="en-CA" smtClean="0"/>
              <a:t>24</a:t>
            </a:fld>
            <a:endParaRPr lang="en-CA" dirty="0"/>
          </a:p>
        </p:txBody>
      </p:sp>
      <p:sp>
        <p:nvSpPr>
          <p:cNvPr id="5" name="Footer Placeholder 5">
            <a:extLst>
              <a:ext uri="{FF2B5EF4-FFF2-40B4-BE49-F238E27FC236}">
                <a16:creationId xmlns:a16="http://schemas.microsoft.com/office/drawing/2014/main" id="{4E529BC6-9FE2-454C-BE4B-8D29C32EB023}"/>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41985951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fr-CA" dirty="0"/>
              <a:t>Pour désactiver la géolocalisation sur les appareils Android, vous devez désactiver le GPS, comme nous l’avons vu il y a quelques minutes pour les réglages du micro et de la caméra.</a:t>
            </a:r>
          </a:p>
          <a:p>
            <a:endParaRPr lang="fr-CA" dirty="0"/>
          </a:p>
        </p:txBody>
      </p:sp>
      <p:sp>
        <p:nvSpPr>
          <p:cNvPr id="4" name="Slide Number Placeholder 3"/>
          <p:cNvSpPr>
            <a:spLocks noGrp="1"/>
          </p:cNvSpPr>
          <p:nvPr>
            <p:ph type="sldNum" sz="quarter" idx="5"/>
          </p:nvPr>
        </p:nvSpPr>
        <p:spPr/>
        <p:txBody>
          <a:bodyPr/>
          <a:lstStyle/>
          <a:p>
            <a:fld id="{DE5C2B8F-5ADC-43DA-8F91-FCBC985BC329}" type="slidenum">
              <a:rPr lang="en-CA" smtClean="0"/>
              <a:t>25</a:t>
            </a:fld>
            <a:endParaRPr lang="en-CA" dirty="0"/>
          </a:p>
        </p:txBody>
      </p:sp>
      <p:sp>
        <p:nvSpPr>
          <p:cNvPr id="5" name="Footer Placeholder 5">
            <a:extLst>
              <a:ext uri="{FF2B5EF4-FFF2-40B4-BE49-F238E27FC236}">
                <a16:creationId xmlns:a16="http://schemas.microsoft.com/office/drawing/2014/main" id="{0647E059-FF48-4B40-9AE2-E387D0F9DECF}"/>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22845541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 name="Shape 196"/>
          <p:cNvSpPr>
            <a:spLocks noGrp="1"/>
          </p:cNvSpPr>
          <p:nvPr>
            <p:ph type="body" sz="quarter" idx="1"/>
          </p:nvPr>
        </p:nvSpPr>
        <p:spPr/>
        <p:txBody>
          <a:bodyPr/>
          <a:lstStyle/>
          <a:p>
            <a:pPr defTabSz="966612">
              <a:defRPr/>
            </a:pPr>
            <a:r>
              <a:rPr lang="fr-FR" dirty="0"/>
              <a:t>Pour désactiver la localisation, rendez-vous dans Paramètres,</a:t>
            </a:r>
            <a:r>
              <a:rPr lang="fr-FR" baseline="0" dirty="0"/>
              <a:t> déroulez jusqu’à Position, touchez l’icône correspondante, puis touchez le bouton pour désactiver la fonction.</a:t>
            </a:r>
            <a:endParaRPr lang="fr-FR" dirty="0"/>
          </a:p>
          <a:p>
            <a:endParaRPr lang="en-CA" dirty="0"/>
          </a:p>
          <a:p>
            <a:endParaRPr lang="en-CA" dirty="0"/>
          </a:p>
        </p:txBody>
      </p:sp>
      <p:sp>
        <p:nvSpPr>
          <p:cNvPr id="4" name="Footer Placeholder 5"/>
          <p:cNvSpPr>
            <a:spLocks noGrp="1"/>
          </p:cNvSpPr>
          <p:nvPr>
            <p:ph type="ftr" sz="quarter" idx="4"/>
          </p:nvPr>
        </p:nvSpPr>
        <p:spPr/>
        <p:txBody>
          <a:bodyPr/>
          <a:lstStyle>
            <a:lvl1pPr algn="l">
              <a:defRPr sz="1200"/>
            </a:lvl1pPr>
          </a:lstStyle>
          <a:p>
            <a:r>
              <a:rPr lang="en-CA" dirty="0"/>
              <a:t>© 2024 HabiloMédias</a:t>
            </a:r>
          </a:p>
        </p:txBody>
      </p:sp>
      <p:sp>
        <p:nvSpPr>
          <p:cNvPr id="5" name="Slide Number Placeholder 6"/>
          <p:cNvSpPr>
            <a:spLocks noGrp="1"/>
          </p:cNvSpPr>
          <p:nvPr>
            <p:ph type="sldNum" sz="quarter" idx="5"/>
          </p:nvPr>
        </p:nvSpPr>
        <p:spPr/>
        <p:txBody>
          <a:bodyPr/>
          <a:lstStyle>
            <a:lvl1pPr algn="r">
              <a:defRPr sz="1200"/>
            </a:lvl1pPr>
          </a:lstStyle>
          <a:p>
            <a:fld id="{0B06FBF4-DAE3-44EA-A1DD-E1B4CDE3A022}" type="slidenum">
              <a:rPr lang="en-CA" smtClean="0"/>
              <a:pPr/>
              <a:t>26</a:t>
            </a:fld>
            <a:endParaRPr lang="en-CA" dirty="0"/>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3813783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Vous pouvez également empêcher certaines personnes de voir votre position. Pour ce faire, ouvrez Google Maps, tapez sur votre photo de profil, puis sur « Partage de position ». Appuyez sur la photo de profil de la personne qui ne devrait pas voir votre position, puis sur « Arrêter ».</a:t>
            </a:r>
          </a:p>
        </p:txBody>
      </p:sp>
      <p:sp>
        <p:nvSpPr>
          <p:cNvPr id="4" name="Slide Number Placeholder 3"/>
          <p:cNvSpPr>
            <a:spLocks noGrp="1"/>
          </p:cNvSpPr>
          <p:nvPr>
            <p:ph type="sldNum" sz="quarter" idx="5"/>
          </p:nvPr>
        </p:nvSpPr>
        <p:spPr/>
        <p:txBody>
          <a:bodyPr/>
          <a:lstStyle/>
          <a:p>
            <a:fld id="{DE5C2B8F-5ADC-43DA-8F91-FCBC985BC329}" type="slidenum">
              <a:rPr lang="en-CA" smtClean="0"/>
              <a:t>27</a:t>
            </a:fld>
            <a:endParaRPr lang="en-CA" dirty="0"/>
          </a:p>
        </p:txBody>
      </p:sp>
      <p:sp>
        <p:nvSpPr>
          <p:cNvPr id="5" name="Footer Placeholder 5">
            <a:extLst>
              <a:ext uri="{FF2B5EF4-FFF2-40B4-BE49-F238E27FC236}">
                <a16:creationId xmlns:a16="http://schemas.microsoft.com/office/drawing/2014/main" id="{90D9DB35-D8C3-43C3-8CE4-FCE28FFDE64C}"/>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26515642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Sur un appareil iPhone, ouvrez les réglages. Tapez sur « Confidentialité et sécurité », puis sur « Service de localisation », ou cherchez les mots « Service de localisation », et désactivez le partage de position.</a:t>
            </a:r>
          </a:p>
        </p:txBody>
      </p:sp>
      <p:sp>
        <p:nvSpPr>
          <p:cNvPr id="4" name="Slide Number Placeholder 3"/>
          <p:cNvSpPr>
            <a:spLocks noGrp="1"/>
          </p:cNvSpPr>
          <p:nvPr>
            <p:ph type="sldNum" sz="quarter" idx="5"/>
          </p:nvPr>
        </p:nvSpPr>
        <p:spPr/>
        <p:txBody>
          <a:bodyPr/>
          <a:lstStyle/>
          <a:p>
            <a:fld id="{DE5C2B8F-5ADC-43DA-8F91-FCBC985BC329}" type="slidenum">
              <a:rPr lang="en-CA" smtClean="0"/>
              <a:t>28</a:t>
            </a:fld>
            <a:endParaRPr lang="en-CA" dirty="0"/>
          </a:p>
        </p:txBody>
      </p:sp>
      <p:sp>
        <p:nvSpPr>
          <p:cNvPr id="5" name="Footer Placeholder 5">
            <a:extLst>
              <a:ext uri="{FF2B5EF4-FFF2-40B4-BE49-F238E27FC236}">
                <a16:creationId xmlns:a16="http://schemas.microsoft.com/office/drawing/2014/main" id="{20864ADA-DE02-40D4-8318-4BDF4909EC2A}"/>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14484157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Le partage de la localisation et les applications vous aidant à trouver votre téléphone fonctionnent toujours si votre téléphone est éteint. Vous devez donc désactiver ces applications spécifiques dans les réglages.</a:t>
            </a:r>
          </a:p>
        </p:txBody>
      </p:sp>
      <p:sp>
        <p:nvSpPr>
          <p:cNvPr id="4" name="Slide Number Placeholder 3"/>
          <p:cNvSpPr>
            <a:spLocks noGrp="1"/>
          </p:cNvSpPr>
          <p:nvPr>
            <p:ph type="sldNum" sz="quarter" idx="5"/>
          </p:nvPr>
        </p:nvSpPr>
        <p:spPr/>
        <p:txBody>
          <a:bodyPr/>
          <a:lstStyle/>
          <a:p>
            <a:fld id="{DE5C2B8F-5ADC-43DA-8F91-FCBC985BC329}" type="slidenum">
              <a:rPr lang="en-CA" smtClean="0"/>
              <a:t>29</a:t>
            </a:fld>
            <a:endParaRPr lang="en-CA" dirty="0"/>
          </a:p>
        </p:txBody>
      </p:sp>
      <p:sp>
        <p:nvSpPr>
          <p:cNvPr id="5" name="Footer Placeholder 5">
            <a:extLst>
              <a:ext uri="{FF2B5EF4-FFF2-40B4-BE49-F238E27FC236}">
                <a16:creationId xmlns:a16="http://schemas.microsoft.com/office/drawing/2014/main" id="{9EA77D46-43B0-4DF6-A1C9-494A7CAC03EA}"/>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24448547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strike="noStrike" dirty="0">
                <a:effectLst/>
                <a:cs typeface="Segoe UI"/>
              </a:rPr>
              <a:t>Certains sujets peuvent être bouleversants alors avant de commencer, parlons de la façon dont nous allons composer avec ces situations.</a:t>
            </a:r>
          </a:p>
          <a:p>
            <a:endParaRPr lang="fr-CA" dirty="0">
              <a:cs typeface="Segoe UI"/>
            </a:endParaRPr>
          </a:p>
          <a:p>
            <a:r>
              <a:rPr lang="fr-CA" dirty="0">
                <a:effectLst/>
                <a:cs typeface="Segoe UI"/>
              </a:rPr>
              <a:t>Nous vous indiquerons le contenu de chaque partie de l’atelier afin que vous puissiez vous retirer quelques minutes si vous préférez ne pas aborder un sujet particulier. Si vous devez vous retirer, levez le pouce avant de partir pour que je sache que vous allez bien. Si vous avez besoin d’aide, </a:t>
            </a:r>
            <a:r>
              <a:rPr lang="fr-CA" i="1" dirty="0">
                <a:effectLst/>
                <a:cs typeface="Segoe UI"/>
              </a:rPr>
              <a:t>[nom de la personne disponible pour du soutien supplémentaire]</a:t>
            </a:r>
            <a:r>
              <a:rPr lang="fr-CA" dirty="0">
                <a:effectLst/>
                <a:cs typeface="Segoe UI"/>
              </a:rPr>
              <a:t> est à votre disposition pour vous aider.</a:t>
            </a:r>
          </a:p>
          <a:p>
            <a:endParaRPr lang="fr-CA" dirty="0">
              <a:cs typeface="Segoe UI"/>
            </a:endParaRPr>
          </a:p>
          <a:p>
            <a:r>
              <a:rPr lang="fr-CA" i="1" dirty="0">
                <a:effectLst/>
                <a:cs typeface="Segoe UI"/>
              </a:rPr>
              <a:t>Pour les participants à distance uniquement :</a:t>
            </a:r>
            <a:r>
              <a:rPr lang="fr-CA" dirty="0">
                <a:effectLst/>
                <a:cs typeface="Segoe UI"/>
              </a:rPr>
              <a:t> Pouvez-vous me dire si vous êtes dans un endroit sûr pour discuter? Si ce n’est pas le cas, y a-t-il un autre endroit plus sûr où vous pourriez vous rendre?</a:t>
            </a:r>
          </a:p>
          <a:p>
            <a:endParaRPr lang="fr-CA" dirty="0">
              <a:ea typeface="Times New Roman" panose="02020603050405020304" pitchFamily="18" charset="0"/>
              <a:cs typeface="Segoe UI"/>
            </a:endParaRPr>
          </a:p>
          <a:p>
            <a:r>
              <a:rPr lang="fr-CA" dirty="0">
                <a:effectLst/>
                <a:ea typeface="Times New Roman" panose="02020603050405020304" pitchFamily="18" charset="0"/>
                <a:cs typeface="Segoe UI"/>
              </a:rPr>
              <a:t>Assurez-vous d’avoir à proximité quelque chose qui vous réconforte. Des pauses sont prévues au cours de l’atelier, mais vous devez vous sentir libre de vous retirer à tout moment.</a:t>
            </a:r>
            <a:endParaRPr lang="fr-CA" dirty="0">
              <a:effectLst/>
              <a:highlight>
                <a:srgbClr val="FFFF00"/>
              </a:highlight>
              <a:latin typeface="Segoe UI" panose="020B0502040204020203" pitchFamily="34" charset="0"/>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3</a:t>
            </a:fld>
            <a:endParaRPr lang="en-CA" dirty="0"/>
          </a:p>
        </p:txBody>
      </p:sp>
      <p:sp>
        <p:nvSpPr>
          <p:cNvPr id="5" name="Footer Placeholder 5">
            <a:extLst>
              <a:ext uri="{FF2B5EF4-FFF2-40B4-BE49-F238E27FC236}">
                <a16:creationId xmlns:a16="http://schemas.microsoft.com/office/drawing/2014/main" id="{F771DC32-79F8-4087-942E-95822D9BC8C8}"/>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34144417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 name="Shape 218"/>
          <p:cNvSpPr>
            <a:spLocks noGrp="1"/>
          </p:cNvSpPr>
          <p:nvPr>
            <p:ph type="body" sz="quarter" idx="1"/>
          </p:nvPr>
        </p:nvSpPr>
        <p:spPr/>
        <p:txBody>
          <a:bodyPr/>
          <a:lstStyle/>
          <a:p>
            <a:r>
              <a:rPr lang="fr-CA" dirty="0"/>
              <a:t>Sur les appareils iPhone et iPad, vous devez désactiver la fonction « Localiser » (mon iPhone ou iPad). Pour ce faire, ouvrez les réglages, puis tapez le nom de l’appareil dans le coin supérieur gauche.</a:t>
            </a:r>
            <a:endParaRPr lang="fr-CA" dirty="0">
              <a:highlight>
                <a:srgbClr val="FFFF00"/>
              </a:highlight>
            </a:endParaRPr>
          </a:p>
        </p:txBody>
      </p:sp>
      <p:sp>
        <p:nvSpPr>
          <p:cNvPr id="4" name="Footer Placeholder 5"/>
          <p:cNvSpPr>
            <a:spLocks noGrp="1"/>
          </p:cNvSpPr>
          <p:nvPr>
            <p:ph type="ftr" sz="quarter" idx="4"/>
          </p:nvPr>
        </p:nvSpPr>
        <p:spPr/>
        <p:txBody>
          <a:bodyPr/>
          <a:lstStyle>
            <a:lvl1pPr algn="l">
              <a:defRPr sz="1200"/>
            </a:lvl1pPr>
          </a:lstStyle>
          <a:p>
            <a:r>
              <a:rPr lang="en-CA" dirty="0"/>
              <a:t>© 2024 HabiloMédias</a:t>
            </a:r>
          </a:p>
        </p:txBody>
      </p:sp>
      <p:sp>
        <p:nvSpPr>
          <p:cNvPr id="5" name="Slide Number Placeholder 6"/>
          <p:cNvSpPr>
            <a:spLocks noGrp="1"/>
          </p:cNvSpPr>
          <p:nvPr>
            <p:ph type="sldNum" sz="quarter" idx="5"/>
          </p:nvPr>
        </p:nvSpPr>
        <p:spPr/>
        <p:txBody>
          <a:bodyPr/>
          <a:lstStyle>
            <a:lvl1pPr algn="r">
              <a:defRPr sz="1200"/>
            </a:lvl1pPr>
          </a:lstStyle>
          <a:p>
            <a:fld id="{0B06FBF4-DAE3-44EA-A1DD-E1B4CDE3A022}" type="slidenum">
              <a:rPr lang="en-CA" smtClean="0"/>
              <a:pPr/>
              <a:t>30</a:t>
            </a:fld>
            <a:endParaRPr lang="en-CA" dirty="0"/>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25576288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 name="Shape 223"/>
          <p:cNvSpPr>
            <a:spLocks noGrp="1"/>
          </p:cNvSpPr>
          <p:nvPr>
            <p:ph type="body" sz="quarter" idx="1"/>
          </p:nvPr>
        </p:nvSpPr>
        <p:spPr/>
        <p:txBody>
          <a:bodyPr/>
          <a:lstStyle/>
          <a:p>
            <a:r>
              <a:rPr lang="fr-CA" dirty="0"/>
              <a:t>Tapez ensuite sur le bouton à bascule « Localiser mon iPhone » ou « Localiser mon iPad » et sur « Ok » dans la boîte qui apparaît.</a:t>
            </a:r>
          </a:p>
        </p:txBody>
      </p:sp>
      <p:sp>
        <p:nvSpPr>
          <p:cNvPr id="4" name="Footer Placeholder 5"/>
          <p:cNvSpPr>
            <a:spLocks noGrp="1"/>
          </p:cNvSpPr>
          <p:nvPr>
            <p:ph type="ftr" sz="quarter" idx="4"/>
          </p:nvPr>
        </p:nvSpPr>
        <p:spPr/>
        <p:txBody>
          <a:bodyPr/>
          <a:lstStyle>
            <a:lvl1pPr algn="l">
              <a:defRPr sz="1200"/>
            </a:lvl1pPr>
          </a:lstStyle>
          <a:p>
            <a:r>
              <a:rPr lang="en-CA" dirty="0"/>
              <a:t>© 2024 HabiloMédias</a:t>
            </a:r>
          </a:p>
        </p:txBody>
      </p:sp>
      <p:sp>
        <p:nvSpPr>
          <p:cNvPr id="5" name="Slide Number Placeholder 6"/>
          <p:cNvSpPr>
            <a:spLocks noGrp="1"/>
          </p:cNvSpPr>
          <p:nvPr>
            <p:ph type="sldNum" sz="quarter" idx="5"/>
          </p:nvPr>
        </p:nvSpPr>
        <p:spPr/>
        <p:txBody>
          <a:bodyPr/>
          <a:lstStyle>
            <a:lvl1pPr algn="r">
              <a:defRPr sz="1200"/>
            </a:lvl1pPr>
          </a:lstStyle>
          <a:p>
            <a:fld id="{0B06FBF4-DAE3-44EA-A1DD-E1B4CDE3A022}" type="slidenum">
              <a:rPr lang="en-CA" smtClean="0"/>
              <a:pPr/>
              <a:t>31</a:t>
            </a:fld>
            <a:endParaRPr lang="en-CA" dirty="0"/>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395403453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effectLst/>
              </a:rPr>
              <a:t>Certaines applications de médias sociaux partagent également votre position. Voyons comment vous pouvez désactiver cette </a:t>
            </a:r>
            <a:r>
              <a:rPr lang="fr-CA" dirty="0"/>
              <a:t>fonction</a:t>
            </a:r>
            <a:r>
              <a:rPr lang="fr-CA" dirty="0">
                <a:effectLst/>
              </a:rPr>
              <a:t>.</a:t>
            </a:r>
          </a:p>
          <a:p>
            <a:endParaRPr lang="fr-CA" dirty="0"/>
          </a:p>
        </p:txBody>
      </p:sp>
      <p:sp>
        <p:nvSpPr>
          <p:cNvPr id="4" name="Slide Number Placeholder 3"/>
          <p:cNvSpPr>
            <a:spLocks noGrp="1"/>
          </p:cNvSpPr>
          <p:nvPr>
            <p:ph type="sldNum" sz="quarter" idx="5"/>
          </p:nvPr>
        </p:nvSpPr>
        <p:spPr/>
        <p:txBody>
          <a:bodyPr/>
          <a:lstStyle/>
          <a:p>
            <a:fld id="{DE5C2B8F-5ADC-43DA-8F91-FCBC985BC329}" type="slidenum">
              <a:rPr lang="en-CA" smtClean="0"/>
              <a:t>32</a:t>
            </a:fld>
            <a:endParaRPr lang="en-CA" dirty="0"/>
          </a:p>
        </p:txBody>
      </p:sp>
      <p:sp>
        <p:nvSpPr>
          <p:cNvPr id="5" name="Footer Placeholder 5">
            <a:extLst>
              <a:ext uri="{FF2B5EF4-FFF2-40B4-BE49-F238E27FC236}">
                <a16:creationId xmlns:a16="http://schemas.microsoft.com/office/drawing/2014/main" id="{432A1E69-6008-4C84-A2A5-B8F8F6849637}"/>
              </a:ext>
            </a:extLst>
          </p:cNvPr>
          <p:cNvSpPr>
            <a:spLocks noGrp="1"/>
          </p:cNvSpPr>
          <p:nvPr>
            <p:ph type="ftr" sz="quarter" idx="4"/>
          </p:nvPr>
        </p:nvSpPr>
        <p:spPr>
          <a:xfrm>
            <a:off x="0" y="9119474"/>
            <a:ext cx="3169920" cy="481726"/>
          </a:xfrm>
        </p:spPr>
        <p:txBody>
          <a:bodyPr/>
          <a:lstStyle>
            <a:lvl1pPr algn="l">
              <a:defRPr sz="1200"/>
            </a:lvl1pPr>
          </a:lstStyle>
          <a:p>
            <a:r>
              <a:rPr lang="en-CA" dirty="0"/>
              <a:t>© 2024 HabiloMédias</a:t>
            </a:r>
          </a:p>
        </p:txBody>
      </p:sp>
    </p:spTree>
    <p:extLst>
      <p:ext uri="{BB962C8B-B14F-4D97-AF65-F5344CB8AC3E}">
        <p14:creationId xmlns:p14="http://schemas.microsoft.com/office/powerpoint/2010/main" val="33077268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Snapchat affiche votre position sur une carte. Pour désactiver cette fonction, ouvrez Snapchat et appuyez sur l’icône de votre profil. Tapez ensuite sur les trois points verticaux en haut à droite et descendez jusqu’à la section « Qui peut… ». Si vous appuyez sur « Voir ma position », une fenêtre contextuelle indiquant « Mode fantôme » s’affiche. Activez la fonction en faisant basculer le bouton.</a:t>
            </a:r>
          </a:p>
        </p:txBody>
      </p:sp>
      <p:sp>
        <p:nvSpPr>
          <p:cNvPr id="4" name="Slide Number Placeholder 3"/>
          <p:cNvSpPr>
            <a:spLocks noGrp="1"/>
          </p:cNvSpPr>
          <p:nvPr>
            <p:ph type="sldNum" sz="quarter" idx="5"/>
          </p:nvPr>
        </p:nvSpPr>
        <p:spPr/>
        <p:txBody>
          <a:bodyPr/>
          <a:lstStyle/>
          <a:p>
            <a:fld id="{DE5C2B8F-5ADC-43DA-8F91-FCBC985BC329}" type="slidenum">
              <a:rPr lang="en-CA" smtClean="0"/>
              <a:t>33</a:t>
            </a:fld>
            <a:endParaRPr lang="en-CA" dirty="0"/>
          </a:p>
        </p:txBody>
      </p:sp>
      <p:sp>
        <p:nvSpPr>
          <p:cNvPr id="5" name="Footer Placeholder 5">
            <a:extLst>
              <a:ext uri="{FF2B5EF4-FFF2-40B4-BE49-F238E27FC236}">
                <a16:creationId xmlns:a16="http://schemas.microsoft.com/office/drawing/2014/main" id="{6F4BB3CC-47A7-4CF6-A74A-D665DA135319}"/>
              </a:ext>
            </a:extLst>
          </p:cNvPr>
          <p:cNvSpPr>
            <a:spLocks noGrp="1"/>
          </p:cNvSpPr>
          <p:nvPr>
            <p:ph type="ftr" sz="quarter" idx="4"/>
          </p:nvPr>
        </p:nvSpPr>
        <p:spPr>
          <a:xfrm>
            <a:off x="0" y="9119474"/>
            <a:ext cx="3169920" cy="481726"/>
          </a:xfrm>
        </p:spPr>
        <p:txBody>
          <a:bodyPr/>
          <a:lstStyle>
            <a:lvl1pPr algn="l">
              <a:defRPr sz="1200"/>
            </a:lvl1pPr>
          </a:lstStyle>
          <a:p>
            <a:r>
              <a:rPr lang="en-CA" dirty="0"/>
              <a:t>© 2024 HabiloMédias</a:t>
            </a:r>
          </a:p>
        </p:txBody>
      </p:sp>
    </p:spTree>
    <p:extLst>
      <p:ext uri="{BB962C8B-B14F-4D97-AF65-F5344CB8AC3E}">
        <p14:creationId xmlns:p14="http://schemas.microsoft.com/office/powerpoint/2010/main" val="157360881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Sur Facebook ou Instagram, vous pouvez désactiver la localisation en appuyant sur Paramètres &gt; Confidentialité &gt; Services de localisation, puis en appuyant sur le bouton situé à côté. La plupart des autres réseaux sociaux placent la localisation à des endroits similaires, dans les réglages sous « Confidentialité » ou « Sécurité ».</a:t>
            </a:r>
            <a:endParaRPr lang="fr-CA" dirty="0">
              <a:highlight>
                <a:srgbClr val="FFFF00"/>
              </a:highlight>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34</a:t>
            </a:fld>
            <a:endParaRPr lang="en-CA" dirty="0"/>
          </a:p>
        </p:txBody>
      </p:sp>
      <p:sp>
        <p:nvSpPr>
          <p:cNvPr id="5" name="Footer Placeholder 5">
            <a:extLst>
              <a:ext uri="{FF2B5EF4-FFF2-40B4-BE49-F238E27FC236}">
                <a16:creationId xmlns:a16="http://schemas.microsoft.com/office/drawing/2014/main" id="{3F0C2C2E-6692-4853-BC72-0D8B1E21477D}"/>
              </a:ext>
            </a:extLst>
          </p:cNvPr>
          <p:cNvSpPr>
            <a:spLocks noGrp="1"/>
          </p:cNvSpPr>
          <p:nvPr>
            <p:ph type="ftr" sz="quarter" idx="4"/>
          </p:nvPr>
        </p:nvSpPr>
        <p:spPr>
          <a:xfrm>
            <a:off x="0" y="9119474"/>
            <a:ext cx="3169920" cy="481726"/>
          </a:xfrm>
        </p:spPr>
        <p:txBody>
          <a:bodyPr/>
          <a:lstStyle>
            <a:lvl1pPr algn="l">
              <a:defRPr sz="1200"/>
            </a:lvl1pPr>
          </a:lstStyle>
          <a:p>
            <a:r>
              <a:rPr lang="en-CA" dirty="0"/>
              <a:t>© 2024 HabiloMédias</a:t>
            </a:r>
          </a:p>
        </p:txBody>
      </p:sp>
    </p:spTree>
    <p:extLst>
      <p:ext uri="{BB962C8B-B14F-4D97-AF65-F5344CB8AC3E}">
        <p14:creationId xmlns:p14="http://schemas.microsoft.com/office/powerpoint/2010/main" val="11245402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Avant de poursuivre, arrêtons-nous un instant pour voir si quelqu’un souhaite faire une pause ou a besoin de soutien.</a:t>
            </a:r>
          </a:p>
        </p:txBody>
      </p:sp>
      <p:sp>
        <p:nvSpPr>
          <p:cNvPr id="4" name="Slide Number Placeholder 3"/>
          <p:cNvSpPr>
            <a:spLocks noGrp="1"/>
          </p:cNvSpPr>
          <p:nvPr>
            <p:ph type="sldNum" sz="quarter" idx="5"/>
          </p:nvPr>
        </p:nvSpPr>
        <p:spPr/>
        <p:txBody>
          <a:bodyPr/>
          <a:lstStyle/>
          <a:p>
            <a:fld id="{DE5C2B8F-5ADC-43DA-8F91-FCBC985BC329}" type="slidenum">
              <a:rPr lang="en-CA" smtClean="0"/>
              <a:t>35</a:t>
            </a:fld>
            <a:endParaRPr lang="en-CA" dirty="0"/>
          </a:p>
        </p:txBody>
      </p:sp>
      <p:sp>
        <p:nvSpPr>
          <p:cNvPr id="5" name="Footer Placeholder 5">
            <a:extLst>
              <a:ext uri="{FF2B5EF4-FFF2-40B4-BE49-F238E27FC236}">
                <a16:creationId xmlns:a16="http://schemas.microsoft.com/office/drawing/2014/main" id="{AEF0D8BC-C4B6-4158-BE04-0443617952FD}"/>
              </a:ext>
            </a:extLst>
          </p:cNvPr>
          <p:cNvSpPr>
            <a:spLocks noGrp="1"/>
          </p:cNvSpPr>
          <p:nvPr>
            <p:ph type="ftr" sz="quarter" idx="4"/>
          </p:nvPr>
        </p:nvSpPr>
        <p:spPr>
          <a:xfrm>
            <a:off x="0" y="9119474"/>
            <a:ext cx="3169920" cy="481726"/>
          </a:xfrm>
        </p:spPr>
        <p:txBody>
          <a:bodyPr/>
          <a:lstStyle>
            <a:lvl1pPr algn="l">
              <a:defRPr sz="1200"/>
            </a:lvl1pPr>
          </a:lstStyle>
          <a:p>
            <a:r>
              <a:rPr lang="en-CA" dirty="0"/>
              <a:t>© 2024 HabiloMédias</a:t>
            </a:r>
          </a:p>
        </p:txBody>
      </p:sp>
    </p:spTree>
    <p:extLst>
      <p:ext uri="{BB962C8B-B14F-4D97-AF65-F5344CB8AC3E}">
        <p14:creationId xmlns:p14="http://schemas.microsoft.com/office/powerpoint/2010/main" val="114719218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Voyons maintenant de manière plus générale comment vous pouvez gérer votre vie privée sur les réseaux sociaux.</a:t>
            </a:r>
          </a:p>
        </p:txBody>
      </p:sp>
      <p:sp>
        <p:nvSpPr>
          <p:cNvPr id="4" name="Slide Number Placeholder 3"/>
          <p:cNvSpPr>
            <a:spLocks noGrp="1"/>
          </p:cNvSpPr>
          <p:nvPr>
            <p:ph type="sldNum" sz="quarter" idx="5"/>
          </p:nvPr>
        </p:nvSpPr>
        <p:spPr/>
        <p:txBody>
          <a:bodyPr/>
          <a:lstStyle/>
          <a:p>
            <a:fld id="{DE5C2B8F-5ADC-43DA-8F91-FCBC985BC329}" type="slidenum">
              <a:rPr lang="en-CA" smtClean="0"/>
              <a:t>36</a:t>
            </a:fld>
            <a:endParaRPr lang="en-CA" dirty="0"/>
          </a:p>
        </p:txBody>
      </p:sp>
      <p:sp>
        <p:nvSpPr>
          <p:cNvPr id="5" name="Footer Placeholder 5">
            <a:extLst>
              <a:ext uri="{FF2B5EF4-FFF2-40B4-BE49-F238E27FC236}">
                <a16:creationId xmlns:a16="http://schemas.microsoft.com/office/drawing/2014/main" id="{B91EFD40-20ED-40FB-AFE2-DEB7A41FD67D}"/>
              </a:ext>
            </a:extLst>
          </p:cNvPr>
          <p:cNvSpPr>
            <a:spLocks noGrp="1"/>
          </p:cNvSpPr>
          <p:nvPr>
            <p:ph type="ftr" sz="quarter" idx="4"/>
          </p:nvPr>
        </p:nvSpPr>
        <p:spPr>
          <a:xfrm>
            <a:off x="0" y="9119474"/>
            <a:ext cx="3169920" cy="481726"/>
          </a:xfrm>
        </p:spPr>
        <p:txBody>
          <a:bodyPr/>
          <a:lstStyle>
            <a:lvl1pPr algn="l">
              <a:defRPr sz="1200"/>
            </a:lvl1pPr>
          </a:lstStyle>
          <a:p>
            <a:r>
              <a:rPr lang="en-CA" dirty="0"/>
              <a:t>© 2024 HabiloMédias</a:t>
            </a:r>
          </a:p>
        </p:txBody>
      </p:sp>
    </p:spTree>
    <p:extLst>
      <p:ext uri="{BB962C8B-B14F-4D97-AF65-F5344CB8AC3E}">
        <p14:creationId xmlns:p14="http://schemas.microsoft.com/office/powerpoint/2010/main" val="322313950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 name="Shape 189"/>
          <p:cNvSpPr>
            <a:spLocks noGrp="1" noRot="1" noChangeAspect="1"/>
          </p:cNvSpPr>
          <p:nvPr>
            <p:ph type="sldImg"/>
          </p:nvPr>
        </p:nvSpPr>
        <p:spPr>
          <a:xfrm>
            <a:off x="1381125" y="757238"/>
            <a:ext cx="5040313" cy="3779837"/>
          </a:xfrm>
          <a:prstGeom prst="rect">
            <a:avLst/>
          </a:prstGeom>
        </p:spPr>
        <p:txBody>
          <a:bodyPr/>
          <a:lstStyle/>
          <a:p>
            <a:endParaRPr dirty="0"/>
          </a:p>
        </p:txBody>
      </p:sp>
      <p:sp>
        <p:nvSpPr>
          <p:cNvPr id="190" name="Shape 190"/>
          <p:cNvSpPr>
            <a:spLocks noGrp="1"/>
          </p:cNvSpPr>
          <p:nvPr>
            <p:ph type="body" sz="quarter" idx="1"/>
          </p:nvPr>
        </p:nvSpPr>
        <p:spPr>
          <a:prstGeom prst="rect">
            <a:avLst/>
          </a:prstGeom>
        </p:spPr>
        <p:txBody>
          <a:bodyPr/>
          <a:lstStyle/>
          <a:p>
            <a:pPr defTabSz="966612">
              <a:defRPr/>
            </a:pPr>
            <a:r>
              <a:rPr lang="fr-CA" dirty="0"/>
              <a:t>Du point de vue de la protection de la vie privée, il existe deux types de réseaux sociaux : les réseaux </a:t>
            </a:r>
            <a:r>
              <a:rPr lang="fr-CA" i="1" dirty="0"/>
              <a:t>fermés</a:t>
            </a:r>
            <a:r>
              <a:rPr lang="fr-CA" dirty="0"/>
              <a:t> comme Facebook, où deux personnes doivent se mettre d’accord pour être connectées, et les réseaux </a:t>
            </a:r>
            <a:r>
              <a:rPr lang="fr-CA" i="1" dirty="0"/>
              <a:t>ouverts</a:t>
            </a:r>
            <a:r>
              <a:rPr lang="fr-CA" dirty="0"/>
              <a:t> comme Twitter, où vous pouvez suivre quelqu’un sans qu’il vous suive nécessairement en retour.</a:t>
            </a:r>
          </a:p>
          <a:p>
            <a:pPr defTabSz="966612">
              <a:defRPr/>
            </a:pPr>
            <a:endParaRPr lang="fr-CA" dirty="0"/>
          </a:p>
          <a:p>
            <a:r>
              <a:rPr lang="fr-CA" dirty="0"/>
              <a:t>Vous devez faire attention à qui vous acceptez comme ami sur un réseau social fermé, parce qu’ils verront tout ce que vous publiez et pourront partager vos publications avec leurs amis, qui ne sont pas forcément les vôtres. </a:t>
            </a:r>
          </a:p>
          <a:p>
            <a:endParaRPr lang="fr-CA" dirty="0"/>
          </a:p>
          <a:p>
            <a:r>
              <a:rPr lang="fr-CA" dirty="0"/>
              <a:t>N’acceptez pas les demandes d’amis de personnes que vous ne connaissez pas ou auxquelles vous ne faites pas confiance. </a:t>
            </a:r>
          </a:p>
          <a:p>
            <a:endParaRPr lang="fr-CA" dirty="0"/>
          </a:p>
          <a:p>
            <a:endParaRPr lang="fr-CA" dirty="0"/>
          </a:p>
          <a:p>
            <a:endParaRPr lang="fr-CA" dirty="0"/>
          </a:p>
        </p:txBody>
      </p:sp>
      <p:sp>
        <p:nvSpPr>
          <p:cNvPr id="4" name="Footer Placeholder 5">
            <a:extLst>
              <a:ext uri="{FF2B5EF4-FFF2-40B4-BE49-F238E27FC236}">
                <a16:creationId xmlns:a16="http://schemas.microsoft.com/office/drawing/2014/main" id="{97A210E7-901F-4461-9ABC-E7D3C8ACCCBB}"/>
              </a:ext>
            </a:extLst>
          </p:cNvPr>
          <p:cNvSpPr>
            <a:spLocks noGrp="1"/>
          </p:cNvSpPr>
          <p:nvPr>
            <p:ph type="ftr" sz="quarter" idx="4"/>
          </p:nvPr>
        </p:nvSpPr>
        <p:spPr>
          <a:xfrm>
            <a:off x="0" y="9575448"/>
            <a:ext cx="3381248" cy="504063"/>
          </a:xfrm>
          <a:prstGeom prst="rect">
            <a:avLst/>
          </a:prstGeom>
        </p:spPr>
        <p:txBody>
          <a:bodyPr vert="horz" lIns="102180" tIns="51091" rIns="102180" bIns="51091" rtlCol="0" anchor="b"/>
          <a:lstStyle>
            <a:lvl1pPr algn="l">
              <a:defRPr sz="1300"/>
            </a:lvl1pPr>
          </a:lstStyle>
          <a:p>
            <a:r>
              <a:rPr lang="en-CA" dirty="0"/>
              <a:t>© 2019 HabiloMédias</a:t>
            </a:r>
          </a:p>
        </p:txBody>
      </p:sp>
      <p:sp>
        <p:nvSpPr>
          <p:cNvPr id="5" name="Slide Number Placeholder 6">
            <a:extLst>
              <a:ext uri="{FF2B5EF4-FFF2-40B4-BE49-F238E27FC236}">
                <a16:creationId xmlns:a16="http://schemas.microsoft.com/office/drawing/2014/main" id="{6179766E-4A9A-4B73-8171-560652196E75}"/>
              </a:ext>
            </a:extLst>
          </p:cNvPr>
          <p:cNvSpPr>
            <a:spLocks noGrp="1"/>
          </p:cNvSpPr>
          <p:nvPr>
            <p:ph type="sldNum" sz="quarter" idx="5"/>
          </p:nvPr>
        </p:nvSpPr>
        <p:spPr>
          <a:xfrm>
            <a:off x="4419826" y="9575448"/>
            <a:ext cx="3381248" cy="504063"/>
          </a:xfrm>
          <a:prstGeom prst="rect">
            <a:avLst/>
          </a:prstGeom>
        </p:spPr>
        <p:txBody>
          <a:bodyPr vert="horz" lIns="102180" tIns="51091" rIns="102180" bIns="51091" rtlCol="0" anchor="b"/>
          <a:lstStyle>
            <a:lvl1pPr algn="r">
              <a:defRPr sz="1300"/>
            </a:lvl1pPr>
          </a:lstStyle>
          <a:p>
            <a:fld id="{0B06FBF4-DAE3-44EA-A1DD-E1B4CDE3A022}" type="slidenum">
              <a:rPr lang="en-CA" smtClean="0"/>
              <a:pPr/>
              <a:t>37</a:t>
            </a:fld>
            <a:endParaRPr lang="en-CA" dirty="0"/>
          </a:p>
        </p:txBody>
      </p:sp>
      <p:sp>
        <p:nvSpPr>
          <p:cNvPr id="6" name="Footer Placeholder 5">
            <a:extLst>
              <a:ext uri="{FF2B5EF4-FFF2-40B4-BE49-F238E27FC236}">
                <a16:creationId xmlns:a16="http://schemas.microsoft.com/office/drawing/2014/main" id="{01836D5E-C44F-4882-B9E8-718014143C8C}"/>
              </a:ext>
            </a:extLst>
          </p:cNvPr>
          <p:cNvSpPr txBox="1">
            <a:spLocks/>
          </p:cNvSpPr>
          <p:nvPr/>
        </p:nvSpPr>
        <p:spPr>
          <a:xfrm>
            <a:off x="0" y="9119474"/>
            <a:ext cx="3240363" cy="488061"/>
          </a:xfrm>
          <a:prstGeom prst="rect">
            <a:avLst/>
          </a:prstGeom>
        </p:spPr>
        <p:txBody>
          <a:bodyPr vert="horz" lIns="98497" tIns="49249" rIns="98497" bIns="49249" rtlCol="0" anchor="b"/>
          <a:lstStyle>
            <a:defPPr>
              <a:defRPr lang="en-US"/>
            </a:defPPr>
            <a:lvl1pPr marL="0" algn="l" defTabSz="457200" rtl="0" eaLnBrk="1" latinLnBrk="0" hangingPunct="1">
              <a:defRPr sz="105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CA" dirty="0"/>
              <a:t>© 2024 HabiloMédias</a:t>
            </a:r>
          </a:p>
        </p:txBody>
      </p:sp>
      <p:sp>
        <p:nvSpPr>
          <p:cNvPr id="7" name="Slide Number Placeholder 3">
            <a:extLst>
              <a:ext uri="{FF2B5EF4-FFF2-40B4-BE49-F238E27FC236}">
                <a16:creationId xmlns:a16="http://schemas.microsoft.com/office/drawing/2014/main" id="{1B770BB2-0E5E-4570-BB22-CE5120FAF0A4}"/>
              </a:ext>
            </a:extLst>
          </p:cNvPr>
          <p:cNvSpPr txBox="1">
            <a:spLocks/>
          </p:cNvSpPr>
          <p:nvPr/>
        </p:nvSpPr>
        <p:spPr>
          <a:xfrm>
            <a:off x="4143587" y="9119474"/>
            <a:ext cx="3169920" cy="481726"/>
          </a:xfrm>
          <a:prstGeom prst="rect">
            <a:avLst/>
          </a:prstGeom>
        </p:spPr>
        <p:txBody>
          <a:bodyPr vert="horz" lIns="96661" tIns="48331" rIns="96661" bIns="48331" rtlCol="0" anchor="b"/>
          <a:lstStyle>
            <a:defPPr>
              <a:defRPr lang="en-US"/>
            </a:defPPr>
            <a:lvl1pPr marL="0" algn="r"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E5C2B8F-5ADC-43DA-8F91-FCBC985BC329}" type="slidenum">
              <a:rPr lang="en-CA" smtClean="0"/>
              <a:pPr/>
              <a:t>37</a:t>
            </a:fld>
            <a:endParaRPr lang="en-CA"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 name="Shape 218"/>
          <p:cNvSpPr>
            <a:spLocks noGrp="1" noRot="1" noChangeAspect="1"/>
          </p:cNvSpPr>
          <p:nvPr>
            <p:ph type="sldImg"/>
          </p:nvPr>
        </p:nvSpPr>
        <p:spPr>
          <a:xfrm>
            <a:off x="1381125" y="757238"/>
            <a:ext cx="5040313" cy="3779837"/>
          </a:xfrm>
          <a:prstGeom prst="rect">
            <a:avLst/>
          </a:prstGeom>
        </p:spPr>
        <p:txBody>
          <a:bodyPr/>
          <a:lstStyle/>
          <a:p>
            <a:endParaRPr dirty="0"/>
          </a:p>
        </p:txBody>
      </p:sp>
      <p:sp>
        <p:nvSpPr>
          <p:cNvPr id="219" name="Shape 219"/>
          <p:cNvSpPr>
            <a:spLocks noGrp="1"/>
          </p:cNvSpPr>
          <p:nvPr>
            <p:ph type="body" sz="quarter" idx="1"/>
          </p:nvPr>
        </p:nvSpPr>
        <p:spPr>
          <a:prstGeom prst="rect">
            <a:avLst/>
          </a:prstGeom>
        </p:spPr>
        <p:txBody>
          <a:bodyPr/>
          <a:lstStyle/>
          <a:p>
            <a:r>
              <a:rPr lang="fr-CA" dirty="0"/>
              <a:t>Presque tous les réseaux sociaux ont également des </a:t>
            </a:r>
            <a:r>
              <a:rPr lang="fr-CA" i="1" dirty="0"/>
              <a:t>paramètres de confidentialité </a:t>
            </a:r>
            <a:r>
              <a:rPr lang="fr-CA" dirty="0"/>
              <a:t>qui vous donnent un peu plus de contrôle sur qui voit ce que vous publiez. </a:t>
            </a:r>
          </a:p>
          <a:p>
            <a:endParaRPr lang="fr-CA" dirty="0"/>
          </a:p>
          <a:p>
            <a:r>
              <a:rPr lang="fr-CA" dirty="0"/>
              <a:t>Vous pouvez modifier les paramètres de confidentialité </a:t>
            </a:r>
            <a:r>
              <a:rPr lang="fr-CA" i="1" dirty="0"/>
              <a:t>par défaut</a:t>
            </a:r>
            <a:r>
              <a:rPr lang="fr-CA" dirty="0"/>
              <a:t>, de sorte que toutes vos publications sont vues par plus ou moins de personnes que d'habitude.</a:t>
            </a:r>
          </a:p>
          <a:p>
            <a:endParaRPr lang="fr-CA" dirty="0"/>
          </a:p>
          <a:p>
            <a:r>
              <a:rPr lang="fr-CA" dirty="0"/>
              <a:t>Sur un grand nombre de réseaux sociaux, vous pouvez également choisir différents paramètres de confidentialité pour chaque publication, de sorte que vous pouvez rendre certaines totalement publiques ou décider que seuls certains de vos amis pourront la voir.</a:t>
            </a:r>
          </a:p>
          <a:p>
            <a:endParaRPr lang="fr-CA" dirty="0"/>
          </a:p>
          <a:p>
            <a:r>
              <a:rPr lang="fr-CA" dirty="0"/>
              <a:t>Nous allons maintenant voir comment modifier ces paramètres dans Facebook.</a:t>
            </a:r>
          </a:p>
        </p:txBody>
      </p:sp>
      <p:sp>
        <p:nvSpPr>
          <p:cNvPr id="4" name="Footer Placeholder 5">
            <a:extLst>
              <a:ext uri="{FF2B5EF4-FFF2-40B4-BE49-F238E27FC236}">
                <a16:creationId xmlns:a16="http://schemas.microsoft.com/office/drawing/2014/main" id="{7373078F-1E2A-483E-88A1-FE6356E5EC6B}"/>
              </a:ext>
            </a:extLst>
          </p:cNvPr>
          <p:cNvSpPr>
            <a:spLocks noGrp="1"/>
          </p:cNvSpPr>
          <p:nvPr>
            <p:ph type="ftr" sz="quarter" idx="4"/>
          </p:nvPr>
        </p:nvSpPr>
        <p:spPr>
          <a:xfrm>
            <a:off x="0" y="9071385"/>
            <a:ext cx="3381248" cy="504063"/>
          </a:xfrm>
          <a:prstGeom prst="rect">
            <a:avLst/>
          </a:prstGeom>
        </p:spPr>
        <p:txBody>
          <a:bodyPr vert="horz" lIns="102180" tIns="51091" rIns="102180" bIns="51091" rtlCol="0" anchor="b"/>
          <a:lstStyle>
            <a:lvl1pPr algn="l">
              <a:defRPr sz="1300"/>
            </a:lvl1pPr>
          </a:lstStyle>
          <a:p>
            <a:r>
              <a:rPr lang="en-CA" dirty="0"/>
              <a:t>© 2024 HabiloMédias</a:t>
            </a:r>
          </a:p>
        </p:txBody>
      </p:sp>
      <p:sp>
        <p:nvSpPr>
          <p:cNvPr id="5" name="Slide Number Placeholder 6">
            <a:extLst>
              <a:ext uri="{FF2B5EF4-FFF2-40B4-BE49-F238E27FC236}">
                <a16:creationId xmlns:a16="http://schemas.microsoft.com/office/drawing/2014/main" id="{5432AB54-538F-4E0F-8C8D-1D118FE5E81D}"/>
              </a:ext>
            </a:extLst>
          </p:cNvPr>
          <p:cNvSpPr>
            <a:spLocks noGrp="1"/>
          </p:cNvSpPr>
          <p:nvPr>
            <p:ph type="sldNum" sz="quarter" idx="5"/>
          </p:nvPr>
        </p:nvSpPr>
        <p:spPr>
          <a:xfrm>
            <a:off x="3933952" y="9071385"/>
            <a:ext cx="3381248" cy="504063"/>
          </a:xfrm>
          <a:prstGeom prst="rect">
            <a:avLst/>
          </a:prstGeom>
        </p:spPr>
        <p:txBody>
          <a:bodyPr vert="horz" lIns="102180" tIns="51091" rIns="102180" bIns="51091" rtlCol="0" anchor="b"/>
          <a:lstStyle>
            <a:lvl1pPr algn="r">
              <a:defRPr sz="1300"/>
            </a:lvl1pPr>
          </a:lstStyle>
          <a:p>
            <a:fld id="{0B06FBF4-DAE3-44EA-A1DD-E1B4CDE3A022}" type="slidenum">
              <a:rPr lang="en-CA" smtClean="0"/>
              <a:pPr/>
              <a:t>38</a:t>
            </a:fld>
            <a:endParaRPr lang="en-CA"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 name="Shape 222"/>
          <p:cNvSpPr>
            <a:spLocks noGrp="1" noRot="1" noChangeAspect="1"/>
          </p:cNvSpPr>
          <p:nvPr>
            <p:ph type="sldImg"/>
          </p:nvPr>
        </p:nvSpPr>
        <p:spPr>
          <a:xfrm>
            <a:off x="1381125" y="757238"/>
            <a:ext cx="5040313" cy="3779837"/>
          </a:xfrm>
          <a:prstGeom prst="rect">
            <a:avLst/>
          </a:prstGeom>
        </p:spPr>
        <p:txBody>
          <a:bodyPr/>
          <a:lstStyle/>
          <a:p>
            <a:endParaRPr dirty="0"/>
          </a:p>
        </p:txBody>
      </p:sp>
      <p:sp>
        <p:nvSpPr>
          <p:cNvPr id="223" name="Shape 223"/>
          <p:cNvSpPr>
            <a:spLocks noGrp="1"/>
          </p:cNvSpPr>
          <p:nvPr>
            <p:ph type="body" sz="quarter" idx="1"/>
          </p:nvPr>
        </p:nvSpPr>
        <p:spPr>
          <a:prstGeom prst="rect">
            <a:avLst/>
          </a:prstGeom>
        </p:spPr>
        <p:txBody>
          <a:bodyPr/>
          <a:lstStyle/>
          <a:p>
            <a:r>
              <a:rPr lang="fr-CA" dirty="0"/>
              <a:t>Pour modifier vos paramètres sur Facebook, cliquez sur « paramètres », puis sur « confidentialité » dans le menu de gauche. Trouvez « qui peut voir vos futures publications » et cliquez sur « modifier ».</a:t>
            </a:r>
            <a:endParaRPr dirty="0"/>
          </a:p>
        </p:txBody>
      </p:sp>
      <p:sp>
        <p:nvSpPr>
          <p:cNvPr id="4" name="Footer Placeholder 5">
            <a:extLst>
              <a:ext uri="{FF2B5EF4-FFF2-40B4-BE49-F238E27FC236}">
                <a16:creationId xmlns:a16="http://schemas.microsoft.com/office/drawing/2014/main" id="{16AA9659-AB24-4D79-99A3-E670592BE17F}"/>
              </a:ext>
            </a:extLst>
          </p:cNvPr>
          <p:cNvSpPr>
            <a:spLocks noGrp="1"/>
          </p:cNvSpPr>
          <p:nvPr>
            <p:ph type="ftr" sz="quarter" idx="4"/>
          </p:nvPr>
        </p:nvSpPr>
        <p:spPr>
          <a:xfrm>
            <a:off x="0" y="9575448"/>
            <a:ext cx="3381248" cy="504063"/>
          </a:xfrm>
          <a:prstGeom prst="rect">
            <a:avLst/>
          </a:prstGeom>
        </p:spPr>
        <p:txBody>
          <a:bodyPr vert="horz" lIns="102180" tIns="51091" rIns="102180" bIns="51091" rtlCol="0" anchor="b"/>
          <a:lstStyle>
            <a:lvl1pPr algn="l">
              <a:defRPr sz="1300"/>
            </a:lvl1pPr>
          </a:lstStyle>
          <a:p>
            <a:r>
              <a:rPr lang="en-CA" dirty="0"/>
              <a:t>© 2019 HabiloMédias</a:t>
            </a:r>
          </a:p>
        </p:txBody>
      </p:sp>
      <p:sp>
        <p:nvSpPr>
          <p:cNvPr id="5" name="Slide Number Placeholder 6">
            <a:extLst>
              <a:ext uri="{FF2B5EF4-FFF2-40B4-BE49-F238E27FC236}">
                <a16:creationId xmlns:a16="http://schemas.microsoft.com/office/drawing/2014/main" id="{88C0DC37-B5A4-4FC4-8C48-0E9B353101E2}"/>
              </a:ext>
            </a:extLst>
          </p:cNvPr>
          <p:cNvSpPr>
            <a:spLocks noGrp="1"/>
          </p:cNvSpPr>
          <p:nvPr>
            <p:ph type="sldNum" sz="quarter" idx="5"/>
          </p:nvPr>
        </p:nvSpPr>
        <p:spPr>
          <a:xfrm>
            <a:off x="4419826" y="9575448"/>
            <a:ext cx="3381248" cy="504063"/>
          </a:xfrm>
          <a:prstGeom prst="rect">
            <a:avLst/>
          </a:prstGeom>
        </p:spPr>
        <p:txBody>
          <a:bodyPr vert="horz" lIns="102180" tIns="51091" rIns="102180" bIns="51091" rtlCol="0" anchor="b"/>
          <a:lstStyle>
            <a:lvl1pPr algn="r">
              <a:defRPr sz="1300"/>
            </a:lvl1pPr>
          </a:lstStyle>
          <a:p>
            <a:fld id="{0B06FBF4-DAE3-44EA-A1DD-E1B4CDE3A022}" type="slidenum">
              <a:rPr lang="en-CA" smtClean="0"/>
              <a:pPr/>
              <a:t>39</a:t>
            </a:fld>
            <a:endParaRPr lang="en-CA" dirty="0"/>
          </a:p>
        </p:txBody>
      </p:sp>
      <p:sp>
        <p:nvSpPr>
          <p:cNvPr id="6" name="Footer Placeholder 5">
            <a:extLst>
              <a:ext uri="{FF2B5EF4-FFF2-40B4-BE49-F238E27FC236}">
                <a16:creationId xmlns:a16="http://schemas.microsoft.com/office/drawing/2014/main" id="{B5B2B4D9-8D43-42F6-8819-53D633757783}"/>
              </a:ext>
            </a:extLst>
          </p:cNvPr>
          <p:cNvSpPr txBox="1">
            <a:spLocks/>
          </p:cNvSpPr>
          <p:nvPr/>
        </p:nvSpPr>
        <p:spPr>
          <a:xfrm>
            <a:off x="0" y="9119474"/>
            <a:ext cx="3240363" cy="488061"/>
          </a:xfrm>
          <a:prstGeom prst="rect">
            <a:avLst/>
          </a:prstGeom>
        </p:spPr>
        <p:txBody>
          <a:bodyPr vert="horz" lIns="98497" tIns="49249" rIns="98497" bIns="49249" rtlCol="0" anchor="b"/>
          <a:lstStyle>
            <a:defPPr>
              <a:defRPr lang="en-US"/>
            </a:defPPr>
            <a:lvl1pPr marL="0" algn="l" defTabSz="457200" rtl="0" eaLnBrk="1" latinLnBrk="0" hangingPunct="1">
              <a:defRPr sz="105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CA" dirty="0"/>
              <a:t>© 2024 HabiloMédias</a:t>
            </a:r>
          </a:p>
        </p:txBody>
      </p:sp>
      <p:sp>
        <p:nvSpPr>
          <p:cNvPr id="7" name="Slide Number Placeholder 3">
            <a:extLst>
              <a:ext uri="{FF2B5EF4-FFF2-40B4-BE49-F238E27FC236}">
                <a16:creationId xmlns:a16="http://schemas.microsoft.com/office/drawing/2014/main" id="{47423C79-FF31-4230-915C-B5C7EE8BCDD2}"/>
              </a:ext>
            </a:extLst>
          </p:cNvPr>
          <p:cNvSpPr txBox="1">
            <a:spLocks/>
          </p:cNvSpPr>
          <p:nvPr/>
        </p:nvSpPr>
        <p:spPr>
          <a:xfrm>
            <a:off x="4143587" y="9119474"/>
            <a:ext cx="3169920" cy="481726"/>
          </a:xfrm>
          <a:prstGeom prst="rect">
            <a:avLst/>
          </a:prstGeom>
        </p:spPr>
        <p:txBody>
          <a:bodyPr vert="horz" lIns="96661" tIns="48331" rIns="96661" bIns="48331" rtlCol="0" anchor="b"/>
          <a:lstStyle>
            <a:defPPr>
              <a:defRPr lang="en-US"/>
            </a:defPPr>
            <a:lvl1pPr marL="0" algn="r"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E5C2B8F-5ADC-43DA-8F91-FCBC985BC329}" type="slidenum">
              <a:rPr lang="en-CA" smtClean="0"/>
              <a:pPr/>
              <a:t>39</a:t>
            </a:fld>
            <a:endParaRPr lang="en-CA"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effectLst/>
              </a:rPr>
              <a:t>Nous ferons d’abord un bref sondage pour nous aider à comprendre ce que vous savez et ne savez pas sur la protection de la vie privée et la gestion des relations en ligne. Ensuite, nous aborderons les sujets énumérés à l’écran et ferons quelques exercices pour mettre en pratique ces compétences. Enfin, nous terminerons par un bref sondage qui nous aidera à comprendre si cet atelier a bonifié vos connaissances et vos compétences en matière de protection de la vie privée en ligne et de gestion des relations en ligne.</a:t>
            </a:r>
          </a:p>
          <a:p>
            <a:endParaRPr lang="fr-CA" dirty="0"/>
          </a:p>
          <a:p>
            <a:r>
              <a:rPr lang="fr-CA" dirty="0">
                <a:effectLst/>
              </a:rPr>
              <a:t>Au terme de cet atelier, vous saurez comment :</a:t>
            </a:r>
          </a:p>
          <a:p>
            <a:endParaRPr lang="fr-CA" dirty="0">
              <a:effectLst/>
            </a:endParaRPr>
          </a:p>
          <a:p>
            <a:pPr marL="181240" indent="-181240">
              <a:buFont typeface="Arial" panose="020B0604020202020204" pitchFamily="34" charset="0"/>
              <a:buChar char="•"/>
            </a:pPr>
            <a:r>
              <a:rPr lang="fr-CA" dirty="0">
                <a:effectLst/>
                <a:cs typeface="Segoe UI"/>
              </a:rPr>
              <a:t>protéger votre vie privée et vos appareils numériques;</a:t>
            </a:r>
          </a:p>
          <a:p>
            <a:pPr marL="181240" indent="-181240">
              <a:buFont typeface="Arial" panose="020B0604020202020204" pitchFamily="34" charset="0"/>
              <a:buChar char="•"/>
            </a:pPr>
            <a:r>
              <a:rPr lang="fr-CA" dirty="0">
                <a:cs typeface="Segoe UI"/>
              </a:rPr>
              <a:t>restreindre le public qui voit votre localisation;</a:t>
            </a:r>
          </a:p>
          <a:p>
            <a:pPr marL="181240" indent="-181240">
              <a:buFont typeface="Arial" panose="020B0604020202020204" pitchFamily="34" charset="0"/>
              <a:buChar char="•"/>
            </a:pPr>
            <a:r>
              <a:rPr lang="fr-CA" dirty="0">
                <a:effectLst/>
                <a:cs typeface="Segoe UI"/>
              </a:rPr>
              <a:t>gérer les renseignements que vous partagez en ligne;</a:t>
            </a:r>
          </a:p>
          <a:p>
            <a:pPr marL="181240" indent="-181240">
              <a:buFont typeface="Arial" panose="020B0604020202020204" pitchFamily="34" charset="0"/>
              <a:buChar char="•"/>
            </a:pPr>
            <a:r>
              <a:rPr lang="fr-CA" dirty="0">
                <a:effectLst/>
                <a:cs typeface="Segoe UI"/>
              </a:rPr>
              <a:t>protéger votre vie personnelle en ligne;</a:t>
            </a:r>
          </a:p>
          <a:p>
            <a:pPr marL="181240" indent="-181240">
              <a:buFont typeface="Arial" panose="020B0604020202020204" pitchFamily="34" charset="0"/>
              <a:buChar char="•"/>
            </a:pPr>
            <a:r>
              <a:rPr lang="fr-CA" dirty="0">
                <a:cs typeface="Segoe UI"/>
              </a:rPr>
              <a:t>trouver et supprimer des logiciels espions sur votre téléphone.</a:t>
            </a:r>
            <a:endParaRPr lang="fr-CA" dirty="0">
              <a:effectLst/>
              <a:cs typeface="Segoe UI"/>
            </a:endParaRPr>
          </a:p>
          <a:p>
            <a:endParaRPr lang="fr-CA" dirty="0">
              <a:effectLst/>
            </a:endParaRPr>
          </a:p>
          <a:p>
            <a:r>
              <a:rPr lang="fr-CA" dirty="0">
                <a:effectLst/>
              </a:rPr>
              <a:t>Avant de commencer, arrêtons-nous un instant pour voir si quelqu’un a des questions.</a:t>
            </a:r>
            <a:endParaRPr lang="fr-CA" dirty="0"/>
          </a:p>
        </p:txBody>
      </p:sp>
      <p:sp>
        <p:nvSpPr>
          <p:cNvPr id="4" name="Slide Number Placeholder 3"/>
          <p:cNvSpPr>
            <a:spLocks noGrp="1"/>
          </p:cNvSpPr>
          <p:nvPr>
            <p:ph type="sldNum" sz="quarter" idx="5"/>
          </p:nvPr>
        </p:nvSpPr>
        <p:spPr/>
        <p:txBody>
          <a:bodyPr/>
          <a:lstStyle/>
          <a:p>
            <a:fld id="{DE5C2B8F-5ADC-43DA-8F91-FCBC985BC329}" type="slidenum">
              <a:rPr lang="en-CA" smtClean="0"/>
              <a:t>4</a:t>
            </a:fld>
            <a:endParaRPr lang="en-CA" dirty="0"/>
          </a:p>
        </p:txBody>
      </p:sp>
      <p:sp>
        <p:nvSpPr>
          <p:cNvPr id="5" name="Footer Placeholder 5">
            <a:extLst>
              <a:ext uri="{FF2B5EF4-FFF2-40B4-BE49-F238E27FC236}">
                <a16:creationId xmlns:a16="http://schemas.microsoft.com/office/drawing/2014/main" id="{49082BED-BCD4-4C4E-A297-A6FDA9D64A3C}"/>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239737998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 name="Shape 226"/>
          <p:cNvSpPr>
            <a:spLocks noGrp="1" noRot="1" noChangeAspect="1"/>
          </p:cNvSpPr>
          <p:nvPr>
            <p:ph type="sldImg"/>
          </p:nvPr>
        </p:nvSpPr>
        <p:spPr>
          <a:xfrm>
            <a:off x="1381125" y="757238"/>
            <a:ext cx="5040313" cy="3779837"/>
          </a:xfrm>
          <a:prstGeom prst="rect">
            <a:avLst/>
          </a:prstGeom>
        </p:spPr>
        <p:txBody>
          <a:bodyPr/>
          <a:lstStyle/>
          <a:p>
            <a:endParaRPr dirty="0"/>
          </a:p>
        </p:txBody>
      </p:sp>
      <p:sp>
        <p:nvSpPr>
          <p:cNvPr id="227" name="Shape 227"/>
          <p:cNvSpPr>
            <a:spLocks noGrp="1"/>
          </p:cNvSpPr>
          <p:nvPr>
            <p:ph type="body" sz="quarter" idx="1"/>
          </p:nvPr>
        </p:nvSpPr>
        <p:spPr>
          <a:prstGeom prst="rect">
            <a:avLst/>
          </a:prstGeom>
        </p:spPr>
        <p:txBody>
          <a:bodyPr/>
          <a:lstStyle/>
          <a:p>
            <a:r>
              <a:rPr lang="fr-CA" dirty="0"/>
              <a:t>Vous pouvez choisir l’option « Public », ce qui signifie que les personnes qui ne sont pas vos amis verront vos publications. Cette option n’est pas une bonne idée puisqu’elle vous donne le niveau le moins élevé possible de protection de la vie privée.</a:t>
            </a:r>
          </a:p>
          <a:p>
            <a:endParaRPr lang="fr-CA" dirty="0"/>
          </a:p>
          <a:p>
            <a:r>
              <a:rPr lang="fr-CA" dirty="0"/>
              <a:t>Vous pouvez aussi choisir l’option « Ami(e)s sauf… » pour exclure certains amis, l’option « Ami(e)s spécifiques » pour que seuls certains de vos amis voient vos publications, ou encore l’option « Moi uniquement » pour que vous soyez le seul à les voir.</a:t>
            </a:r>
          </a:p>
          <a:p>
            <a:endParaRPr lang="fr-CA" dirty="0"/>
          </a:p>
          <a:p>
            <a:r>
              <a:rPr lang="fr-CA" dirty="0"/>
              <a:t>L’option « Moi uniquement » peut être un bon choix si vous publiez souvent des contenus que vous souhaiteriez ne pas avoir publiés. Définissez par défaut l’option « Moi uniquement », puis, quelques heures plus tard, revenez sur la publication et décidez si vous voulez finalement que vos amis la voient.</a:t>
            </a:r>
          </a:p>
        </p:txBody>
      </p:sp>
      <p:sp>
        <p:nvSpPr>
          <p:cNvPr id="4" name="Slide Number Placeholder 6">
            <a:extLst>
              <a:ext uri="{FF2B5EF4-FFF2-40B4-BE49-F238E27FC236}">
                <a16:creationId xmlns:a16="http://schemas.microsoft.com/office/drawing/2014/main" id="{A76D4061-436E-425A-A199-E2AFDFE163E5}"/>
              </a:ext>
            </a:extLst>
          </p:cNvPr>
          <p:cNvSpPr>
            <a:spLocks noGrp="1"/>
          </p:cNvSpPr>
          <p:nvPr>
            <p:ph type="sldNum" sz="quarter" idx="5"/>
          </p:nvPr>
        </p:nvSpPr>
        <p:spPr>
          <a:xfrm>
            <a:off x="4419826" y="9575448"/>
            <a:ext cx="3381248" cy="504063"/>
          </a:xfrm>
          <a:prstGeom prst="rect">
            <a:avLst/>
          </a:prstGeom>
        </p:spPr>
        <p:txBody>
          <a:bodyPr vert="horz" lIns="102180" tIns="51091" rIns="102180" bIns="51091" rtlCol="0" anchor="b"/>
          <a:lstStyle>
            <a:lvl1pPr algn="r">
              <a:defRPr sz="1300"/>
            </a:lvl1pPr>
          </a:lstStyle>
          <a:p>
            <a:fld id="{0B06FBF4-DAE3-44EA-A1DD-E1B4CDE3A022}" type="slidenum">
              <a:rPr lang="en-CA" smtClean="0"/>
              <a:pPr/>
              <a:t>40</a:t>
            </a:fld>
            <a:endParaRPr lang="en-CA" dirty="0"/>
          </a:p>
        </p:txBody>
      </p:sp>
      <p:sp>
        <p:nvSpPr>
          <p:cNvPr id="5" name="Footer Placeholder 5">
            <a:extLst>
              <a:ext uri="{FF2B5EF4-FFF2-40B4-BE49-F238E27FC236}">
                <a16:creationId xmlns:a16="http://schemas.microsoft.com/office/drawing/2014/main" id="{7B85AC64-F87C-4BE8-B023-CDAB2518024C}"/>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
        <p:nvSpPr>
          <p:cNvPr id="6" name="Slide Number Placeholder 3">
            <a:extLst>
              <a:ext uri="{FF2B5EF4-FFF2-40B4-BE49-F238E27FC236}">
                <a16:creationId xmlns:a16="http://schemas.microsoft.com/office/drawing/2014/main" id="{10A0C0F7-7A7B-4FDE-8E43-2C56F00161E6}"/>
              </a:ext>
            </a:extLst>
          </p:cNvPr>
          <p:cNvSpPr txBox="1">
            <a:spLocks/>
          </p:cNvSpPr>
          <p:nvPr/>
        </p:nvSpPr>
        <p:spPr>
          <a:xfrm>
            <a:off x="4143587" y="9119474"/>
            <a:ext cx="3169920" cy="481726"/>
          </a:xfrm>
          <a:prstGeom prst="rect">
            <a:avLst/>
          </a:prstGeom>
        </p:spPr>
        <p:txBody>
          <a:bodyPr vert="horz" lIns="96661" tIns="48331" rIns="96661" bIns="48331" rtlCol="0" anchor="b"/>
          <a:lstStyle>
            <a:defPPr>
              <a:defRPr lang="en-US"/>
            </a:defPPr>
            <a:lvl1pPr marL="0" algn="r"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E5C2B8F-5ADC-43DA-8F91-FCBC985BC329}" type="slidenum">
              <a:rPr lang="en-CA" smtClean="0"/>
              <a:pPr/>
              <a:t>40</a:t>
            </a:fld>
            <a:endParaRPr lang="en-CA"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 name="Shape 227"/>
          <p:cNvSpPr>
            <a:spLocks noGrp="1"/>
          </p:cNvSpPr>
          <p:nvPr>
            <p:ph type="body" sz="quarter" idx="1"/>
          </p:nvPr>
        </p:nvSpPr>
        <p:spPr/>
        <p:txBody>
          <a:bodyPr/>
          <a:lstStyle/>
          <a:p>
            <a:r>
              <a:rPr lang="fr-CA" dirty="0"/>
              <a:t>Vous pouvez également contrôler qui voit chacune de vos publications en choisissant « Personnaliser » dans le menu déroulant.</a:t>
            </a:r>
            <a:endParaRPr lang="fr-CA" dirty="0">
              <a:ea typeface="Calibri"/>
              <a:cs typeface="Calibri"/>
            </a:endParaRPr>
          </a:p>
        </p:txBody>
      </p:sp>
      <p:sp>
        <p:nvSpPr>
          <p:cNvPr id="5" name="Slide Number Placeholder 6"/>
          <p:cNvSpPr>
            <a:spLocks noGrp="1"/>
          </p:cNvSpPr>
          <p:nvPr>
            <p:ph type="sldNum" sz="quarter" idx="5"/>
          </p:nvPr>
        </p:nvSpPr>
        <p:spPr/>
        <p:txBody>
          <a:bodyPr/>
          <a:lstStyle>
            <a:lvl1pPr algn="r">
              <a:defRPr sz="1100"/>
            </a:lvl1pPr>
          </a:lstStyle>
          <a:p>
            <a:fld id="{1454F0EA-2214-4D79-A350-2C5E12F90435}" type="slidenum">
              <a:rPr lang="en-CA" smtClean="0"/>
              <a:pPr/>
              <a:t>41</a:t>
            </a:fld>
            <a:endParaRPr lang="en-CA" dirty="0"/>
          </a:p>
        </p:txBody>
      </p:sp>
      <p:sp>
        <p:nvSpPr>
          <p:cNvPr id="7" name="Slide Image Placeholder 6"/>
          <p:cNvSpPr>
            <a:spLocks noGrp="1" noRot="1" noChangeAspect="1"/>
          </p:cNvSpPr>
          <p:nvPr>
            <p:ph type="sldImg"/>
          </p:nvPr>
        </p:nvSpPr>
        <p:spPr/>
      </p:sp>
      <p:sp>
        <p:nvSpPr>
          <p:cNvPr id="6" name="Footer Placeholder 5">
            <a:extLst>
              <a:ext uri="{FF2B5EF4-FFF2-40B4-BE49-F238E27FC236}">
                <a16:creationId xmlns:a16="http://schemas.microsoft.com/office/drawing/2014/main" id="{775F2EBA-762C-4351-A621-9E9E7F68D7A8}"/>
              </a:ext>
            </a:extLst>
          </p:cNvPr>
          <p:cNvSpPr txBox="1">
            <a:spLocks/>
          </p:cNvSpPr>
          <p:nvPr/>
        </p:nvSpPr>
        <p:spPr>
          <a:xfrm>
            <a:off x="0" y="9119474"/>
            <a:ext cx="3240363" cy="488061"/>
          </a:xfrm>
          <a:prstGeom prst="rect">
            <a:avLst/>
          </a:prstGeom>
        </p:spPr>
        <p:txBody>
          <a:bodyPr vert="horz" lIns="98497" tIns="49249" rIns="98497" bIns="49249" rtlCol="0" anchor="b"/>
          <a:lstStyle>
            <a:defPPr>
              <a:defRPr lang="en-US"/>
            </a:defPPr>
            <a:lvl1pPr marL="0" algn="l" defTabSz="457200" rtl="0" eaLnBrk="1" latinLnBrk="0" hangingPunct="1">
              <a:defRPr sz="105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CA" dirty="0"/>
              <a:t>© 2024 HabiloMédias</a:t>
            </a:r>
          </a:p>
        </p:txBody>
      </p:sp>
    </p:spTree>
    <p:extLst>
      <p:ext uri="{BB962C8B-B14F-4D97-AF65-F5344CB8AC3E}">
        <p14:creationId xmlns:p14="http://schemas.microsoft.com/office/powerpoint/2010/main" val="80135581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 name="Shape 230"/>
          <p:cNvSpPr>
            <a:spLocks noGrp="1" noRot="1" noChangeAspect="1"/>
          </p:cNvSpPr>
          <p:nvPr>
            <p:ph type="sldImg"/>
          </p:nvPr>
        </p:nvSpPr>
        <p:spPr>
          <a:xfrm>
            <a:off x="1381125" y="757238"/>
            <a:ext cx="5040313" cy="3779837"/>
          </a:xfrm>
          <a:prstGeom prst="rect">
            <a:avLst/>
          </a:prstGeom>
        </p:spPr>
        <p:txBody>
          <a:bodyPr/>
          <a:lstStyle/>
          <a:p>
            <a:endParaRPr dirty="0"/>
          </a:p>
        </p:txBody>
      </p:sp>
      <p:sp>
        <p:nvSpPr>
          <p:cNvPr id="231" name="Shape 231"/>
          <p:cNvSpPr>
            <a:spLocks noGrp="1"/>
          </p:cNvSpPr>
          <p:nvPr>
            <p:ph type="body" sz="quarter" idx="1"/>
          </p:nvPr>
        </p:nvSpPr>
        <p:spPr>
          <a:prstGeom prst="rect">
            <a:avLst/>
          </a:prstGeom>
        </p:spPr>
        <p:txBody>
          <a:bodyPr/>
          <a:lstStyle/>
          <a:p>
            <a:r>
              <a:rPr lang="fr-CA" dirty="0"/>
              <a:t>Si vous voulez, vous pouvez laisser tous vos amis voir la plupart de ce que vous publiez, mais partager certaines publications avec seulement quelques-uns d'entre eux - ou même une seule personne.</a:t>
            </a:r>
          </a:p>
          <a:p>
            <a:endParaRPr dirty="0"/>
          </a:p>
        </p:txBody>
      </p:sp>
      <p:sp>
        <p:nvSpPr>
          <p:cNvPr id="4" name="Footer Placeholder 5">
            <a:extLst>
              <a:ext uri="{FF2B5EF4-FFF2-40B4-BE49-F238E27FC236}">
                <a16:creationId xmlns:a16="http://schemas.microsoft.com/office/drawing/2014/main" id="{7CF23D51-BEEE-487D-9B6A-2551E21088C1}"/>
              </a:ext>
            </a:extLst>
          </p:cNvPr>
          <p:cNvSpPr>
            <a:spLocks noGrp="1"/>
          </p:cNvSpPr>
          <p:nvPr>
            <p:ph type="ftr" sz="quarter" idx="4"/>
          </p:nvPr>
        </p:nvSpPr>
        <p:spPr>
          <a:xfrm>
            <a:off x="0" y="9575448"/>
            <a:ext cx="3381248" cy="504063"/>
          </a:xfrm>
          <a:prstGeom prst="rect">
            <a:avLst/>
          </a:prstGeom>
        </p:spPr>
        <p:txBody>
          <a:bodyPr vert="horz" lIns="102180" tIns="51091" rIns="102180" bIns="51091" rtlCol="0" anchor="b"/>
          <a:lstStyle>
            <a:lvl1pPr algn="l">
              <a:defRPr sz="1300"/>
            </a:lvl1pPr>
          </a:lstStyle>
          <a:p>
            <a:r>
              <a:rPr lang="en-CA" dirty="0"/>
              <a:t>© 2019 HabiloMédias</a:t>
            </a:r>
          </a:p>
        </p:txBody>
      </p:sp>
      <p:sp>
        <p:nvSpPr>
          <p:cNvPr id="5" name="Slide Number Placeholder 6">
            <a:extLst>
              <a:ext uri="{FF2B5EF4-FFF2-40B4-BE49-F238E27FC236}">
                <a16:creationId xmlns:a16="http://schemas.microsoft.com/office/drawing/2014/main" id="{C956B884-6F0D-4CEC-A757-7415670964BB}"/>
              </a:ext>
            </a:extLst>
          </p:cNvPr>
          <p:cNvSpPr>
            <a:spLocks noGrp="1"/>
          </p:cNvSpPr>
          <p:nvPr>
            <p:ph type="sldNum" sz="quarter" idx="5"/>
          </p:nvPr>
        </p:nvSpPr>
        <p:spPr>
          <a:xfrm>
            <a:off x="4419826" y="9575448"/>
            <a:ext cx="3381248" cy="504063"/>
          </a:xfrm>
          <a:prstGeom prst="rect">
            <a:avLst/>
          </a:prstGeom>
        </p:spPr>
        <p:txBody>
          <a:bodyPr vert="horz" lIns="102180" tIns="51091" rIns="102180" bIns="51091" rtlCol="0" anchor="b"/>
          <a:lstStyle>
            <a:lvl1pPr algn="r">
              <a:defRPr sz="1300"/>
            </a:lvl1pPr>
          </a:lstStyle>
          <a:p>
            <a:fld id="{0B06FBF4-DAE3-44EA-A1DD-E1B4CDE3A022}" type="slidenum">
              <a:rPr lang="en-CA" smtClean="0"/>
              <a:pPr/>
              <a:t>42</a:t>
            </a:fld>
            <a:endParaRPr lang="en-CA" dirty="0"/>
          </a:p>
        </p:txBody>
      </p:sp>
      <p:sp>
        <p:nvSpPr>
          <p:cNvPr id="6" name="Footer Placeholder 5">
            <a:extLst>
              <a:ext uri="{FF2B5EF4-FFF2-40B4-BE49-F238E27FC236}">
                <a16:creationId xmlns:a16="http://schemas.microsoft.com/office/drawing/2014/main" id="{C0040E52-CCAF-4AFC-8A41-8D9E49DDBB2F}"/>
              </a:ext>
            </a:extLst>
          </p:cNvPr>
          <p:cNvSpPr txBox="1">
            <a:spLocks/>
          </p:cNvSpPr>
          <p:nvPr/>
        </p:nvSpPr>
        <p:spPr>
          <a:xfrm>
            <a:off x="0" y="9119474"/>
            <a:ext cx="3240363" cy="488061"/>
          </a:xfrm>
          <a:prstGeom prst="rect">
            <a:avLst/>
          </a:prstGeom>
        </p:spPr>
        <p:txBody>
          <a:bodyPr vert="horz" lIns="98497" tIns="49249" rIns="98497" bIns="49249" rtlCol="0" anchor="b"/>
          <a:lstStyle>
            <a:defPPr>
              <a:defRPr lang="en-US"/>
            </a:defPPr>
            <a:lvl1pPr marL="0" algn="l" defTabSz="457200" rtl="0" eaLnBrk="1" latinLnBrk="0" hangingPunct="1">
              <a:defRPr sz="105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CA" dirty="0"/>
              <a:t>© 2024 HabiloMédias</a:t>
            </a:r>
          </a:p>
        </p:txBody>
      </p:sp>
      <p:sp>
        <p:nvSpPr>
          <p:cNvPr id="7" name="Slide Number Placeholder 3">
            <a:extLst>
              <a:ext uri="{FF2B5EF4-FFF2-40B4-BE49-F238E27FC236}">
                <a16:creationId xmlns:a16="http://schemas.microsoft.com/office/drawing/2014/main" id="{36F1B5B4-2178-49EF-9637-B6BB39ED565D}"/>
              </a:ext>
            </a:extLst>
          </p:cNvPr>
          <p:cNvSpPr txBox="1">
            <a:spLocks/>
          </p:cNvSpPr>
          <p:nvPr/>
        </p:nvSpPr>
        <p:spPr>
          <a:xfrm>
            <a:off x="4143587" y="9119474"/>
            <a:ext cx="3169920" cy="481726"/>
          </a:xfrm>
          <a:prstGeom prst="rect">
            <a:avLst/>
          </a:prstGeom>
        </p:spPr>
        <p:txBody>
          <a:bodyPr vert="horz" lIns="96661" tIns="48331" rIns="96661" bIns="48331" rtlCol="0" anchor="b"/>
          <a:lstStyle>
            <a:defPPr>
              <a:defRPr lang="en-US"/>
            </a:defPPr>
            <a:lvl1pPr marL="0" algn="r"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E5C2B8F-5ADC-43DA-8F91-FCBC985BC329}" type="slidenum">
              <a:rPr lang="en-CA" smtClean="0"/>
              <a:pPr/>
              <a:t>42</a:t>
            </a:fld>
            <a:endParaRPr lang="en-CA"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 name="Shape 234"/>
          <p:cNvSpPr>
            <a:spLocks noGrp="1" noRot="1" noChangeAspect="1"/>
          </p:cNvSpPr>
          <p:nvPr>
            <p:ph type="sldImg"/>
          </p:nvPr>
        </p:nvSpPr>
        <p:spPr>
          <a:xfrm>
            <a:off x="1381125" y="757238"/>
            <a:ext cx="5040313" cy="3779837"/>
          </a:xfrm>
          <a:prstGeom prst="rect">
            <a:avLst/>
          </a:prstGeom>
        </p:spPr>
        <p:txBody>
          <a:bodyPr/>
          <a:lstStyle/>
          <a:p>
            <a:endParaRPr dirty="0"/>
          </a:p>
        </p:txBody>
      </p:sp>
      <p:sp>
        <p:nvSpPr>
          <p:cNvPr id="235" name="Shape 235"/>
          <p:cNvSpPr>
            <a:spLocks noGrp="1"/>
          </p:cNvSpPr>
          <p:nvPr>
            <p:ph type="body" sz="quarter" idx="1"/>
          </p:nvPr>
        </p:nvSpPr>
        <p:spPr>
          <a:prstGeom prst="rect">
            <a:avLst/>
          </a:prstGeom>
        </p:spPr>
        <p:txBody>
          <a:bodyPr/>
          <a:lstStyle/>
          <a:p>
            <a:pPr defTabSz="1021750"/>
            <a:r>
              <a:rPr lang="fr-CA" dirty="0"/>
              <a:t>Beaucoup de réseaux sociaux vous laissent « identifier » quelqu’un dans une publication ou sur une photo. Cela signifie que si quelqu’un vous cherche sur ce réseau, il verra tout ce qui a été publié avec votre nom.</a:t>
            </a:r>
          </a:p>
          <a:p>
            <a:pPr defTabSz="1021750"/>
            <a:endParaRPr lang="fr-CA" dirty="0"/>
          </a:p>
          <a:p>
            <a:pPr defTabSz="1021750"/>
            <a:r>
              <a:rPr lang="fr-CA" dirty="0"/>
              <a:t>Si vous cliquez sur « journal et identification » dans le menu de gauche, vous pouvez décider qui peut voir les publications où vous êtes identifiés. Cela signifie que vous pouvez empêcher les amis de vos amis de les voir.</a:t>
            </a:r>
          </a:p>
          <a:p>
            <a:pPr defTabSz="1021750"/>
            <a:br>
              <a:rPr lang="fr-CA" dirty="0"/>
            </a:br>
            <a:r>
              <a:rPr lang="fr-CA" dirty="0"/>
              <a:t>Vous devriez également configurer les paramètres de sorte que vous soyez prévenu chaque fois qu’on vous identifie dans une publication ou sur une photo. Ainsi, vous pouvez demander à quelqu’un qui publie une photo de vous de la retirer immédiatement si vous ne l’aimez pas.</a:t>
            </a:r>
          </a:p>
        </p:txBody>
      </p:sp>
      <p:sp>
        <p:nvSpPr>
          <p:cNvPr id="4" name="Footer Placeholder 5">
            <a:extLst>
              <a:ext uri="{FF2B5EF4-FFF2-40B4-BE49-F238E27FC236}">
                <a16:creationId xmlns:a16="http://schemas.microsoft.com/office/drawing/2014/main" id="{F2E150C2-4AC1-4529-8254-71581C380133}"/>
              </a:ext>
            </a:extLst>
          </p:cNvPr>
          <p:cNvSpPr>
            <a:spLocks noGrp="1"/>
          </p:cNvSpPr>
          <p:nvPr>
            <p:ph type="ftr" sz="quarter" idx="4"/>
          </p:nvPr>
        </p:nvSpPr>
        <p:spPr>
          <a:xfrm>
            <a:off x="0" y="9575448"/>
            <a:ext cx="3381248" cy="504063"/>
          </a:xfrm>
          <a:prstGeom prst="rect">
            <a:avLst/>
          </a:prstGeom>
        </p:spPr>
        <p:txBody>
          <a:bodyPr vert="horz" lIns="102180" tIns="51091" rIns="102180" bIns="51091" rtlCol="0" anchor="b"/>
          <a:lstStyle>
            <a:lvl1pPr algn="l">
              <a:defRPr sz="1300"/>
            </a:lvl1pPr>
          </a:lstStyle>
          <a:p>
            <a:r>
              <a:rPr lang="en-CA" dirty="0"/>
              <a:t>© 2019 HabiloMédias</a:t>
            </a:r>
          </a:p>
        </p:txBody>
      </p:sp>
      <p:sp>
        <p:nvSpPr>
          <p:cNvPr id="5" name="Slide Number Placeholder 6">
            <a:extLst>
              <a:ext uri="{FF2B5EF4-FFF2-40B4-BE49-F238E27FC236}">
                <a16:creationId xmlns:a16="http://schemas.microsoft.com/office/drawing/2014/main" id="{F130E647-E06D-4F4C-9660-17C2A511591B}"/>
              </a:ext>
            </a:extLst>
          </p:cNvPr>
          <p:cNvSpPr>
            <a:spLocks noGrp="1"/>
          </p:cNvSpPr>
          <p:nvPr>
            <p:ph type="sldNum" sz="quarter" idx="5"/>
          </p:nvPr>
        </p:nvSpPr>
        <p:spPr>
          <a:xfrm>
            <a:off x="4419826" y="9575448"/>
            <a:ext cx="3381248" cy="504063"/>
          </a:xfrm>
          <a:prstGeom prst="rect">
            <a:avLst/>
          </a:prstGeom>
        </p:spPr>
        <p:txBody>
          <a:bodyPr vert="horz" lIns="102180" tIns="51091" rIns="102180" bIns="51091" rtlCol="0" anchor="b"/>
          <a:lstStyle>
            <a:lvl1pPr algn="r">
              <a:defRPr sz="1300"/>
            </a:lvl1pPr>
          </a:lstStyle>
          <a:p>
            <a:fld id="{0B06FBF4-DAE3-44EA-A1DD-E1B4CDE3A022}" type="slidenum">
              <a:rPr lang="en-CA" smtClean="0"/>
              <a:pPr/>
              <a:t>43</a:t>
            </a:fld>
            <a:endParaRPr lang="en-CA" dirty="0"/>
          </a:p>
        </p:txBody>
      </p:sp>
      <p:sp>
        <p:nvSpPr>
          <p:cNvPr id="6" name="Footer Placeholder 5">
            <a:extLst>
              <a:ext uri="{FF2B5EF4-FFF2-40B4-BE49-F238E27FC236}">
                <a16:creationId xmlns:a16="http://schemas.microsoft.com/office/drawing/2014/main" id="{120601DC-9F42-4AEC-88E7-A44E01907FDC}"/>
              </a:ext>
            </a:extLst>
          </p:cNvPr>
          <p:cNvSpPr txBox="1">
            <a:spLocks/>
          </p:cNvSpPr>
          <p:nvPr/>
        </p:nvSpPr>
        <p:spPr>
          <a:xfrm>
            <a:off x="0" y="9119474"/>
            <a:ext cx="3240363" cy="488061"/>
          </a:xfrm>
          <a:prstGeom prst="rect">
            <a:avLst/>
          </a:prstGeom>
        </p:spPr>
        <p:txBody>
          <a:bodyPr vert="horz" lIns="98497" tIns="49249" rIns="98497" bIns="49249" rtlCol="0" anchor="b"/>
          <a:lstStyle>
            <a:defPPr>
              <a:defRPr lang="en-US"/>
            </a:defPPr>
            <a:lvl1pPr marL="0" algn="l" defTabSz="457200" rtl="0" eaLnBrk="1" latinLnBrk="0" hangingPunct="1">
              <a:defRPr sz="105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CA" dirty="0"/>
              <a:t>© 2024 HabiloMédias</a:t>
            </a:r>
          </a:p>
        </p:txBody>
      </p:sp>
      <p:sp>
        <p:nvSpPr>
          <p:cNvPr id="7" name="Slide Number Placeholder 3">
            <a:extLst>
              <a:ext uri="{FF2B5EF4-FFF2-40B4-BE49-F238E27FC236}">
                <a16:creationId xmlns:a16="http://schemas.microsoft.com/office/drawing/2014/main" id="{9448E3EE-7C2C-4794-AE47-EB63BAB882F9}"/>
              </a:ext>
            </a:extLst>
          </p:cNvPr>
          <p:cNvSpPr txBox="1">
            <a:spLocks/>
          </p:cNvSpPr>
          <p:nvPr/>
        </p:nvSpPr>
        <p:spPr>
          <a:xfrm>
            <a:off x="4143587" y="9119474"/>
            <a:ext cx="3169920" cy="481726"/>
          </a:xfrm>
          <a:prstGeom prst="rect">
            <a:avLst/>
          </a:prstGeom>
        </p:spPr>
        <p:txBody>
          <a:bodyPr vert="horz" lIns="96661" tIns="48331" rIns="96661" bIns="48331" rtlCol="0" anchor="b"/>
          <a:lstStyle>
            <a:defPPr>
              <a:defRPr lang="en-US"/>
            </a:defPPr>
            <a:lvl1pPr marL="0" algn="r"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E5C2B8F-5ADC-43DA-8F91-FCBC985BC329}" type="slidenum">
              <a:rPr lang="en-CA" smtClean="0"/>
              <a:pPr/>
              <a:t>43</a:t>
            </a:fld>
            <a:endParaRPr lang="en-CA"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Vous pouvez également personnaliser les </a:t>
            </a:r>
            <a:r>
              <a:rPr lang="fr-CA" i="1" dirty="0"/>
              <a:t>paramètres de confidentialité</a:t>
            </a:r>
            <a:r>
              <a:rPr lang="fr-CA" dirty="0"/>
              <a:t> de vos réseaux sociaux.</a:t>
            </a:r>
          </a:p>
        </p:txBody>
      </p:sp>
      <p:sp>
        <p:nvSpPr>
          <p:cNvPr id="4" name="Slide Number Placeholder 3"/>
          <p:cNvSpPr>
            <a:spLocks noGrp="1"/>
          </p:cNvSpPr>
          <p:nvPr>
            <p:ph type="sldNum" sz="quarter" idx="5"/>
          </p:nvPr>
        </p:nvSpPr>
        <p:spPr/>
        <p:txBody>
          <a:bodyPr/>
          <a:lstStyle/>
          <a:p>
            <a:fld id="{DE5C2B8F-5ADC-43DA-8F91-FCBC985BC329}" type="slidenum">
              <a:rPr lang="en-CA" smtClean="0"/>
              <a:t>44</a:t>
            </a:fld>
            <a:endParaRPr lang="en-CA" dirty="0"/>
          </a:p>
        </p:txBody>
      </p:sp>
      <p:sp>
        <p:nvSpPr>
          <p:cNvPr id="5" name="Footer Placeholder 5">
            <a:extLst>
              <a:ext uri="{FF2B5EF4-FFF2-40B4-BE49-F238E27FC236}">
                <a16:creationId xmlns:a16="http://schemas.microsoft.com/office/drawing/2014/main" id="{C1A84292-C958-47AF-8959-BB95FA2A43C7}"/>
              </a:ext>
            </a:extLst>
          </p:cNvPr>
          <p:cNvSpPr>
            <a:spLocks noGrp="1"/>
          </p:cNvSpPr>
          <p:nvPr>
            <p:ph type="ftr" sz="quarter" idx="4"/>
          </p:nvPr>
        </p:nvSpPr>
        <p:spPr>
          <a:xfrm>
            <a:off x="0" y="9119474"/>
            <a:ext cx="3169920" cy="481726"/>
          </a:xfrm>
        </p:spPr>
        <p:txBody>
          <a:bodyPr/>
          <a:lstStyle>
            <a:lvl1pPr algn="l">
              <a:defRPr sz="1200"/>
            </a:lvl1pPr>
          </a:lstStyle>
          <a:p>
            <a:r>
              <a:rPr lang="en-CA" dirty="0"/>
              <a:t>© 2024 HabiloMédias</a:t>
            </a:r>
          </a:p>
        </p:txBody>
      </p:sp>
    </p:spTree>
    <p:extLst>
      <p:ext uri="{BB962C8B-B14F-4D97-AF65-F5344CB8AC3E}">
        <p14:creationId xmlns:p14="http://schemas.microsoft.com/office/powerpoint/2010/main" val="421966472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 name="Shape 239"/>
          <p:cNvSpPr>
            <a:spLocks noGrp="1" noRot="1" noChangeAspect="1"/>
          </p:cNvSpPr>
          <p:nvPr>
            <p:ph type="sldImg"/>
          </p:nvPr>
        </p:nvSpPr>
        <p:spPr>
          <a:xfrm>
            <a:off x="1381125" y="757238"/>
            <a:ext cx="5040313" cy="3779837"/>
          </a:xfrm>
          <a:prstGeom prst="rect">
            <a:avLst/>
          </a:prstGeom>
        </p:spPr>
        <p:txBody>
          <a:bodyPr/>
          <a:lstStyle/>
          <a:p>
            <a:endParaRPr dirty="0"/>
          </a:p>
        </p:txBody>
      </p:sp>
      <p:sp>
        <p:nvSpPr>
          <p:cNvPr id="240" name="Shape 240"/>
          <p:cNvSpPr>
            <a:spLocks noGrp="1"/>
          </p:cNvSpPr>
          <p:nvPr>
            <p:ph type="body" sz="quarter" idx="1"/>
          </p:nvPr>
        </p:nvSpPr>
        <p:spPr>
          <a:prstGeom prst="rect">
            <a:avLst/>
          </a:prstGeom>
        </p:spPr>
        <p:txBody>
          <a:bodyPr/>
          <a:lstStyle/>
          <a:p>
            <a:r>
              <a:rPr lang="fr-CA" dirty="0"/>
              <a:t>Il est plus difficile de contrôler qui voit ce que vous publiez sur un réseau ouvert, mais la plupart d'entre eux offrent un outil, comme « Protéger mes </a:t>
            </a:r>
            <a:r>
              <a:rPr lang="fr-CA" dirty="0" err="1"/>
              <a:t>posts</a:t>
            </a:r>
            <a:r>
              <a:rPr lang="fr-CA" dirty="0"/>
              <a:t> » sur X, qui oblige les gens à obtenir votre permission pour voir vos tweets.</a:t>
            </a:r>
          </a:p>
          <a:p>
            <a:endParaRPr lang="fr-CA" dirty="0"/>
          </a:p>
          <a:p>
            <a:r>
              <a:rPr lang="fr-CA" dirty="0"/>
              <a:t>Pour le faire sur X, cliquez sur « profil», allez dans « confidentialité et </a:t>
            </a:r>
            <a:r>
              <a:rPr lang="fr-CA" dirty="0" err="1"/>
              <a:t>securité</a:t>
            </a:r>
            <a:r>
              <a:rPr lang="fr-CA" dirty="0"/>
              <a:t> », puis cliquez sur « confidentialité et sécurité » et cochez la case qui dit « protéger mes </a:t>
            </a:r>
            <a:r>
              <a:rPr lang="fr-CA" dirty="0" err="1"/>
              <a:t>Posts</a:t>
            </a:r>
            <a:r>
              <a:rPr lang="fr-CA" dirty="0"/>
              <a:t>. »</a:t>
            </a:r>
            <a:endParaRPr dirty="0"/>
          </a:p>
        </p:txBody>
      </p:sp>
      <p:sp>
        <p:nvSpPr>
          <p:cNvPr id="4" name="Footer Placeholder 5">
            <a:extLst>
              <a:ext uri="{FF2B5EF4-FFF2-40B4-BE49-F238E27FC236}">
                <a16:creationId xmlns:a16="http://schemas.microsoft.com/office/drawing/2014/main" id="{BB515659-ABAB-4D65-853A-F4308A125ADD}"/>
              </a:ext>
            </a:extLst>
          </p:cNvPr>
          <p:cNvSpPr>
            <a:spLocks noGrp="1"/>
          </p:cNvSpPr>
          <p:nvPr>
            <p:ph type="ftr" sz="quarter" idx="4"/>
          </p:nvPr>
        </p:nvSpPr>
        <p:spPr>
          <a:xfrm>
            <a:off x="0" y="9575448"/>
            <a:ext cx="3381248" cy="504063"/>
          </a:xfrm>
          <a:prstGeom prst="rect">
            <a:avLst/>
          </a:prstGeom>
        </p:spPr>
        <p:txBody>
          <a:bodyPr vert="horz" lIns="102180" tIns="51091" rIns="102180" bIns="51091" rtlCol="0" anchor="b"/>
          <a:lstStyle>
            <a:lvl1pPr algn="l">
              <a:defRPr sz="1300"/>
            </a:lvl1pPr>
          </a:lstStyle>
          <a:p>
            <a:r>
              <a:rPr lang="en-CA" dirty="0"/>
              <a:t>© 2019 HabiloMédias</a:t>
            </a:r>
          </a:p>
        </p:txBody>
      </p:sp>
      <p:sp>
        <p:nvSpPr>
          <p:cNvPr id="5" name="Footer Placeholder 5">
            <a:extLst>
              <a:ext uri="{FF2B5EF4-FFF2-40B4-BE49-F238E27FC236}">
                <a16:creationId xmlns:a16="http://schemas.microsoft.com/office/drawing/2014/main" id="{901C81A7-FB93-4D75-B1A0-49C17283DCCE}"/>
              </a:ext>
            </a:extLst>
          </p:cNvPr>
          <p:cNvSpPr txBox="1">
            <a:spLocks/>
          </p:cNvSpPr>
          <p:nvPr/>
        </p:nvSpPr>
        <p:spPr>
          <a:xfrm>
            <a:off x="173397" y="9743469"/>
            <a:ext cx="3381248" cy="504063"/>
          </a:xfrm>
          <a:prstGeom prst="rect">
            <a:avLst/>
          </a:prstGeom>
        </p:spPr>
        <p:txBody>
          <a:bodyPr vert="horz" lIns="102180" tIns="51091" rIns="102180" bIns="51091" rtlCol="0" anchor="b"/>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r>
              <a:rPr lang="en-CA" dirty="0"/>
              <a:t>© 2019 HabiloMédias</a:t>
            </a:r>
          </a:p>
        </p:txBody>
      </p:sp>
      <p:sp>
        <p:nvSpPr>
          <p:cNvPr id="6" name="Slide Number Placeholder 6">
            <a:extLst>
              <a:ext uri="{FF2B5EF4-FFF2-40B4-BE49-F238E27FC236}">
                <a16:creationId xmlns:a16="http://schemas.microsoft.com/office/drawing/2014/main" id="{D89232BE-D833-4C80-813C-71F65591C5CA}"/>
              </a:ext>
            </a:extLst>
          </p:cNvPr>
          <p:cNvSpPr>
            <a:spLocks noGrp="1"/>
          </p:cNvSpPr>
          <p:nvPr>
            <p:ph type="sldNum" sz="quarter" idx="5"/>
          </p:nvPr>
        </p:nvSpPr>
        <p:spPr>
          <a:xfrm>
            <a:off x="4419826" y="9575448"/>
            <a:ext cx="3381248" cy="504063"/>
          </a:xfrm>
          <a:prstGeom prst="rect">
            <a:avLst/>
          </a:prstGeom>
        </p:spPr>
        <p:txBody>
          <a:bodyPr vert="horz" lIns="102180" tIns="51091" rIns="102180" bIns="51091" rtlCol="0" anchor="b"/>
          <a:lstStyle>
            <a:lvl1pPr algn="r">
              <a:defRPr sz="1300"/>
            </a:lvl1pPr>
          </a:lstStyle>
          <a:p>
            <a:fld id="{0B06FBF4-DAE3-44EA-A1DD-E1B4CDE3A022}" type="slidenum">
              <a:rPr lang="en-CA" smtClean="0"/>
              <a:pPr/>
              <a:t>45</a:t>
            </a:fld>
            <a:endParaRPr lang="en-CA" dirty="0"/>
          </a:p>
        </p:txBody>
      </p:sp>
      <p:sp>
        <p:nvSpPr>
          <p:cNvPr id="7" name="Slide Number Placeholder 6">
            <a:extLst>
              <a:ext uri="{FF2B5EF4-FFF2-40B4-BE49-F238E27FC236}">
                <a16:creationId xmlns:a16="http://schemas.microsoft.com/office/drawing/2014/main" id="{2B11AACF-F3C8-44B4-A108-5787C45AFB63}"/>
              </a:ext>
            </a:extLst>
          </p:cNvPr>
          <p:cNvSpPr txBox="1">
            <a:spLocks/>
          </p:cNvSpPr>
          <p:nvPr/>
        </p:nvSpPr>
        <p:spPr>
          <a:xfrm>
            <a:off x="4593223" y="9743469"/>
            <a:ext cx="3381248" cy="504063"/>
          </a:xfrm>
          <a:prstGeom prst="rect">
            <a:avLst/>
          </a:prstGeom>
        </p:spPr>
        <p:txBody>
          <a:bodyPr vert="horz" lIns="102180" tIns="51091" rIns="102180" bIns="51091" rtlCol="0" anchor="b"/>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914400" rtl="0" fontAlgn="auto" latinLnBrk="0" hangingPunct="0">
              <a:lnSpc>
                <a:spcPct val="100000"/>
              </a:lnSpc>
              <a:spcBef>
                <a:spcPts val="0"/>
              </a:spcBef>
              <a:spcAft>
                <a:spcPts val="0"/>
              </a:spcAft>
              <a:buClrTx/>
              <a:buSzTx/>
              <a:buFontTx/>
              <a:buNone/>
              <a:tabLst/>
              <a:defRPr kumimoji="0" sz="11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a:lstStyle>
          <a:p>
            <a:fld id="{0B06FBF4-DAE3-44EA-A1DD-E1B4CDE3A022}" type="slidenum">
              <a:rPr lang="en-CA" smtClean="0"/>
              <a:pPr/>
              <a:t>45</a:t>
            </a:fld>
            <a:endParaRPr lang="en-CA" dirty="0"/>
          </a:p>
        </p:txBody>
      </p:sp>
      <p:sp>
        <p:nvSpPr>
          <p:cNvPr id="8" name="Footer Placeholder 5">
            <a:extLst>
              <a:ext uri="{FF2B5EF4-FFF2-40B4-BE49-F238E27FC236}">
                <a16:creationId xmlns:a16="http://schemas.microsoft.com/office/drawing/2014/main" id="{0521CDA3-2BA3-4DA5-9870-67B8307F80A7}"/>
              </a:ext>
            </a:extLst>
          </p:cNvPr>
          <p:cNvSpPr txBox="1">
            <a:spLocks/>
          </p:cNvSpPr>
          <p:nvPr/>
        </p:nvSpPr>
        <p:spPr>
          <a:xfrm>
            <a:off x="0" y="9119474"/>
            <a:ext cx="3240363" cy="488061"/>
          </a:xfrm>
          <a:prstGeom prst="rect">
            <a:avLst/>
          </a:prstGeom>
        </p:spPr>
        <p:txBody>
          <a:bodyPr vert="horz" lIns="98497" tIns="49249" rIns="98497" bIns="49249" rtlCol="0" anchor="b"/>
          <a:lstStyle>
            <a:defPPr>
              <a:defRPr lang="en-US"/>
            </a:defPPr>
            <a:lvl1pPr marL="0" algn="l" defTabSz="457200" rtl="0" eaLnBrk="1" latinLnBrk="0" hangingPunct="1">
              <a:defRPr sz="105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CA" dirty="0"/>
              <a:t>© 2024 HabiloMédias</a:t>
            </a:r>
          </a:p>
        </p:txBody>
      </p:sp>
      <p:sp>
        <p:nvSpPr>
          <p:cNvPr id="9" name="Slide Number Placeholder 3">
            <a:extLst>
              <a:ext uri="{FF2B5EF4-FFF2-40B4-BE49-F238E27FC236}">
                <a16:creationId xmlns:a16="http://schemas.microsoft.com/office/drawing/2014/main" id="{9551F708-1669-4ABA-8288-C4BAB28E71C3}"/>
              </a:ext>
            </a:extLst>
          </p:cNvPr>
          <p:cNvSpPr txBox="1">
            <a:spLocks/>
          </p:cNvSpPr>
          <p:nvPr/>
        </p:nvSpPr>
        <p:spPr>
          <a:xfrm>
            <a:off x="4143587" y="9119474"/>
            <a:ext cx="3169920" cy="481726"/>
          </a:xfrm>
          <a:prstGeom prst="rect">
            <a:avLst/>
          </a:prstGeom>
        </p:spPr>
        <p:txBody>
          <a:bodyPr vert="horz" lIns="96661" tIns="48331" rIns="96661" bIns="48331" rtlCol="0" anchor="b"/>
          <a:lstStyle>
            <a:defPPr>
              <a:defRPr lang="en-US"/>
            </a:defPPr>
            <a:lvl1pPr marL="0" algn="r"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E5C2B8F-5ADC-43DA-8F91-FCBC985BC329}" type="slidenum">
              <a:rPr lang="en-CA" smtClean="0"/>
              <a:pPr/>
              <a:t>45</a:t>
            </a:fld>
            <a:endParaRPr lang="en-CA"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Vous pouvez également contrôler qui peut répondre à vos tweets. Avant de publier, cliquez ou appuyez sur « tout le monde peut répondre », puis choisissez qui peut vous répondre.</a:t>
            </a:r>
            <a:endParaRPr lang="en-CA" dirty="0"/>
          </a:p>
        </p:txBody>
      </p:sp>
      <p:sp>
        <p:nvSpPr>
          <p:cNvPr id="4" name="Slide Number Placeholder 3"/>
          <p:cNvSpPr>
            <a:spLocks noGrp="1"/>
          </p:cNvSpPr>
          <p:nvPr>
            <p:ph type="sldNum" sz="quarter" idx="5"/>
          </p:nvPr>
        </p:nvSpPr>
        <p:spPr/>
        <p:txBody>
          <a:bodyPr/>
          <a:lstStyle/>
          <a:p>
            <a:fld id="{DE5C2B8F-5ADC-43DA-8F91-FCBC985BC329}" type="slidenum">
              <a:rPr lang="en-CA" smtClean="0"/>
              <a:t>46</a:t>
            </a:fld>
            <a:endParaRPr lang="en-CA" dirty="0"/>
          </a:p>
        </p:txBody>
      </p:sp>
      <p:sp>
        <p:nvSpPr>
          <p:cNvPr id="5" name="Footer Placeholder 5">
            <a:extLst>
              <a:ext uri="{FF2B5EF4-FFF2-40B4-BE49-F238E27FC236}">
                <a16:creationId xmlns:a16="http://schemas.microsoft.com/office/drawing/2014/main" id="{37EE136E-466B-4852-A05B-77006468E031}"/>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178831310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Vous pouvez également modifier les paramètres de certains réseaux sociaux pour qu’ils vous avertissent lorsqu’un nouvel appareil se connecte à votre compte.</a:t>
            </a:r>
          </a:p>
        </p:txBody>
      </p:sp>
      <p:sp>
        <p:nvSpPr>
          <p:cNvPr id="4" name="Slide Number Placeholder 3"/>
          <p:cNvSpPr>
            <a:spLocks noGrp="1"/>
          </p:cNvSpPr>
          <p:nvPr>
            <p:ph type="sldNum" sz="quarter" idx="5"/>
          </p:nvPr>
        </p:nvSpPr>
        <p:spPr/>
        <p:txBody>
          <a:bodyPr/>
          <a:lstStyle/>
          <a:p>
            <a:fld id="{DE5C2B8F-5ADC-43DA-8F91-FCBC985BC329}" type="slidenum">
              <a:rPr lang="en-CA" smtClean="0"/>
              <a:t>47</a:t>
            </a:fld>
            <a:endParaRPr lang="en-CA" dirty="0"/>
          </a:p>
        </p:txBody>
      </p:sp>
      <p:sp>
        <p:nvSpPr>
          <p:cNvPr id="5" name="Footer Placeholder 5">
            <a:extLst>
              <a:ext uri="{FF2B5EF4-FFF2-40B4-BE49-F238E27FC236}">
                <a16:creationId xmlns:a16="http://schemas.microsoft.com/office/drawing/2014/main" id="{2518817C-1D7D-4ABE-BA97-2FB24203FF15}"/>
              </a:ext>
            </a:extLst>
          </p:cNvPr>
          <p:cNvSpPr>
            <a:spLocks noGrp="1"/>
          </p:cNvSpPr>
          <p:nvPr>
            <p:ph type="ftr" sz="quarter" idx="4"/>
          </p:nvPr>
        </p:nvSpPr>
        <p:spPr>
          <a:xfrm>
            <a:off x="0" y="9119474"/>
            <a:ext cx="3169920" cy="481726"/>
          </a:xfrm>
        </p:spPr>
        <p:txBody>
          <a:bodyPr/>
          <a:lstStyle>
            <a:lvl1pPr algn="l">
              <a:defRPr sz="1200"/>
            </a:lvl1pPr>
          </a:lstStyle>
          <a:p>
            <a:r>
              <a:rPr lang="en-CA" dirty="0"/>
              <a:t>© 2024 HabiloMédias</a:t>
            </a:r>
          </a:p>
        </p:txBody>
      </p:sp>
    </p:spTree>
    <p:extLst>
      <p:ext uri="{BB962C8B-B14F-4D97-AF65-F5344CB8AC3E}">
        <p14:creationId xmlns:p14="http://schemas.microsoft.com/office/powerpoint/2010/main" val="10452965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Shape 120"/>
          <p:cNvSpPr>
            <a:spLocks noGrp="1" noRot="1" noChangeAspect="1"/>
          </p:cNvSpPr>
          <p:nvPr>
            <p:ph type="sldImg"/>
          </p:nvPr>
        </p:nvSpPr>
        <p:spPr>
          <a:xfrm>
            <a:off x="1282700" y="727075"/>
            <a:ext cx="4848225" cy="3636963"/>
          </a:xfrm>
          <a:prstGeom prst="rect">
            <a:avLst/>
          </a:prstGeom>
        </p:spPr>
        <p:txBody>
          <a:bodyPr/>
          <a:lstStyle/>
          <a:p>
            <a:endParaRPr dirty="0"/>
          </a:p>
        </p:txBody>
      </p:sp>
      <p:sp>
        <p:nvSpPr>
          <p:cNvPr id="121" name="Shape 121"/>
          <p:cNvSpPr>
            <a:spLocks noGrp="1"/>
          </p:cNvSpPr>
          <p:nvPr>
            <p:ph type="body" sz="quarter" idx="1"/>
          </p:nvPr>
        </p:nvSpPr>
        <p:spPr>
          <a:prstGeom prst="rect">
            <a:avLst/>
          </a:prstGeom>
        </p:spPr>
        <p:txBody>
          <a:bodyPr/>
          <a:lstStyle/>
          <a:p>
            <a:r>
              <a:rPr lang="fr-CA" baseline="0" dirty="0"/>
              <a:t>Sur Facebook, accédez à vos paramètres et cliquez sur Sécurité et connexion à gauche</a:t>
            </a:r>
            <a:r>
              <a:rPr lang="fr-CA" dirty="0"/>
              <a:t>.</a:t>
            </a:r>
            <a:endParaRPr dirty="0"/>
          </a:p>
          <a:p>
            <a:endParaRPr dirty="0"/>
          </a:p>
        </p:txBody>
      </p:sp>
      <p:sp>
        <p:nvSpPr>
          <p:cNvPr id="5" name="Slide Number Placeholder 3">
            <a:extLst>
              <a:ext uri="{FF2B5EF4-FFF2-40B4-BE49-F238E27FC236}">
                <a16:creationId xmlns:a16="http://schemas.microsoft.com/office/drawing/2014/main" id="{85910E34-0940-49E3-9965-07714FC2D709}"/>
              </a:ext>
            </a:extLst>
          </p:cNvPr>
          <p:cNvSpPr>
            <a:spLocks noGrp="1"/>
          </p:cNvSpPr>
          <p:nvPr>
            <p:ph type="sldNum" sz="quarter" idx="5"/>
          </p:nvPr>
        </p:nvSpPr>
        <p:spPr>
          <a:xfrm>
            <a:off x="4102946" y="9114472"/>
            <a:ext cx="3212254" cy="486728"/>
          </a:xfrm>
          <a:prstGeom prst="rect">
            <a:avLst/>
          </a:prstGeom>
        </p:spPr>
        <p:txBody>
          <a:bodyPr vert="horz" lIns="96661" tIns="48331" rIns="96661" bIns="48331" rtlCol="0" anchor="b"/>
          <a:lstStyle>
            <a:lvl1pPr algn="r">
              <a:defRPr sz="1200"/>
            </a:lvl1pPr>
          </a:lstStyle>
          <a:p>
            <a:fld id="{03C71F6E-3818-496F-8B1B-03C137C57051}" type="slidenum">
              <a:rPr lang="en-CA" smtClean="0"/>
              <a:pPr/>
              <a:t>48</a:t>
            </a:fld>
            <a:endParaRPr lang="en-CA" dirty="0"/>
          </a:p>
        </p:txBody>
      </p:sp>
      <p:sp>
        <p:nvSpPr>
          <p:cNvPr id="6" name="Footer Placeholder 5">
            <a:extLst>
              <a:ext uri="{FF2B5EF4-FFF2-40B4-BE49-F238E27FC236}">
                <a16:creationId xmlns:a16="http://schemas.microsoft.com/office/drawing/2014/main" id="{8AFCD6DB-C5F1-42B9-9EF6-1F3BE98EBC56}"/>
              </a:ext>
            </a:extLst>
          </p:cNvPr>
          <p:cNvSpPr txBox="1">
            <a:spLocks/>
          </p:cNvSpPr>
          <p:nvPr/>
        </p:nvSpPr>
        <p:spPr>
          <a:xfrm>
            <a:off x="0" y="9113139"/>
            <a:ext cx="3240363" cy="488061"/>
          </a:xfrm>
          <a:prstGeom prst="rect">
            <a:avLst/>
          </a:prstGeom>
        </p:spPr>
        <p:txBody>
          <a:bodyPr vert="horz" lIns="98497" tIns="49249" rIns="98497" bIns="49249" rtlCol="0" anchor="b"/>
          <a:lstStyle>
            <a:defPPr>
              <a:defRPr lang="en-US"/>
            </a:defPPr>
            <a:lvl1pPr marL="0" algn="l" defTabSz="457200" rtl="0" eaLnBrk="1" latinLnBrk="0" hangingPunct="1">
              <a:defRPr sz="105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CA" dirty="0"/>
              <a:t>© 2024 HabiloMédias</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 name="Shape 124"/>
          <p:cNvSpPr>
            <a:spLocks noGrp="1" noRot="1" noChangeAspect="1"/>
          </p:cNvSpPr>
          <p:nvPr>
            <p:ph type="sldImg"/>
          </p:nvPr>
        </p:nvSpPr>
        <p:spPr>
          <a:xfrm>
            <a:off x="1282700" y="727075"/>
            <a:ext cx="4848225" cy="3636963"/>
          </a:xfrm>
          <a:prstGeom prst="rect">
            <a:avLst/>
          </a:prstGeom>
        </p:spPr>
        <p:txBody>
          <a:bodyPr/>
          <a:lstStyle/>
          <a:p>
            <a:endParaRPr dirty="0"/>
          </a:p>
        </p:txBody>
      </p:sp>
      <p:sp>
        <p:nvSpPr>
          <p:cNvPr id="125" name="Shape 125"/>
          <p:cNvSpPr>
            <a:spLocks noGrp="1"/>
          </p:cNvSpPr>
          <p:nvPr>
            <p:ph type="body" sz="quarter" idx="1"/>
          </p:nvPr>
        </p:nvSpPr>
        <p:spPr>
          <a:prstGeom prst="rect">
            <a:avLst/>
          </a:prstGeom>
        </p:spPr>
        <p:txBody>
          <a:bodyPr/>
          <a:lstStyle/>
          <a:p>
            <a:r>
              <a:rPr lang="fr-CA" dirty="0"/>
              <a:t>Cliquez ensuite sur « Recevoir des alertes en cas de connexions non reconnues ». Vous pourrez ainsi savoir si quelqu’un se connecte à votre compte à partir d’un nouvel appareil en recevant un courriel à l’adresse que vous avez utilisée lors de votre inscription.</a:t>
            </a:r>
          </a:p>
          <a:p>
            <a:endParaRPr lang="fr-CA" dirty="0"/>
          </a:p>
          <a:p>
            <a:r>
              <a:rPr lang="fr-CA" dirty="0"/>
              <a:t>Si vous recevez cette alerte et que ce n’est pas vous qui vous êtes connecté, changez immédiatement votre mot de passe.</a:t>
            </a:r>
          </a:p>
          <a:p>
            <a:endParaRPr lang="fr-CA" dirty="0"/>
          </a:p>
          <a:p>
            <a:endParaRPr lang="fr-CA" dirty="0"/>
          </a:p>
          <a:p>
            <a:endParaRPr lang="fr-CA" dirty="0"/>
          </a:p>
        </p:txBody>
      </p:sp>
      <p:sp>
        <p:nvSpPr>
          <p:cNvPr id="5" name="Slide Number Placeholder 3">
            <a:extLst>
              <a:ext uri="{FF2B5EF4-FFF2-40B4-BE49-F238E27FC236}">
                <a16:creationId xmlns:a16="http://schemas.microsoft.com/office/drawing/2014/main" id="{418D804F-6B33-49AC-B8C0-B44293F27DCC}"/>
              </a:ext>
            </a:extLst>
          </p:cNvPr>
          <p:cNvSpPr>
            <a:spLocks noGrp="1"/>
          </p:cNvSpPr>
          <p:nvPr>
            <p:ph type="sldNum" sz="quarter" idx="5"/>
          </p:nvPr>
        </p:nvSpPr>
        <p:spPr>
          <a:xfrm>
            <a:off x="4102946" y="9114472"/>
            <a:ext cx="3212254" cy="486728"/>
          </a:xfrm>
          <a:prstGeom prst="rect">
            <a:avLst/>
          </a:prstGeom>
        </p:spPr>
        <p:txBody>
          <a:bodyPr vert="horz" lIns="96661" tIns="48331" rIns="96661" bIns="48331" rtlCol="0" anchor="b"/>
          <a:lstStyle>
            <a:lvl1pPr algn="r">
              <a:defRPr sz="1200"/>
            </a:lvl1pPr>
          </a:lstStyle>
          <a:p>
            <a:fld id="{03C71F6E-3818-496F-8B1B-03C137C57051}" type="slidenum">
              <a:rPr lang="en-CA" smtClean="0"/>
              <a:pPr/>
              <a:t>49</a:t>
            </a:fld>
            <a:endParaRPr lang="en-CA" dirty="0"/>
          </a:p>
        </p:txBody>
      </p:sp>
      <p:sp>
        <p:nvSpPr>
          <p:cNvPr id="6" name="Footer Placeholder 5">
            <a:extLst>
              <a:ext uri="{FF2B5EF4-FFF2-40B4-BE49-F238E27FC236}">
                <a16:creationId xmlns:a16="http://schemas.microsoft.com/office/drawing/2014/main" id="{B042B126-6F9E-46F4-86C7-ED2007725B54}"/>
              </a:ext>
            </a:extLst>
          </p:cNvPr>
          <p:cNvSpPr txBox="1">
            <a:spLocks/>
          </p:cNvSpPr>
          <p:nvPr/>
        </p:nvSpPr>
        <p:spPr>
          <a:xfrm>
            <a:off x="0" y="9119474"/>
            <a:ext cx="3240363" cy="488061"/>
          </a:xfrm>
          <a:prstGeom prst="rect">
            <a:avLst/>
          </a:prstGeom>
        </p:spPr>
        <p:txBody>
          <a:bodyPr vert="horz" lIns="98497" tIns="49249" rIns="98497" bIns="49249" rtlCol="0" anchor="b"/>
          <a:lstStyle>
            <a:defPPr>
              <a:defRPr lang="en-US"/>
            </a:defPPr>
            <a:lvl1pPr marL="0" algn="l" defTabSz="457200" rtl="0" eaLnBrk="1" latinLnBrk="0" hangingPunct="1">
              <a:defRPr sz="105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CA" dirty="0"/>
              <a:t>© 2024 HabiloMédias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C9EBD8-62C7-10D0-4E18-4213D407338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3C174B-4BE5-F27C-C1E0-D705192447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DF8BB3-8867-593E-4630-6E4EA6D32AF2}"/>
              </a:ext>
            </a:extLst>
          </p:cNvPr>
          <p:cNvSpPr>
            <a:spLocks noGrp="1"/>
          </p:cNvSpPr>
          <p:nvPr>
            <p:ph type="body" idx="1"/>
          </p:nvPr>
        </p:nvSpPr>
        <p:spPr/>
        <p:txBody>
          <a:bodyPr/>
          <a:lstStyle/>
          <a:p>
            <a:r>
              <a:rPr lang="fr-CA" dirty="0"/>
              <a:t>[N'hésitez pas à adapter le script suivant pour qu'il soit accessible, en vous basant sur votre connaissance des besoins des participants à l'atelier]. </a:t>
            </a:r>
            <a:endParaRPr lang="en-US"/>
          </a:p>
          <a:p>
            <a:r>
              <a:rPr lang="en-US" dirty="0"/>
              <a:t> </a:t>
            </a:r>
            <a:endParaRPr lang="fr-CA" dirty="0"/>
          </a:p>
          <a:p>
            <a:r>
              <a:rPr lang="fr" dirty="0"/>
              <a:t>Il y a deux occasions de fournir un retour sur ce programme à l'équipe de </a:t>
            </a:r>
            <a:r>
              <a:rPr lang="fr" err="1"/>
              <a:t>HabiloMédias</a:t>
            </a:r>
            <a:r>
              <a:rPr lang="fr" dirty="0"/>
              <a:t> qui a développé cet atelier : présentement, avant d'entrer dans le contenu de l'atelier, et une autre fois à la toute fin.  Ces sondages d'évaluation aideront l'équipe de </a:t>
            </a:r>
            <a:r>
              <a:rPr lang="fr" err="1"/>
              <a:t>HabiloMédias</a:t>
            </a:r>
            <a:r>
              <a:rPr lang="fr" dirty="0"/>
              <a:t> à mieux comprendre si les ateliers réussissent à soutenir vos connaissances, vos compétences et votre confiance dans le domaine numérique. </a:t>
            </a:r>
            <a:endParaRPr lang="fr-CA" dirty="0"/>
          </a:p>
          <a:p>
            <a:r>
              <a:rPr lang="fr" dirty="0"/>
              <a:t> </a:t>
            </a:r>
            <a:endParaRPr lang="en-CA" dirty="0"/>
          </a:p>
          <a:p>
            <a:r>
              <a:rPr lang="fr-CA" dirty="0"/>
              <a:t>L'objectif de cette évaluation est d'évaluer la valeur et l'impact du contenu de l'atelier et d'aider l'équipe de </a:t>
            </a:r>
            <a:r>
              <a:rPr lang="fr-CA" err="1"/>
              <a:t>HabiloMédias</a:t>
            </a:r>
            <a:r>
              <a:rPr lang="fr-CA" dirty="0"/>
              <a:t> à comprendre si le contenu du programme doit être modifié de quelque manière que ce soit. Cette évaluation du programme n'est pas une évaluation de votre personne et n'aura pas d'impact sur votre capacité à participer à des ateliers futurs ou à d'autres programmes et services de notre organisation. L'objectif est d'évaluer le programme, et il est tout à fait normal que vous ne sachiez pas comment répondre à certaines questions ou que vous ne possédiez pas les compétences demandées dans l'enquête. Votre participation est volontaire et vos réponses sont anonymes.   </a:t>
            </a:r>
          </a:p>
          <a:p>
            <a:r>
              <a:rPr lang="fr-CA" dirty="0"/>
              <a:t> </a:t>
            </a:r>
          </a:p>
          <a:p>
            <a:r>
              <a:rPr lang="fr" dirty="0"/>
              <a:t>Pour comparer les réponses avant et après l'atelier, </a:t>
            </a:r>
            <a:r>
              <a:rPr lang="fr" err="1"/>
              <a:t>HabiloMédias</a:t>
            </a:r>
            <a:r>
              <a:rPr lang="fr" dirty="0"/>
              <a:t> doit relier les réponses des participants à l'enquête d'évaluation. Pour ce faire, tout en garantissant la confidentialité de vos réponses, </a:t>
            </a:r>
            <a:r>
              <a:rPr lang="fr" err="1"/>
              <a:t>HabiloMédias</a:t>
            </a:r>
            <a:r>
              <a:rPr lang="fr" dirty="0"/>
              <a:t> utilise un code unique appelé « identifiant ».</a:t>
            </a:r>
            <a:endParaRPr lang="fr-CA" dirty="0"/>
          </a:p>
          <a:p>
            <a:r>
              <a:rPr lang="fr-CA" dirty="0"/>
              <a:t> </a:t>
            </a:r>
          </a:p>
          <a:p>
            <a:r>
              <a:rPr lang="fr-CA" dirty="0"/>
              <a:t>Au début de chaque enquête d'évaluation, avant et après l'atelier, il vous sera demandé d'écrire un mot et de vous en souvenir. Ce mot ne doit pas contenir d'informations personnelles/identifiantes telles que votre nom, un surnom, des numéros de téléphone, des adresses électroniques, des années de naissance, des anniversaires, etc. Le mot ne doit pas être partagé avec qui que ce soit. </a:t>
            </a:r>
          </a:p>
          <a:p>
            <a:r>
              <a:rPr lang="fr-CA" dirty="0"/>
              <a:t> </a:t>
            </a:r>
          </a:p>
          <a:p>
            <a:r>
              <a:rPr lang="fr" dirty="0"/>
              <a:t>Ce mot permettra à </a:t>
            </a:r>
            <a:r>
              <a:rPr lang="fr" err="1"/>
              <a:t>HabiloMédias</a:t>
            </a:r>
            <a:r>
              <a:rPr lang="fr" dirty="0"/>
              <a:t> d'établir un lien entre les réponses que vous donnez avant et après l'atelier, sans utiliser d'informations permettant de vous identifier. </a:t>
            </a:r>
            <a:endParaRPr lang="fr-CA" dirty="0"/>
          </a:p>
          <a:p>
            <a:r>
              <a:rPr lang="fr" dirty="0"/>
              <a:t> </a:t>
            </a:r>
            <a:endParaRPr lang="fr-CA" dirty="0"/>
          </a:p>
          <a:p>
            <a:r>
              <a:rPr lang="fr-CA" dirty="0"/>
              <a:t> Avant de commencer le contenu de l'atelier d'aujourd'hui, nous vous invitons à prendre 5 minutes pour répondre à l'enquête d'évaluation préalable à l'atelier. Si vous souhaitez répondre à l'enquête, il vous suffit de scanner le code QR avec l'appareil photo de votre téléphone ou de taper le lien dans votre navigateur pour y accéder. Nous ferons une pause jusqu'à ce que toutes les personnes intéressées aient répondu à l'enquête.</a:t>
            </a:r>
            <a:endParaRPr lang="fr-CA" dirty="0">
              <a:ea typeface="Calibri"/>
              <a:cs typeface="Calibri"/>
            </a:endParaRPr>
          </a:p>
          <a:p>
            <a:endParaRPr lang="fr-CA" dirty="0">
              <a:ea typeface="Calibri"/>
              <a:cs typeface="Calibri"/>
            </a:endParaRPr>
          </a:p>
        </p:txBody>
      </p:sp>
      <p:sp>
        <p:nvSpPr>
          <p:cNvPr id="4" name="Slide Number Placeholder 3">
            <a:extLst>
              <a:ext uri="{FF2B5EF4-FFF2-40B4-BE49-F238E27FC236}">
                <a16:creationId xmlns:a16="http://schemas.microsoft.com/office/drawing/2014/main" id="{07B94B39-8AC6-DA5C-A6A5-4EC8FFBB9485}"/>
              </a:ext>
            </a:extLst>
          </p:cNvPr>
          <p:cNvSpPr>
            <a:spLocks noGrp="1"/>
          </p:cNvSpPr>
          <p:nvPr>
            <p:ph type="sldNum" sz="quarter" idx="5"/>
          </p:nvPr>
        </p:nvSpPr>
        <p:spPr/>
        <p:txBody>
          <a:bodyPr/>
          <a:lstStyle/>
          <a:p>
            <a:fld id="{DE5C2B8F-5ADC-43DA-8F91-FCBC985BC329}" type="slidenum">
              <a:rPr lang="en-CA" smtClean="0"/>
              <a:t>5</a:t>
            </a:fld>
            <a:endParaRPr lang="en-CA" dirty="0"/>
          </a:p>
        </p:txBody>
      </p:sp>
      <p:sp>
        <p:nvSpPr>
          <p:cNvPr id="5" name="Footer Placeholder 5">
            <a:extLst>
              <a:ext uri="{FF2B5EF4-FFF2-40B4-BE49-F238E27FC236}">
                <a16:creationId xmlns:a16="http://schemas.microsoft.com/office/drawing/2014/main" id="{893831E9-BB39-4C05-9293-AB8CD7195AF4}"/>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5688775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Shape 184"/>
          <p:cNvSpPr>
            <a:spLocks noGrp="1" noRot="1" noChangeAspect="1"/>
          </p:cNvSpPr>
          <p:nvPr>
            <p:ph type="sldImg"/>
          </p:nvPr>
        </p:nvSpPr>
        <p:spPr>
          <a:xfrm>
            <a:off x="1282700" y="727075"/>
            <a:ext cx="4848225" cy="3636963"/>
          </a:xfrm>
          <a:prstGeom prst="rect">
            <a:avLst/>
          </a:prstGeom>
        </p:spPr>
        <p:txBody>
          <a:bodyPr/>
          <a:lstStyle/>
          <a:p>
            <a:endParaRPr dirty="0"/>
          </a:p>
        </p:txBody>
      </p:sp>
      <p:sp>
        <p:nvSpPr>
          <p:cNvPr id="185" name="Shape 185"/>
          <p:cNvSpPr>
            <a:spLocks noGrp="1"/>
          </p:cNvSpPr>
          <p:nvPr>
            <p:ph type="body" sz="quarter" idx="1"/>
          </p:nvPr>
        </p:nvSpPr>
        <p:spPr>
          <a:prstGeom prst="rect">
            <a:avLst/>
          </a:prstGeom>
        </p:spPr>
        <p:txBody>
          <a:bodyPr/>
          <a:lstStyle/>
          <a:p>
            <a:r>
              <a:rPr lang="fr-CA" dirty="0"/>
              <a:t>Les appareils</a:t>
            </a:r>
            <a:r>
              <a:rPr lang="fr-CA" baseline="0" dirty="0"/>
              <a:t> </a:t>
            </a:r>
            <a:r>
              <a:rPr dirty="0"/>
              <a:t>Apple</a:t>
            </a:r>
            <a:r>
              <a:rPr lang="fr-CA" dirty="0"/>
              <a:t> sont également dotés d’une fonctionnalité appelée </a:t>
            </a:r>
            <a:r>
              <a:rPr dirty="0" err="1"/>
              <a:t>AirDrop</a:t>
            </a:r>
            <a:r>
              <a:rPr dirty="0"/>
              <a:t> </a:t>
            </a:r>
            <a:r>
              <a:rPr lang="fr-CA" dirty="0"/>
              <a:t>qui permet aux utilisateurs de partager des fichiers entre eux. Si elle est activée, certaines personnes pourraient s’en servir pour envoyer des photos ou autres éléments indésirables </a:t>
            </a:r>
            <a:r>
              <a:rPr lang="fr-CA" baseline="0" dirty="0"/>
              <a:t>sur votre appareil.</a:t>
            </a:r>
            <a:endParaRPr dirty="0"/>
          </a:p>
          <a:p>
            <a:endParaRPr dirty="0"/>
          </a:p>
          <a:p>
            <a:r>
              <a:rPr lang="fr-CA" dirty="0"/>
              <a:t>Pour éviter cela, rendez-vous dans Réglages</a:t>
            </a:r>
            <a:r>
              <a:rPr lang="fr-CA" baseline="0" dirty="0"/>
              <a:t> et touchez l’icône </a:t>
            </a:r>
            <a:r>
              <a:rPr dirty="0"/>
              <a:t>Airdrop. </a:t>
            </a:r>
          </a:p>
        </p:txBody>
      </p:sp>
      <p:sp>
        <p:nvSpPr>
          <p:cNvPr id="5" name="Slide Number Placeholder 3">
            <a:extLst>
              <a:ext uri="{FF2B5EF4-FFF2-40B4-BE49-F238E27FC236}">
                <a16:creationId xmlns:a16="http://schemas.microsoft.com/office/drawing/2014/main" id="{DF76F614-76D5-4F84-95C7-58BF0FF69071}"/>
              </a:ext>
            </a:extLst>
          </p:cNvPr>
          <p:cNvSpPr>
            <a:spLocks noGrp="1"/>
          </p:cNvSpPr>
          <p:nvPr>
            <p:ph type="sldNum" sz="quarter" idx="5"/>
          </p:nvPr>
        </p:nvSpPr>
        <p:spPr>
          <a:xfrm>
            <a:off x="4102946" y="9113139"/>
            <a:ext cx="3212254" cy="486728"/>
          </a:xfrm>
          <a:prstGeom prst="rect">
            <a:avLst/>
          </a:prstGeom>
        </p:spPr>
        <p:txBody>
          <a:bodyPr vert="horz" lIns="96661" tIns="48331" rIns="96661" bIns="48331" rtlCol="0" anchor="b"/>
          <a:lstStyle>
            <a:lvl1pPr algn="r">
              <a:defRPr sz="1200"/>
            </a:lvl1pPr>
          </a:lstStyle>
          <a:p>
            <a:fld id="{03C71F6E-3818-496F-8B1B-03C137C57051}" type="slidenum">
              <a:rPr lang="en-CA" smtClean="0"/>
              <a:pPr/>
              <a:t>50</a:t>
            </a:fld>
            <a:endParaRPr lang="en-CA" dirty="0"/>
          </a:p>
        </p:txBody>
      </p:sp>
      <p:sp>
        <p:nvSpPr>
          <p:cNvPr id="6" name="Footer Placeholder 5">
            <a:extLst>
              <a:ext uri="{FF2B5EF4-FFF2-40B4-BE49-F238E27FC236}">
                <a16:creationId xmlns:a16="http://schemas.microsoft.com/office/drawing/2014/main" id="{BC11C9A2-B33A-4BD8-B273-B08E93DF9197}"/>
              </a:ext>
            </a:extLst>
          </p:cNvPr>
          <p:cNvSpPr txBox="1">
            <a:spLocks/>
          </p:cNvSpPr>
          <p:nvPr/>
        </p:nvSpPr>
        <p:spPr>
          <a:xfrm>
            <a:off x="0" y="9113139"/>
            <a:ext cx="3240363" cy="488061"/>
          </a:xfrm>
          <a:prstGeom prst="rect">
            <a:avLst/>
          </a:prstGeom>
        </p:spPr>
        <p:txBody>
          <a:bodyPr vert="horz" lIns="98497" tIns="49249" rIns="98497" bIns="49249" rtlCol="0" anchor="b"/>
          <a:lstStyle>
            <a:defPPr>
              <a:defRPr lang="en-US"/>
            </a:defPPr>
            <a:lvl1pPr marL="0" algn="l" defTabSz="457200" rtl="0" eaLnBrk="1" latinLnBrk="0" hangingPunct="1">
              <a:defRPr sz="105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CA" dirty="0"/>
              <a:t>© 2024 HabiloMédias</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fr-CA" dirty="0"/>
              <a:t>Vous y verrez</a:t>
            </a:r>
            <a:r>
              <a:rPr lang="fr-CA" baseline="0" dirty="0"/>
              <a:t> ainsi les réglages qui y sont associés. </a:t>
            </a:r>
            <a:r>
              <a:rPr lang="fr-CA" dirty="0"/>
              <a:t>Si vous souhaitez contrôler qui peut envoyer du contenu </a:t>
            </a:r>
            <a:r>
              <a:rPr lang="fr-CA" baseline="0" dirty="0"/>
              <a:t>sur votre appareil au moyen de AirDrop, choisissez Contacts uniquement, afin que seules les personnes préapprouvées y soient autorisées, ou Réception désactivée, tout simplement. </a:t>
            </a:r>
            <a:r>
              <a:rPr lang="fr-CA" dirty="0"/>
              <a:t>(La désactivation est probablement votre meilleur choix puisqu’elle vous offre davantage de protection.)</a:t>
            </a:r>
          </a:p>
          <a:p>
            <a:pPr defTabSz="966612">
              <a:defRPr/>
            </a:pPr>
            <a:endParaRPr lang="fr-CA" dirty="0"/>
          </a:p>
          <a:p>
            <a:pPr defTabSz="966612">
              <a:defRPr/>
            </a:pPr>
            <a:r>
              <a:rPr lang="fr-CA" dirty="0"/>
              <a:t>Vous pouvez également la configurer pour recevoir des messages de n’importe qui pendant 10 minutes. La fonction passera ensuite en mode « Contacts uniquement ».</a:t>
            </a:r>
          </a:p>
        </p:txBody>
      </p:sp>
      <p:sp>
        <p:nvSpPr>
          <p:cNvPr id="4" name="Slide Number Placeholder 3"/>
          <p:cNvSpPr>
            <a:spLocks noGrp="1"/>
          </p:cNvSpPr>
          <p:nvPr>
            <p:ph type="sldNum" sz="quarter" idx="5"/>
          </p:nvPr>
        </p:nvSpPr>
        <p:spPr/>
        <p:txBody>
          <a:bodyPr/>
          <a:lstStyle/>
          <a:p>
            <a:fld id="{0B06FBF4-DAE3-44EA-A1DD-E1B4CDE3A022}" type="slidenum">
              <a:rPr lang="en-CA" smtClean="0"/>
              <a:pPr/>
              <a:t>51</a:t>
            </a:fld>
            <a:endParaRPr lang="en-CA" dirty="0"/>
          </a:p>
        </p:txBody>
      </p:sp>
      <p:sp>
        <p:nvSpPr>
          <p:cNvPr id="5" name="Footer Placeholder 5">
            <a:extLst>
              <a:ext uri="{FF2B5EF4-FFF2-40B4-BE49-F238E27FC236}">
                <a16:creationId xmlns:a16="http://schemas.microsoft.com/office/drawing/2014/main" id="{27A21917-634E-43CB-AC03-1FEF8A3658CF}"/>
              </a:ext>
            </a:extLst>
          </p:cNvPr>
          <p:cNvSpPr>
            <a:spLocks noGrp="1"/>
          </p:cNvSpPr>
          <p:nvPr>
            <p:ph type="ftr" sz="quarter" idx="4"/>
          </p:nvPr>
        </p:nvSpPr>
        <p:spPr>
          <a:xfrm>
            <a:off x="0" y="9119474"/>
            <a:ext cx="3169920" cy="481726"/>
          </a:xfrm>
        </p:spPr>
        <p:txBody>
          <a:bodyPr/>
          <a:lstStyle>
            <a:lvl1pPr algn="l">
              <a:defRPr sz="1200"/>
            </a:lvl1pPr>
          </a:lstStyle>
          <a:p>
            <a:r>
              <a:rPr lang="en-CA" dirty="0"/>
              <a:t>© 2024 HabiloMédias</a:t>
            </a:r>
          </a:p>
        </p:txBody>
      </p:sp>
    </p:spTree>
    <p:extLst>
      <p:ext uri="{BB962C8B-B14F-4D97-AF65-F5344CB8AC3E}">
        <p14:creationId xmlns:p14="http://schemas.microsoft.com/office/powerpoint/2010/main" val="247876503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282700" y="727075"/>
            <a:ext cx="4848225" cy="3636963"/>
          </a:xfrm>
          <a:prstGeom prst="rect">
            <a:avLst/>
          </a:prstGeom>
        </p:spPr>
        <p:txBody>
          <a:bodyPr/>
          <a:lstStyle/>
          <a:p>
            <a:endParaRPr dirty="0"/>
          </a:p>
        </p:txBody>
      </p:sp>
      <p:sp>
        <p:nvSpPr>
          <p:cNvPr id="117" name="Shape 117"/>
          <p:cNvSpPr>
            <a:spLocks noGrp="1"/>
          </p:cNvSpPr>
          <p:nvPr>
            <p:ph type="body" sz="quarter" idx="1"/>
          </p:nvPr>
        </p:nvSpPr>
        <p:spPr>
          <a:xfrm>
            <a:off x="988456" y="4606494"/>
            <a:ext cx="6012453" cy="4409862"/>
          </a:xfrm>
          <a:prstGeom prst="rect">
            <a:avLst/>
          </a:prstGeom>
        </p:spPr>
        <p:txBody>
          <a:bodyPr/>
          <a:lstStyle/>
          <a:p>
            <a:pPr>
              <a:spcBef>
                <a:spcPts val="457"/>
              </a:spcBef>
            </a:pPr>
            <a:r>
              <a:rPr lang="fr-FR" dirty="0"/>
              <a:t>Les appareils connectés à Internet, y compris les haut-parleurs intelligents comme Amazon Echo et Google Home, constituent un autre risque pour la vie privée. Vous ne pouvez pas désactiver le microphone, car ils doivent pouvoir entendre la commande qui les « réveillera ».</a:t>
            </a:r>
            <a:endParaRPr lang="en-CA" dirty="0"/>
          </a:p>
          <a:p>
            <a:pPr>
              <a:spcBef>
                <a:spcPts val="457"/>
              </a:spcBef>
            </a:pPr>
            <a:endParaRPr lang="fr-FR" dirty="0"/>
          </a:p>
          <a:p>
            <a:pPr>
              <a:spcBef>
                <a:spcPts val="457"/>
              </a:spcBef>
            </a:pPr>
            <a:r>
              <a:rPr lang="fr-FR" dirty="0"/>
              <a:t>Si vous avez de tels appareils connectés, sachez qu’ils peuvent être utilisés pour vous espionner. Vous pouvez les déconnecter du Wi-Fi ou les désactiver si vous avez besoin d’avoir une conversation privée ou, encore, discutez en dehors de votre maison.</a:t>
            </a:r>
            <a:endParaRPr lang="en-CA" dirty="0"/>
          </a:p>
          <a:p>
            <a:pPr>
              <a:spcBef>
                <a:spcPts val="457"/>
              </a:spcBef>
            </a:pPr>
            <a:endParaRPr lang="fr-FR" dirty="0"/>
          </a:p>
          <a:p>
            <a:pPr>
              <a:spcBef>
                <a:spcPts val="457"/>
              </a:spcBef>
            </a:pPr>
            <a:r>
              <a:rPr lang="fr-FR" dirty="0"/>
              <a:t>Les « jouets intelligents » connectés à Internet et les appareils portables comme les montres intelligentes ou les porte-clés GPS peuvent également constituer un risque pour la vie privée. Même les localisateurs pour animaux peuvent permettre aux gens de savoir où vous êtes.</a:t>
            </a:r>
            <a:endParaRPr lang="en-CA" dirty="0"/>
          </a:p>
          <a:p>
            <a:endParaRPr lang="en-CA" dirty="0"/>
          </a:p>
        </p:txBody>
      </p:sp>
      <p:sp>
        <p:nvSpPr>
          <p:cNvPr id="5" name="Slide Number Placeholder 6"/>
          <p:cNvSpPr>
            <a:spLocks noGrp="1"/>
          </p:cNvSpPr>
          <p:nvPr>
            <p:ph type="sldNum" sz="quarter" idx="5"/>
          </p:nvPr>
        </p:nvSpPr>
        <p:spPr>
          <a:xfrm>
            <a:off x="4059590" y="9087340"/>
            <a:ext cx="3255610" cy="489777"/>
          </a:xfrm>
          <a:prstGeom prst="rect">
            <a:avLst/>
          </a:prstGeom>
        </p:spPr>
        <p:txBody>
          <a:bodyPr vert="horz" lIns="98898" tIns="49449" rIns="98898" bIns="49449" rtlCol="0" anchor="b"/>
          <a:lstStyle>
            <a:lvl1pPr algn="r">
              <a:defRPr sz="1200"/>
            </a:lvl1pPr>
          </a:lstStyle>
          <a:p>
            <a:fld id="{0B06FBF4-DAE3-44EA-A1DD-E1B4CDE3A022}" type="slidenum">
              <a:rPr lang="en-CA" smtClean="0"/>
              <a:pPr/>
              <a:t>52</a:t>
            </a:fld>
            <a:endParaRPr lang="en-CA" dirty="0"/>
          </a:p>
        </p:txBody>
      </p:sp>
      <p:sp>
        <p:nvSpPr>
          <p:cNvPr id="6" name="Footer Placeholder 5">
            <a:extLst>
              <a:ext uri="{FF2B5EF4-FFF2-40B4-BE49-F238E27FC236}">
                <a16:creationId xmlns:a16="http://schemas.microsoft.com/office/drawing/2014/main" id="{118FC60A-C4E1-42BB-A42E-D3866207290F}"/>
              </a:ext>
            </a:extLst>
          </p:cNvPr>
          <p:cNvSpPr txBox="1">
            <a:spLocks/>
          </p:cNvSpPr>
          <p:nvPr/>
        </p:nvSpPr>
        <p:spPr>
          <a:xfrm>
            <a:off x="0" y="9113139"/>
            <a:ext cx="3240363" cy="488061"/>
          </a:xfrm>
          <a:prstGeom prst="rect">
            <a:avLst/>
          </a:prstGeom>
        </p:spPr>
        <p:txBody>
          <a:bodyPr vert="horz" lIns="98497" tIns="49249" rIns="98497" bIns="49249" rtlCol="0" anchor="b"/>
          <a:lstStyle>
            <a:defPPr>
              <a:defRPr lang="en-US"/>
            </a:defPPr>
            <a:lvl1pPr marL="0" algn="l" defTabSz="457200" rtl="0" eaLnBrk="1" latinLnBrk="0" hangingPunct="1">
              <a:defRPr sz="105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CA" dirty="0"/>
              <a:t>© 2024 HabiloMédias</a:t>
            </a:r>
          </a:p>
        </p:txBody>
      </p:sp>
    </p:spTree>
    <p:extLst>
      <p:ext uri="{BB962C8B-B14F-4D97-AF65-F5344CB8AC3E}">
        <p14:creationId xmlns:p14="http://schemas.microsoft.com/office/powerpoint/2010/main" val="348963773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fr-CA" i="0" kern="100" dirty="0">
                <a:effectLst/>
                <a:latin typeface="Calibri" panose="020F0502020204030204" pitchFamily="34" charset="0"/>
                <a:ea typeface="Calibri" panose="020F0502020204030204" pitchFamily="34" charset="0"/>
                <a:cs typeface="Times New Roman" panose="02020603050405020304" pitchFamily="18" charset="0"/>
              </a:rPr>
              <a:t>Voici quelques conseils pour gérer votre vie privée lorsque vous utilisez des appareils intelligents. </a:t>
            </a:r>
          </a:p>
          <a:p>
            <a:pPr defTabSz="966612">
              <a:defRPr/>
            </a:pPr>
            <a:endParaRPr lang="fr-CA" kern="100" dirty="0">
              <a:latin typeface="Calibri" panose="020F0502020204030204" pitchFamily="34" charset="0"/>
              <a:ea typeface="Calibri" panose="020F0502020204030204" pitchFamily="34" charset="0"/>
              <a:cs typeface="Times New Roman" panose="02020603050405020304" pitchFamily="18" charset="0"/>
            </a:endParaRPr>
          </a:p>
          <a:p>
            <a:pPr defTabSz="966612">
              <a:defRPr/>
            </a:pPr>
            <a:r>
              <a:rPr lang="fr-CA" i="1" kern="100" dirty="0">
                <a:effectLst/>
                <a:latin typeface="Calibri" panose="020F0502020204030204" pitchFamily="34" charset="0"/>
                <a:ea typeface="Calibri" panose="020F0502020204030204" pitchFamily="34" charset="0"/>
                <a:cs typeface="Times New Roman" panose="02020603050405020304" pitchFamily="18" charset="0"/>
              </a:rPr>
              <a:t>Créez un compte d’invité sur votre réseau Wi-Fi.</a:t>
            </a:r>
            <a:r>
              <a:rPr lang="fr-CA" i="0" kern="100" dirty="0">
                <a:effectLst/>
                <a:latin typeface="Calibri" panose="020F0502020204030204" pitchFamily="34" charset="0"/>
                <a:ea typeface="Calibri" panose="020F0502020204030204" pitchFamily="34" charset="0"/>
                <a:cs typeface="Times New Roman" panose="02020603050405020304" pitchFamily="18" charset="0"/>
              </a:rPr>
              <a:t> En ne connectant pas votre appareil à votre compte Wi-Fi principal, vous limitez ainsi les données qui sont recueillies.</a:t>
            </a:r>
            <a:endParaRPr lang="fr-CA" dirty="0"/>
          </a:p>
        </p:txBody>
      </p:sp>
      <p:sp>
        <p:nvSpPr>
          <p:cNvPr id="4" name="Slide Number Placeholder 3"/>
          <p:cNvSpPr>
            <a:spLocks noGrp="1"/>
          </p:cNvSpPr>
          <p:nvPr>
            <p:ph type="sldNum" sz="quarter" idx="5"/>
          </p:nvPr>
        </p:nvSpPr>
        <p:spPr/>
        <p:txBody>
          <a:bodyPr/>
          <a:lstStyle/>
          <a:p>
            <a:fld id="{DE5C2B8F-5ADC-43DA-8F91-FCBC985BC329}" type="slidenum">
              <a:rPr lang="en-CA" smtClean="0"/>
              <a:t>53</a:t>
            </a:fld>
            <a:endParaRPr lang="en-CA" dirty="0"/>
          </a:p>
        </p:txBody>
      </p:sp>
      <p:sp>
        <p:nvSpPr>
          <p:cNvPr id="5" name="Footer Placeholder 5">
            <a:extLst>
              <a:ext uri="{FF2B5EF4-FFF2-40B4-BE49-F238E27FC236}">
                <a16:creationId xmlns:a16="http://schemas.microsoft.com/office/drawing/2014/main" id="{B1347805-8A17-4A62-A692-3F82B8A34396}"/>
              </a:ext>
            </a:extLst>
          </p:cNvPr>
          <p:cNvSpPr>
            <a:spLocks noGrp="1"/>
          </p:cNvSpPr>
          <p:nvPr>
            <p:ph type="ftr" sz="quarter" idx="4"/>
          </p:nvPr>
        </p:nvSpPr>
        <p:spPr>
          <a:xfrm>
            <a:off x="0" y="9119474"/>
            <a:ext cx="3169920" cy="481726"/>
          </a:xfrm>
        </p:spPr>
        <p:txBody>
          <a:bodyPr/>
          <a:lstStyle>
            <a:lvl1pPr algn="l">
              <a:defRPr sz="1200"/>
            </a:lvl1pPr>
          </a:lstStyle>
          <a:p>
            <a:r>
              <a:rPr lang="en-CA" dirty="0"/>
              <a:t>© 2024 HabiloMédias</a:t>
            </a:r>
          </a:p>
        </p:txBody>
      </p:sp>
    </p:spTree>
    <p:extLst>
      <p:ext uri="{BB962C8B-B14F-4D97-AF65-F5344CB8AC3E}">
        <p14:creationId xmlns:p14="http://schemas.microsoft.com/office/powerpoint/2010/main" val="171998599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fr-CA" sz="1300" kern="100" dirty="0">
                <a:latin typeface="Calibri"/>
                <a:ea typeface="Calibri"/>
                <a:cs typeface="Calibri"/>
              </a:rPr>
              <a:t>Votre fournisseur de service Internet, comme Rogers, Bell, TELUS</a:t>
            </a:r>
            <a:r>
              <a:rPr lang="fr-CA" kern="100" dirty="0">
                <a:latin typeface="Calibri"/>
                <a:ea typeface="Calibri"/>
                <a:cs typeface="Calibri"/>
              </a:rPr>
              <a:t>, Vidéotron ou TekSavvy, vous a peut-être fourni une application qui vous permet de modifier les paramètres de votre routeur Internet.</a:t>
            </a:r>
            <a:endParaRPr lang="fr-CA" dirty="0"/>
          </a:p>
        </p:txBody>
      </p:sp>
      <p:sp>
        <p:nvSpPr>
          <p:cNvPr id="4" name="Slide Number Placeholder 3"/>
          <p:cNvSpPr>
            <a:spLocks noGrp="1"/>
          </p:cNvSpPr>
          <p:nvPr>
            <p:ph type="sldNum" sz="quarter" idx="5"/>
          </p:nvPr>
        </p:nvSpPr>
        <p:spPr/>
        <p:txBody>
          <a:bodyPr/>
          <a:lstStyle/>
          <a:p>
            <a:fld id="{DE5C2B8F-5ADC-43DA-8F91-FCBC985BC329}" type="slidenum">
              <a:rPr lang="en-CA" smtClean="0"/>
              <a:t>54</a:t>
            </a:fld>
            <a:endParaRPr lang="en-CA" dirty="0"/>
          </a:p>
        </p:txBody>
      </p:sp>
      <p:sp>
        <p:nvSpPr>
          <p:cNvPr id="5" name="Footer Placeholder 5">
            <a:extLst>
              <a:ext uri="{FF2B5EF4-FFF2-40B4-BE49-F238E27FC236}">
                <a16:creationId xmlns:a16="http://schemas.microsoft.com/office/drawing/2014/main" id="{24E88BF0-C56D-469C-A9C4-EA1DC2B7599A}"/>
              </a:ext>
            </a:extLst>
          </p:cNvPr>
          <p:cNvSpPr>
            <a:spLocks noGrp="1"/>
          </p:cNvSpPr>
          <p:nvPr>
            <p:ph type="ftr" sz="quarter" idx="4"/>
          </p:nvPr>
        </p:nvSpPr>
        <p:spPr>
          <a:xfrm>
            <a:off x="0" y="9119474"/>
            <a:ext cx="3169920" cy="481726"/>
          </a:xfrm>
        </p:spPr>
        <p:txBody>
          <a:bodyPr/>
          <a:lstStyle>
            <a:lvl1pPr algn="l">
              <a:defRPr sz="1200"/>
            </a:lvl1pPr>
          </a:lstStyle>
          <a:p>
            <a:r>
              <a:rPr lang="en-CA" dirty="0"/>
              <a:t>© 2024 HabiloMédias</a:t>
            </a:r>
          </a:p>
        </p:txBody>
      </p:sp>
    </p:spTree>
    <p:extLst>
      <p:ext uri="{BB962C8B-B14F-4D97-AF65-F5344CB8AC3E}">
        <p14:creationId xmlns:p14="http://schemas.microsoft.com/office/powerpoint/2010/main" val="103460663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err="1"/>
              <a:t>Votre</a:t>
            </a:r>
            <a:r>
              <a:rPr lang="en-CA" dirty="0"/>
              <a:t> </a:t>
            </a:r>
            <a:r>
              <a:rPr lang="en-CA" dirty="0" err="1"/>
              <a:t>routeur</a:t>
            </a:r>
            <a:r>
              <a:rPr lang="en-CA" dirty="0"/>
              <a:t> </a:t>
            </a:r>
            <a:r>
              <a:rPr lang="en-CA" dirty="0" err="1"/>
              <a:t>envoie</a:t>
            </a:r>
            <a:r>
              <a:rPr lang="en-CA" dirty="0"/>
              <a:t> les </a:t>
            </a:r>
            <a:r>
              <a:rPr lang="en-CA" dirty="0" err="1"/>
              <a:t>signaux</a:t>
            </a:r>
            <a:r>
              <a:rPr lang="en-CA" dirty="0"/>
              <a:t> </a:t>
            </a:r>
            <a:r>
              <a:rPr lang="en-CA" dirty="0" err="1"/>
              <a:t>WiFi</a:t>
            </a:r>
            <a:r>
              <a:rPr lang="en-CA" dirty="0"/>
              <a:t> à </a:t>
            </a:r>
            <a:r>
              <a:rPr lang="en-CA" dirty="0" err="1"/>
              <a:t>vos</a:t>
            </a:r>
            <a:r>
              <a:rPr lang="en-CA" dirty="0"/>
              <a:t> </a:t>
            </a:r>
            <a:r>
              <a:rPr lang="en-CA" dirty="0" err="1"/>
              <a:t>appareils</a:t>
            </a:r>
            <a:r>
              <a:rPr lang="en-CA" dirty="0"/>
              <a:t>.  Si </a:t>
            </a:r>
            <a:r>
              <a:rPr lang="en-CA" dirty="0" err="1"/>
              <a:t>vous</a:t>
            </a:r>
            <a:r>
              <a:rPr lang="en-CA" dirty="0"/>
              <a:t> </a:t>
            </a:r>
            <a:r>
              <a:rPr lang="en-CA" dirty="0" err="1"/>
              <a:t>avez</a:t>
            </a:r>
            <a:r>
              <a:rPr lang="en-CA" dirty="0"/>
              <a:t> Internet à domicile, la compagnie qui </a:t>
            </a:r>
            <a:r>
              <a:rPr lang="en-CA" dirty="0" err="1"/>
              <a:t>vous</a:t>
            </a:r>
            <a:r>
              <a:rPr lang="en-CA" dirty="0"/>
              <a:t> </a:t>
            </a:r>
            <a:r>
              <a:rPr lang="en-CA" dirty="0" err="1"/>
              <a:t>fournit</a:t>
            </a:r>
            <a:r>
              <a:rPr lang="en-CA" dirty="0"/>
              <a:t> le service </a:t>
            </a:r>
            <a:r>
              <a:rPr lang="en-CA" dirty="0" err="1"/>
              <a:t>fournit</a:t>
            </a:r>
            <a:r>
              <a:rPr lang="en-CA" dirty="0"/>
              <a:t> </a:t>
            </a:r>
            <a:r>
              <a:rPr lang="en-CA" dirty="0" err="1"/>
              <a:t>probablement</a:t>
            </a:r>
            <a:r>
              <a:rPr lang="en-CA" dirty="0"/>
              <a:t> </a:t>
            </a:r>
            <a:r>
              <a:rPr lang="en-CA" dirty="0" err="1"/>
              <a:t>votre</a:t>
            </a:r>
            <a:r>
              <a:rPr lang="en-CA" dirty="0"/>
              <a:t> </a:t>
            </a:r>
            <a:r>
              <a:rPr lang="en-CA" dirty="0" err="1"/>
              <a:t>routeur</a:t>
            </a:r>
            <a:r>
              <a:rPr lang="en-CA" dirty="0"/>
              <a:t>.</a:t>
            </a:r>
            <a:endParaRPr lang="en-CA" dirty="0">
              <a:ea typeface="Calibri"/>
              <a:cs typeface="Calibri"/>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55</a:t>
            </a:fld>
            <a:endParaRPr lang="en-CA" dirty="0"/>
          </a:p>
        </p:txBody>
      </p:sp>
      <p:sp>
        <p:nvSpPr>
          <p:cNvPr id="5" name="Footer Placeholder 5">
            <a:extLst>
              <a:ext uri="{FF2B5EF4-FFF2-40B4-BE49-F238E27FC236}">
                <a16:creationId xmlns:a16="http://schemas.microsoft.com/office/drawing/2014/main" id="{650348FE-110E-49BF-802D-313AF03A3210}"/>
              </a:ext>
            </a:extLst>
          </p:cNvPr>
          <p:cNvSpPr>
            <a:spLocks noGrp="1"/>
          </p:cNvSpPr>
          <p:nvPr>
            <p:ph type="ftr" sz="quarter" idx="4"/>
          </p:nvPr>
        </p:nvSpPr>
        <p:spPr>
          <a:xfrm>
            <a:off x="0" y="9119474"/>
            <a:ext cx="3169920" cy="481726"/>
          </a:xfrm>
        </p:spPr>
        <p:txBody>
          <a:bodyPr/>
          <a:lstStyle>
            <a:lvl1pPr algn="l">
              <a:defRPr sz="1200"/>
            </a:lvl1pPr>
          </a:lstStyle>
          <a:p>
            <a:r>
              <a:rPr lang="en-CA" dirty="0"/>
              <a:t>© 2024 HabiloMédias</a:t>
            </a:r>
          </a:p>
        </p:txBody>
      </p:sp>
    </p:spTree>
    <p:extLst>
      <p:ext uri="{BB962C8B-B14F-4D97-AF65-F5344CB8AC3E}">
        <p14:creationId xmlns:p14="http://schemas.microsoft.com/office/powerpoint/2010/main" val="421276121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fr-CA" kern="100" dirty="0">
                <a:effectLst/>
                <a:latin typeface="Calibri"/>
                <a:ea typeface="Calibri"/>
                <a:cs typeface="Calibri"/>
              </a:rPr>
              <a:t>Cette application devrait comporter une option permettant de créer un réseau pour les invités. S’il n’y en a pas, communiquez avec votre fournisseur de service Internet pour demander de l’aide.</a:t>
            </a:r>
            <a:endParaRPr lang="fr-CA" dirty="0"/>
          </a:p>
        </p:txBody>
      </p:sp>
      <p:sp>
        <p:nvSpPr>
          <p:cNvPr id="4" name="Slide Number Placeholder 3"/>
          <p:cNvSpPr>
            <a:spLocks noGrp="1"/>
          </p:cNvSpPr>
          <p:nvPr>
            <p:ph type="sldNum" sz="quarter" idx="5"/>
          </p:nvPr>
        </p:nvSpPr>
        <p:spPr/>
        <p:txBody>
          <a:bodyPr/>
          <a:lstStyle/>
          <a:p>
            <a:fld id="{DE5C2B8F-5ADC-43DA-8F91-FCBC985BC329}" type="slidenum">
              <a:rPr lang="en-CA" smtClean="0"/>
              <a:t>56</a:t>
            </a:fld>
            <a:endParaRPr lang="en-CA" dirty="0"/>
          </a:p>
        </p:txBody>
      </p:sp>
      <p:sp>
        <p:nvSpPr>
          <p:cNvPr id="5" name="Footer Placeholder 5">
            <a:extLst>
              <a:ext uri="{FF2B5EF4-FFF2-40B4-BE49-F238E27FC236}">
                <a16:creationId xmlns:a16="http://schemas.microsoft.com/office/drawing/2014/main" id="{7447370C-19E8-4454-9EB0-B9DCD8215B81}"/>
              </a:ext>
            </a:extLst>
          </p:cNvPr>
          <p:cNvSpPr>
            <a:spLocks noGrp="1"/>
          </p:cNvSpPr>
          <p:nvPr>
            <p:ph type="ftr" sz="quarter" idx="4"/>
          </p:nvPr>
        </p:nvSpPr>
        <p:spPr>
          <a:xfrm>
            <a:off x="0" y="9119474"/>
            <a:ext cx="3169920" cy="481726"/>
          </a:xfrm>
        </p:spPr>
        <p:txBody>
          <a:bodyPr/>
          <a:lstStyle>
            <a:lvl1pPr algn="l">
              <a:defRPr sz="1200"/>
            </a:lvl1pPr>
          </a:lstStyle>
          <a:p>
            <a:r>
              <a:rPr lang="en-CA" dirty="0"/>
              <a:t>© 2024 HabiloMédias</a:t>
            </a:r>
          </a:p>
        </p:txBody>
      </p:sp>
    </p:spTree>
    <p:extLst>
      <p:ext uri="{BB962C8B-B14F-4D97-AF65-F5344CB8AC3E}">
        <p14:creationId xmlns:p14="http://schemas.microsoft.com/office/powerpoint/2010/main" val="426646795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46"/>
              </a:spcAft>
            </a:pPr>
            <a:r>
              <a:rPr lang="fr-CA" i="0" kern="100" dirty="0">
                <a:effectLst/>
                <a:latin typeface="Calibri"/>
                <a:ea typeface="Calibri"/>
                <a:cs typeface="Calibri"/>
              </a:rPr>
              <a:t>Il est également utile </a:t>
            </a:r>
            <a:r>
              <a:rPr lang="fr-CA" i="1" kern="100" dirty="0">
                <a:effectLst/>
                <a:latin typeface="Calibri"/>
                <a:ea typeface="Calibri"/>
                <a:cs typeface="Calibri"/>
              </a:rPr>
              <a:t>d’apprendre à connaître l’application</a:t>
            </a:r>
            <a:r>
              <a:rPr lang="fr-CA" i="0" kern="100" dirty="0">
                <a:effectLst/>
                <a:latin typeface="Calibri"/>
                <a:ea typeface="Calibri"/>
                <a:cs typeface="Calibri"/>
              </a:rPr>
              <a:t>. La plupart des appareils intelligents n’ayant pas d’écran, ils sont presque tous dotés d’une application que vous installez sur votre téléphone ou tablette. L’application permet de modifier les différents paramètres de l’appareil. Une grande partie des mesures de protection de la vie privée que vous pouvez prendre suppose la modification des paramètres de l’application. </a:t>
            </a:r>
            <a:r>
              <a:rPr lang="fr-CA" kern="100" dirty="0">
                <a:latin typeface="Calibri"/>
                <a:ea typeface="Calibri"/>
                <a:cs typeface="Calibri"/>
              </a:rPr>
              <a:t>Il est donc judicieux de se familiariser avec l’application et son utilisation. Examinons maintenant de plus près certains de ces paramètres.</a:t>
            </a:r>
            <a:endParaRPr lang="fr-CA" dirty="0">
              <a:highlight>
                <a:srgbClr val="FFFF00"/>
              </a:highlight>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57</a:t>
            </a:fld>
            <a:endParaRPr lang="en-CA" dirty="0"/>
          </a:p>
        </p:txBody>
      </p:sp>
      <p:sp>
        <p:nvSpPr>
          <p:cNvPr id="5" name="Footer Placeholder 5">
            <a:extLst>
              <a:ext uri="{FF2B5EF4-FFF2-40B4-BE49-F238E27FC236}">
                <a16:creationId xmlns:a16="http://schemas.microsoft.com/office/drawing/2014/main" id="{E2D41C6B-978A-41DC-AC7B-DEE041802748}"/>
              </a:ext>
            </a:extLst>
          </p:cNvPr>
          <p:cNvSpPr>
            <a:spLocks noGrp="1"/>
          </p:cNvSpPr>
          <p:nvPr>
            <p:ph type="ftr" sz="quarter" idx="4"/>
          </p:nvPr>
        </p:nvSpPr>
        <p:spPr>
          <a:xfrm>
            <a:off x="0" y="9119474"/>
            <a:ext cx="3169920" cy="481726"/>
          </a:xfrm>
        </p:spPr>
        <p:txBody>
          <a:bodyPr/>
          <a:lstStyle>
            <a:lvl1pPr algn="l">
              <a:defRPr sz="1200"/>
            </a:lvl1pPr>
          </a:lstStyle>
          <a:p>
            <a:r>
              <a:rPr lang="en-CA" dirty="0"/>
              <a:t>© 2024 HabiloMédias</a:t>
            </a:r>
          </a:p>
        </p:txBody>
      </p:sp>
    </p:spTree>
    <p:extLst>
      <p:ext uri="{BB962C8B-B14F-4D97-AF65-F5344CB8AC3E}">
        <p14:creationId xmlns:p14="http://schemas.microsoft.com/office/powerpoint/2010/main" val="63504666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520" y="4620577"/>
            <a:ext cx="5852160" cy="4607243"/>
          </a:xfrm>
        </p:spPr>
        <p:txBody>
          <a:bodyPr/>
          <a:lstStyle/>
          <a:p>
            <a:pPr>
              <a:lnSpc>
                <a:spcPct val="107000"/>
              </a:lnSpc>
              <a:spcAft>
                <a:spcPts val="846"/>
              </a:spcAft>
            </a:pPr>
            <a:r>
              <a:rPr lang="fr-CA" i="1" kern="100" dirty="0">
                <a:effectLst/>
                <a:latin typeface="Calibri"/>
                <a:ea typeface="Calibri" panose="020F0502020204030204" pitchFamily="34" charset="0"/>
                <a:cs typeface="Calibri"/>
              </a:rPr>
              <a:t>Modifiez le mot d’activation.</a:t>
            </a:r>
            <a:r>
              <a:rPr lang="fr-CA" kern="100" dirty="0">
                <a:effectLst/>
                <a:latin typeface="Calibri"/>
                <a:ea typeface="Calibri" panose="020F0502020204030204" pitchFamily="34" charset="0"/>
                <a:cs typeface="Calibri"/>
              </a:rPr>
              <a:t> Les haut-parleurs intelligents ont également un « mot d’activation » qui les invite à commencer à vous écouter, comme « Ok Google » ou « Alexa ». Pour vous assurer que l’appareil ne se « réveille » pas par accident, modifiez le mot d’activation. (Les haut-parleurs intelligents ne permettent pas tous de modifier le mot d’activation. Certains appareils ne proposent qu’une gamme limitée d’options de mots d’activation. Choisissez donc celui qui vous convient le mieux.)</a:t>
            </a:r>
          </a:p>
          <a:p>
            <a:pPr>
              <a:lnSpc>
                <a:spcPct val="107000"/>
              </a:lnSpc>
              <a:spcAft>
                <a:spcPts val="846"/>
              </a:spcAft>
            </a:pPr>
            <a:r>
              <a:rPr lang="fr-CA" i="1" kern="100" dirty="0">
                <a:latin typeface="Calibri"/>
                <a:ea typeface="Calibri" panose="020F0502020204030204" pitchFamily="34" charset="0"/>
                <a:cs typeface="Calibri"/>
              </a:rPr>
              <a:t>Désactivez tous les micros et les caméras lorsque vous n’en avez pas besoin. </a:t>
            </a:r>
            <a:r>
              <a:rPr lang="fr-CA" kern="100" dirty="0">
                <a:latin typeface="Calibri"/>
                <a:ea typeface="Calibri" panose="020F0502020204030204" pitchFamily="34" charset="0"/>
                <a:cs typeface="Calibri"/>
              </a:rPr>
              <a:t>Bon nombre d’appareils intelligents dotés de micros ou de caméras disposent d’interrupteurs physiques ou d’options dans l’application pour les désactiver.</a:t>
            </a:r>
          </a:p>
          <a:p>
            <a:pPr>
              <a:lnSpc>
                <a:spcPct val="107000"/>
              </a:lnSpc>
              <a:spcAft>
                <a:spcPts val="846"/>
              </a:spcAft>
            </a:pPr>
            <a:r>
              <a:rPr lang="fr-CA" i="1" kern="100" dirty="0">
                <a:effectLst/>
                <a:latin typeface="Calibri"/>
                <a:ea typeface="Calibri"/>
                <a:cs typeface="Calibri"/>
              </a:rPr>
              <a:t>Couvrez également les caméras lorsque vous ne les utilisez pas. </a:t>
            </a:r>
            <a:r>
              <a:rPr lang="fr-CA" kern="100" dirty="0">
                <a:effectLst/>
                <a:latin typeface="Calibri"/>
                <a:ea typeface="Calibri"/>
                <a:cs typeface="Calibri"/>
              </a:rPr>
              <a:t>La plupart des appareils intelligents dotés de caméras ont une lumière qu</a:t>
            </a:r>
            <a:r>
              <a:rPr lang="fr-CA" kern="100" dirty="0">
                <a:latin typeface="Calibri"/>
                <a:ea typeface="Calibri"/>
                <a:cs typeface="Calibri"/>
              </a:rPr>
              <a:t>i s’allume lorsque la caméra est active, mais pour plus de sécurité, vous devriez placer une note autocollante ou quelque chose de similaire sur tout appareil intelligent dont la caméra n’a pas besoin d’être allumée en permanence.</a:t>
            </a:r>
          </a:p>
          <a:p>
            <a:pPr>
              <a:lnSpc>
                <a:spcPct val="107000"/>
              </a:lnSpc>
              <a:spcAft>
                <a:spcPts val="846"/>
              </a:spcAft>
            </a:pPr>
            <a:r>
              <a:rPr lang="fr-CA" kern="100" dirty="0">
                <a:effectLst/>
                <a:latin typeface="Calibri"/>
                <a:ea typeface="Calibri"/>
                <a:cs typeface="Calibri"/>
              </a:rPr>
              <a:t>Si vous envisagez acheter un appareil comme une sonnette intelligente pour des raisons de sécurité, gardez à l’esprit que différents appareils recueillent plus ou moins d’informations que d’autres. Recherchez un appareil qui stocke les vidéos localement seulement (sur un disque dur ou une carte mémoire) au lieu de les télécharger sur la plateforme.</a:t>
            </a:r>
            <a:endParaRPr lang="fr-CA" kern="100" dirty="0">
              <a:effectLst/>
              <a:latin typeface="Calibri"/>
              <a:ea typeface="Calibri" panose="020F0502020204030204" pitchFamily="34" charset="0"/>
              <a:cs typeface="Times New Roman" panose="02020603050405020304" pitchFamily="18" charset="0"/>
            </a:endParaRPr>
          </a:p>
          <a:p>
            <a:endParaRPr lang="fr-CA" dirty="0">
              <a:highlight>
                <a:srgbClr val="00FFFF"/>
              </a:highlight>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58</a:t>
            </a:fld>
            <a:endParaRPr lang="en-CA" dirty="0"/>
          </a:p>
        </p:txBody>
      </p:sp>
      <p:sp>
        <p:nvSpPr>
          <p:cNvPr id="5" name="Footer Placeholder 5">
            <a:extLst>
              <a:ext uri="{FF2B5EF4-FFF2-40B4-BE49-F238E27FC236}">
                <a16:creationId xmlns:a16="http://schemas.microsoft.com/office/drawing/2014/main" id="{B2191E36-AD06-4BA1-86CB-87229B3B8D89}"/>
              </a:ext>
            </a:extLst>
          </p:cNvPr>
          <p:cNvSpPr>
            <a:spLocks noGrp="1"/>
          </p:cNvSpPr>
          <p:nvPr>
            <p:ph type="ftr" sz="quarter" idx="4"/>
          </p:nvPr>
        </p:nvSpPr>
        <p:spPr>
          <a:xfrm>
            <a:off x="0" y="9119474"/>
            <a:ext cx="3169920" cy="481726"/>
          </a:xfrm>
        </p:spPr>
        <p:txBody>
          <a:bodyPr/>
          <a:lstStyle>
            <a:lvl1pPr algn="l">
              <a:defRPr sz="1200"/>
            </a:lvl1pPr>
          </a:lstStyle>
          <a:p>
            <a:r>
              <a:rPr lang="en-CA" dirty="0"/>
              <a:t>© 2024 HabiloMédias</a:t>
            </a:r>
          </a:p>
        </p:txBody>
      </p:sp>
    </p:spTree>
    <p:extLst>
      <p:ext uri="{BB962C8B-B14F-4D97-AF65-F5344CB8AC3E}">
        <p14:creationId xmlns:p14="http://schemas.microsoft.com/office/powerpoint/2010/main" val="371888816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fr-CA" dirty="0"/>
              <a:t>Faisons un petit quiz pour vérifier que vous avez bien assimilé tout ce que nous avons vu jusqu’à présent</a:t>
            </a:r>
            <a:r>
              <a:rPr lang="en-CA" dirty="0"/>
              <a:t>.</a:t>
            </a:r>
            <a:endParaRPr lang="fr-CA" baseline="0" dirty="0"/>
          </a:p>
        </p:txBody>
      </p:sp>
      <p:sp>
        <p:nvSpPr>
          <p:cNvPr id="4" name="Slide Number Placeholder 3"/>
          <p:cNvSpPr>
            <a:spLocks noGrp="1"/>
          </p:cNvSpPr>
          <p:nvPr>
            <p:ph type="sldNum" sz="quarter" idx="10"/>
          </p:nvPr>
        </p:nvSpPr>
        <p:spPr/>
        <p:txBody>
          <a:bodyPr/>
          <a:lstStyle/>
          <a:p>
            <a:fld id="{1454F0EA-2214-4D79-A350-2C5E12F90435}" type="slidenum">
              <a:rPr lang="en-CA" smtClean="0"/>
              <a:t>59</a:t>
            </a:fld>
            <a:endParaRPr lang="en-CA" dirty="0"/>
          </a:p>
        </p:txBody>
      </p:sp>
      <p:sp>
        <p:nvSpPr>
          <p:cNvPr id="5" name="Footer Placeholder 5"/>
          <p:cNvSpPr>
            <a:spLocks noGrp="1"/>
          </p:cNvSpPr>
          <p:nvPr>
            <p:ph type="ftr" sz="quarter" idx="4"/>
          </p:nvPr>
        </p:nvSpPr>
        <p:spPr>
          <a:xfrm>
            <a:off x="0" y="9575448"/>
            <a:ext cx="3381248" cy="504063"/>
          </a:xfrm>
          <a:prstGeom prst="rect">
            <a:avLst/>
          </a:prstGeom>
        </p:spPr>
        <p:txBody>
          <a:bodyPr vert="horz" lIns="102180" tIns="51091" rIns="102180" bIns="51091" rtlCol="0" anchor="b"/>
          <a:lstStyle>
            <a:lvl1pPr algn="l">
              <a:defRPr sz="1300"/>
            </a:lvl1pPr>
          </a:lstStyle>
          <a:p>
            <a:r>
              <a:rPr lang="en-CA" dirty="0"/>
              <a:t>© 2019 HabiloMédias</a:t>
            </a:r>
          </a:p>
        </p:txBody>
      </p:sp>
      <p:sp>
        <p:nvSpPr>
          <p:cNvPr id="6" name="Footer Placeholder 5">
            <a:extLst>
              <a:ext uri="{FF2B5EF4-FFF2-40B4-BE49-F238E27FC236}">
                <a16:creationId xmlns:a16="http://schemas.microsoft.com/office/drawing/2014/main" id="{AB42481D-5C61-4621-AD31-192895D249F5}"/>
              </a:ext>
            </a:extLst>
          </p:cNvPr>
          <p:cNvSpPr txBox="1">
            <a:spLocks/>
          </p:cNvSpPr>
          <p:nvPr/>
        </p:nvSpPr>
        <p:spPr>
          <a:xfrm>
            <a:off x="0" y="9119474"/>
            <a:ext cx="3169920" cy="481726"/>
          </a:xfrm>
          <a:prstGeom prst="rect">
            <a:avLst/>
          </a:prstGeom>
        </p:spPr>
        <p:txBody>
          <a:bodyPr vert="horz" lIns="96661" tIns="48331" rIns="96661" bIns="48331" rtlCol="0" anchor="b"/>
          <a:lstStyle>
            <a:defPPr>
              <a:defRPr lang="en-US"/>
            </a:defPPr>
            <a:lvl1pPr marL="0" algn="l" defTabSz="457200" rtl="0" eaLnBrk="1" latinLnBrk="0" hangingPunct="1">
              <a:defRPr sz="11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CA"/>
              <a:t>© 2024 HabiloMédias</a:t>
            </a:r>
            <a:endParaRPr lang="en-CA" dirty="0"/>
          </a:p>
        </p:txBody>
      </p:sp>
    </p:spTree>
    <p:extLst>
      <p:ext uri="{BB962C8B-B14F-4D97-AF65-F5344CB8AC3E}">
        <p14:creationId xmlns:p14="http://schemas.microsoft.com/office/powerpoint/2010/main" val="18531257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520" y="4620577"/>
            <a:ext cx="5852160" cy="4498896"/>
          </a:xfrm>
        </p:spPr>
        <p:txBody>
          <a:bodyPr/>
          <a:lstStyle/>
          <a:p>
            <a:r>
              <a:rPr lang="fr-CA" dirty="0">
                <a:cs typeface="Segoe UI"/>
              </a:rPr>
              <a:t>Il existe de nombreux types d’abus, ce qui rend difficile l’élaboration d’une seule définition générale des abus. Dans le contexte des relations, les abus sont un ensemble de comportements utilisés pour obtenir ou maintenir le pouvoir et le contrôle sur un partenaire. La violence physique (ou les menaces de violence physique) est un exemple parmi d’autres de ce type de comportement.</a:t>
            </a:r>
          </a:p>
          <a:p>
            <a:endParaRPr lang="fr-CA" dirty="0">
              <a:cs typeface="Segoe UI"/>
            </a:endParaRPr>
          </a:p>
          <a:p>
            <a:r>
              <a:rPr lang="fr-CA" dirty="0">
                <a:cs typeface="Segoe UI"/>
              </a:rPr>
              <a:t>La violence émotionnelle et verbale (comportements non physiques visant à contrôler, isoler et effrayer), la violence financière (un partenaire violent étend son pouvoir et son contrôle à la situation financière du partenaire), la violence sexuelle (forcer ou contraindre une personne à faire quelque chose qu’elle ne veut pas faire sur le plan sexuel ou faire pression sur elle), ainsi que la violence et les abus facilités par la technologie (VAFT) en sont d’autres exemples. Les VAFT peuvent être définis de manière générale comme une forme d’abus ou de comportement contrôlant comportant l’utilisation de la technologie pour contraindre, traquer, surveiller ou harceler une autre personne.</a:t>
            </a:r>
          </a:p>
          <a:p>
            <a:endParaRPr lang="fr-CA" dirty="0">
              <a:cs typeface="Segoe UI"/>
            </a:endParaRPr>
          </a:p>
          <a:p>
            <a:r>
              <a:rPr lang="fr-CA" dirty="0">
                <a:cs typeface="Segoe UI"/>
              </a:rPr>
              <a:t>Un traumatisme (individuel) est un événement ou une circonstance entraînant un préjudice physique, émotionnel ou mettant la vie en danger. Le traumatisme a des impacts négatifs durables sur la santé et le bien-être physiques, mentaux, émotionnels, sociaux et spirituels d’une personne.</a:t>
            </a:r>
          </a:p>
          <a:p>
            <a:endParaRPr lang="fr-CA" dirty="0">
              <a:cs typeface="Segoe UI"/>
            </a:endParaRPr>
          </a:p>
          <a:p>
            <a:r>
              <a:rPr lang="fr-CA" dirty="0">
                <a:cs typeface="Segoe UI"/>
              </a:rPr>
              <a:t>La retraumatisation est la réactivation des symptômes du traumatisme par des pensées, des souvenirs ou des sentiments liés à l’expérience passée du traumatisme, ce qui peut se produire à la suite d’un événement déclencheur lorsque les circonstances vous rappellent un traumatisme antérieur, ou que vous parlez d’un traumatisme.</a:t>
            </a:r>
            <a:endParaRPr lang="fr-CA" dirty="0">
              <a:cs typeface="Calibri" panose="020F0502020204030204"/>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6</a:t>
            </a:fld>
            <a:endParaRPr lang="en-CA" dirty="0"/>
          </a:p>
        </p:txBody>
      </p:sp>
      <p:sp>
        <p:nvSpPr>
          <p:cNvPr id="5" name="Footer Placeholder 5">
            <a:extLst>
              <a:ext uri="{FF2B5EF4-FFF2-40B4-BE49-F238E27FC236}">
                <a16:creationId xmlns:a16="http://schemas.microsoft.com/office/drawing/2014/main" id="{F4C6095B-8C28-4369-BD0E-2F9F3D2E52F4}"/>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134533090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Parmi les réponses énumérées, quelle est la meilleure façon de créer un bon mot de passe?</a:t>
            </a:r>
          </a:p>
          <a:p>
            <a:endParaRPr lang="fr-CA" dirty="0"/>
          </a:p>
          <a:p>
            <a:r>
              <a:rPr lang="fr-CA" dirty="0"/>
              <a:t>Devriez-vous commencer par une phrase, puis remplacer certaines lettres par des chiffres et des symboles? Utiliser une chaîne de lettres, de chiffres et de symboles totalement aléatoire? Choisir un mot de passe au hasard? Ou utiliser un mot dont vous êtes le seul à vous souvenir, comme le nom de votre animal de compagnie? </a:t>
            </a:r>
          </a:p>
        </p:txBody>
      </p:sp>
      <p:sp>
        <p:nvSpPr>
          <p:cNvPr id="4" name="Slide Number Placeholder 3"/>
          <p:cNvSpPr>
            <a:spLocks noGrp="1"/>
          </p:cNvSpPr>
          <p:nvPr>
            <p:ph type="sldNum" sz="quarter" idx="5"/>
          </p:nvPr>
        </p:nvSpPr>
        <p:spPr/>
        <p:txBody>
          <a:bodyPr/>
          <a:lstStyle/>
          <a:p>
            <a:fld id="{DE5C2B8F-5ADC-43DA-8F91-FCBC985BC329}" type="slidenum">
              <a:rPr lang="en-CA" smtClean="0"/>
              <a:t>60</a:t>
            </a:fld>
            <a:endParaRPr lang="en-CA" dirty="0"/>
          </a:p>
        </p:txBody>
      </p:sp>
      <p:sp>
        <p:nvSpPr>
          <p:cNvPr id="5" name="Footer Placeholder 5">
            <a:extLst>
              <a:ext uri="{FF2B5EF4-FFF2-40B4-BE49-F238E27FC236}">
                <a16:creationId xmlns:a16="http://schemas.microsoft.com/office/drawing/2014/main" id="{4C8BF18F-A2FD-4A97-9673-ECDBDCE45242}"/>
              </a:ext>
            </a:extLst>
          </p:cNvPr>
          <p:cNvSpPr>
            <a:spLocks noGrp="1"/>
          </p:cNvSpPr>
          <p:nvPr>
            <p:ph type="ftr" sz="quarter" idx="4"/>
          </p:nvPr>
        </p:nvSpPr>
        <p:spPr>
          <a:xfrm>
            <a:off x="0" y="9119474"/>
            <a:ext cx="3169920" cy="481726"/>
          </a:xfrm>
        </p:spPr>
        <p:txBody>
          <a:bodyPr/>
          <a:lstStyle>
            <a:lvl1pPr algn="l">
              <a:defRPr sz="1200"/>
            </a:lvl1pPr>
          </a:lstStyle>
          <a:p>
            <a:r>
              <a:rPr lang="en-CA" dirty="0"/>
              <a:t>© 2024 HabiloMédias</a:t>
            </a:r>
          </a:p>
        </p:txBody>
      </p:sp>
    </p:spTree>
    <p:extLst>
      <p:ext uri="{BB962C8B-B14F-4D97-AF65-F5344CB8AC3E}">
        <p14:creationId xmlns:p14="http://schemas.microsoft.com/office/powerpoint/2010/main" val="84230453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Un mot choisi au hasard est trop facile à deviner, et une série totalement aléatoire de lettres, de chiffres et de symboles est trop difficile à mémoriser. Et toute personne qui vous connaît pourrait connaître le nom de votre animal de compagnie.</a:t>
            </a:r>
          </a:p>
          <a:p>
            <a:endParaRPr lang="fr-CA" dirty="0"/>
          </a:p>
          <a:p>
            <a:r>
              <a:rPr lang="fr-CA" dirty="0"/>
              <a:t>Commencez plutôt par une phrase, comme « J’aime les bananes » et remplacez certaines lettres par des chiffres et des symboles (comme des points d’exclamation).</a:t>
            </a:r>
          </a:p>
        </p:txBody>
      </p:sp>
      <p:sp>
        <p:nvSpPr>
          <p:cNvPr id="4" name="Slide Number Placeholder 3"/>
          <p:cNvSpPr>
            <a:spLocks noGrp="1"/>
          </p:cNvSpPr>
          <p:nvPr>
            <p:ph type="sldNum" sz="quarter" idx="5"/>
          </p:nvPr>
        </p:nvSpPr>
        <p:spPr/>
        <p:txBody>
          <a:bodyPr/>
          <a:lstStyle/>
          <a:p>
            <a:fld id="{DE5C2B8F-5ADC-43DA-8F91-FCBC985BC329}" type="slidenum">
              <a:rPr lang="en-CA" smtClean="0"/>
              <a:t>61</a:t>
            </a:fld>
            <a:endParaRPr lang="en-CA" dirty="0"/>
          </a:p>
        </p:txBody>
      </p:sp>
      <p:sp>
        <p:nvSpPr>
          <p:cNvPr id="5" name="Footer Placeholder 5">
            <a:extLst>
              <a:ext uri="{FF2B5EF4-FFF2-40B4-BE49-F238E27FC236}">
                <a16:creationId xmlns:a16="http://schemas.microsoft.com/office/drawing/2014/main" id="{BF98FAD1-B2DF-4772-8A86-1063DA9E5786}"/>
              </a:ext>
            </a:extLst>
          </p:cNvPr>
          <p:cNvSpPr>
            <a:spLocks noGrp="1"/>
          </p:cNvSpPr>
          <p:nvPr>
            <p:ph type="ftr" sz="quarter" idx="4"/>
          </p:nvPr>
        </p:nvSpPr>
        <p:spPr>
          <a:xfrm>
            <a:off x="0" y="9119474"/>
            <a:ext cx="3169920" cy="481726"/>
          </a:xfrm>
        </p:spPr>
        <p:txBody>
          <a:bodyPr/>
          <a:lstStyle>
            <a:lvl1pPr algn="l">
              <a:defRPr sz="1200"/>
            </a:lvl1pPr>
          </a:lstStyle>
          <a:p>
            <a:r>
              <a:rPr lang="en-CA" dirty="0"/>
              <a:t>© 2024 HabiloMédias</a:t>
            </a:r>
          </a:p>
        </p:txBody>
      </p:sp>
    </p:spTree>
    <p:extLst>
      <p:ext uri="{BB962C8B-B14F-4D97-AF65-F5344CB8AC3E}">
        <p14:creationId xmlns:p14="http://schemas.microsoft.com/office/powerpoint/2010/main" val="57782842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Quels sont les avantages et les risques de l’authentification à deux facteurs?</a:t>
            </a:r>
          </a:p>
          <a:p>
            <a:endParaRPr lang="fr-CA" dirty="0"/>
          </a:p>
          <a:p>
            <a:pPr marL="181240" indent="-181240">
              <a:buFont typeface="Arial" panose="020B0604020202020204" pitchFamily="34" charset="0"/>
              <a:buChar char="•"/>
            </a:pPr>
            <a:r>
              <a:rPr lang="fr-CA" dirty="0"/>
              <a:t>Cette méthode est-elle sûre, mais plus difficile à utiliser? </a:t>
            </a:r>
          </a:p>
          <a:p>
            <a:pPr marL="181240" indent="-181240">
              <a:buFont typeface="Arial" panose="020B0604020202020204" pitchFamily="34" charset="0"/>
              <a:buChar char="•"/>
            </a:pPr>
            <a:endParaRPr lang="fr-CA" dirty="0"/>
          </a:p>
          <a:p>
            <a:pPr marL="181240" indent="-181240">
              <a:buFont typeface="Arial" panose="020B0604020202020204" pitchFamily="34" charset="0"/>
              <a:buChar char="•"/>
            </a:pPr>
            <a:r>
              <a:rPr lang="fr-CA" dirty="0"/>
              <a:t>Cette méthode est-elle moins chère que les autres, tout en étant moins sûre?</a:t>
            </a:r>
            <a:endParaRPr lang="fr-CA" dirty="0">
              <a:cs typeface="Calibri"/>
            </a:endParaRPr>
          </a:p>
          <a:p>
            <a:pPr marL="181240" indent="-181240">
              <a:buFont typeface="Arial" panose="020B0604020202020204" pitchFamily="34" charset="0"/>
              <a:buChar char="•"/>
            </a:pPr>
            <a:endParaRPr lang="fr-CA" dirty="0"/>
          </a:p>
          <a:p>
            <a:pPr marL="181240" indent="-181240">
              <a:buFont typeface="Arial" panose="020B0604020202020204" pitchFamily="34" charset="0"/>
              <a:buChar char="•"/>
            </a:pPr>
            <a:r>
              <a:rPr lang="fr-CA" dirty="0"/>
              <a:t>Cette méthode est-elle plus sûre, tout en bloquant possiblement votre accès à la plateforme?</a:t>
            </a:r>
          </a:p>
          <a:p>
            <a:pPr marL="181240" indent="-181240">
              <a:buFont typeface="Arial" panose="020B0604020202020204" pitchFamily="34" charset="0"/>
              <a:buChar char="•"/>
            </a:pPr>
            <a:endParaRPr lang="fr-CA" dirty="0"/>
          </a:p>
          <a:p>
            <a:pPr marL="181240" indent="-181240">
              <a:buFont typeface="Arial" panose="020B0604020202020204" pitchFamily="34" charset="0"/>
              <a:buChar char="•"/>
            </a:pPr>
            <a:r>
              <a:rPr lang="fr-CA" dirty="0"/>
              <a:t>Cette méthode est-elle plus sûre, mais il vous faut un téléphone pour l’utiliser?</a:t>
            </a:r>
          </a:p>
          <a:p>
            <a:endParaRPr lang="fr-CA" dirty="0"/>
          </a:p>
        </p:txBody>
      </p:sp>
      <p:sp>
        <p:nvSpPr>
          <p:cNvPr id="4" name="Slide Number Placeholder 3"/>
          <p:cNvSpPr>
            <a:spLocks noGrp="1"/>
          </p:cNvSpPr>
          <p:nvPr>
            <p:ph type="sldNum" sz="quarter" idx="5"/>
          </p:nvPr>
        </p:nvSpPr>
        <p:spPr/>
        <p:txBody>
          <a:bodyPr/>
          <a:lstStyle/>
          <a:p>
            <a:fld id="{DE5C2B8F-5ADC-43DA-8F91-FCBC985BC329}" type="slidenum">
              <a:rPr lang="en-CA" smtClean="0"/>
              <a:t>62</a:t>
            </a:fld>
            <a:endParaRPr lang="en-CA" dirty="0"/>
          </a:p>
        </p:txBody>
      </p:sp>
      <p:sp>
        <p:nvSpPr>
          <p:cNvPr id="5" name="Footer Placeholder 5">
            <a:extLst>
              <a:ext uri="{FF2B5EF4-FFF2-40B4-BE49-F238E27FC236}">
                <a16:creationId xmlns:a16="http://schemas.microsoft.com/office/drawing/2014/main" id="{79F2D743-C0DC-4937-BA0E-EC9C5D0C7E0C}"/>
              </a:ext>
            </a:extLst>
          </p:cNvPr>
          <p:cNvSpPr>
            <a:spLocks noGrp="1"/>
          </p:cNvSpPr>
          <p:nvPr>
            <p:ph type="ftr" sz="quarter" idx="4"/>
          </p:nvPr>
        </p:nvSpPr>
        <p:spPr>
          <a:xfrm>
            <a:off x="0" y="9119474"/>
            <a:ext cx="3169920" cy="481726"/>
          </a:xfrm>
        </p:spPr>
        <p:txBody>
          <a:bodyPr/>
          <a:lstStyle>
            <a:lvl1pPr algn="l">
              <a:defRPr sz="1200"/>
            </a:lvl1pPr>
          </a:lstStyle>
          <a:p>
            <a:r>
              <a:rPr lang="en-CA" dirty="0"/>
              <a:t>© 2024 HabiloMédias</a:t>
            </a:r>
          </a:p>
        </p:txBody>
      </p:sp>
    </p:spTree>
    <p:extLst>
      <p:ext uri="{BB962C8B-B14F-4D97-AF65-F5344CB8AC3E}">
        <p14:creationId xmlns:p14="http://schemas.microsoft.com/office/powerpoint/2010/main" val="195940607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cs typeface="+mn-lt"/>
              </a:rPr>
              <a:t>L’authentification à deux facteurs est plus sûre, mais elle pourrait bloquer votre accès à la plateforme.</a:t>
            </a:r>
          </a:p>
          <a:p>
            <a:endParaRPr lang="fr-CA" dirty="0">
              <a:cs typeface="+mn-lt"/>
            </a:endParaRPr>
          </a:p>
          <a:p>
            <a:r>
              <a:rPr lang="fr-CA" dirty="0">
                <a:cs typeface="+mn-lt"/>
              </a:rPr>
              <a:t>Vous n’avez pas besoin d’un téléphone pour l’authentification à deux facteurs, mais simplement d’un autre appareil ayant accès à Internet. Vous pouvez également vous procurer un dispositif comme YubiKey qui permet une authentification physique à deux facteurs : branchez l’appareil sur votre téléphone ou ordinateur, ou tapez-le sur un dispositif qui l’accepte, ce qui équivaut à entrer un code de confirmation.</a:t>
            </a:r>
          </a:p>
          <a:p>
            <a:endParaRPr lang="fr-CA" dirty="0">
              <a:cs typeface="+mn-lt"/>
            </a:endParaRPr>
          </a:p>
          <a:p>
            <a:r>
              <a:rPr lang="fr-CA" dirty="0">
                <a:cs typeface="+mn-lt"/>
              </a:rPr>
              <a:t>La plupart des applications d’authentification à deux facteurs, comme Google Authenticator ou Microsoft Authenticator, sont gratuites. Elles peuvent parfois être difficiles à configurer, mais ne sont généralement pas très compliquées à utiliser.</a:t>
            </a:r>
          </a:p>
          <a:p>
            <a:endParaRPr lang="fr-CA" dirty="0">
              <a:cs typeface="+mn-lt"/>
            </a:endParaRPr>
          </a:p>
          <a:p>
            <a:r>
              <a:rPr lang="fr-CA" dirty="0">
                <a:cs typeface="+mn-lt"/>
              </a:rPr>
              <a:t>Toutefois, il existe un risque : si vous perdez l’accès au deuxième facteur (votre téléphone, l’application ou votre dispositif YubiKey), vous risquez d’être complètement bloqué. Par exemple, si vous perdez votre téléphone, vous ne pourrez pas obtenir un code par texto, et si vous ne pouvez pas accéder à votre compte de messagerie, vous ne pourrez pas l’obtenir par courriel.</a:t>
            </a:r>
            <a:endParaRPr lang="fr-CA" dirty="0"/>
          </a:p>
        </p:txBody>
      </p:sp>
      <p:sp>
        <p:nvSpPr>
          <p:cNvPr id="4" name="Slide Number Placeholder 3"/>
          <p:cNvSpPr>
            <a:spLocks noGrp="1"/>
          </p:cNvSpPr>
          <p:nvPr>
            <p:ph type="sldNum" sz="quarter" idx="5"/>
          </p:nvPr>
        </p:nvSpPr>
        <p:spPr/>
        <p:txBody>
          <a:bodyPr/>
          <a:lstStyle/>
          <a:p>
            <a:fld id="{DE5C2B8F-5ADC-43DA-8F91-FCBC985BC329}" type="slidenum">
              <a:rPr lang="en-CA" smtClean="0"/>
              <a:t>63</a:t>
            </a:fld>
            <a:endParaRPr lang="en-CA" dirty="0"/>
          </a:p>
        </p:txBody>
      </p:sp>
      <p:sp>
        <p:nvSpPr>
          <p:cNvPr id="5" name="Footer Placeholder 5">
            <a:extLst>
              <a:ext uri="{FF2B5EF4-FFF2-40B4-BE49-F238E27FC236}">
                <a16:creationId xmlns:a16="http://schemas.microsoft.com/office/drawing/2014/main" id="{9B4FC76A-4394-4523-A5B2-2B638F2CBE03}"/>
              </a:ext>
            </a:extLst>
          </p:cNvPr>
          <p:cNvSpPr>
            <a:spLocks noGrp="1"/>
          </p:cNvSpPr>
          <p:nvPr>
            <p:ph type="ftr" sz="quarter" idx="4"/>
          </p:nvPr>
        </p:nvSpPr>
        <p:spPr>
          <a:xfrm>
            <a:off x="0" y="9119474"/>
            <a:ext cx="3169920" cy="481726"/>
          </a:xfrm>
        </p:spPr>
        <p:txBody>
          <a:bodyPr/>
          <a:lstStyle>
            <a:lvl1pPr algn="l">
              <a:defRPr sz="1200"/>
            </a:lvl1pPr>
          </a:lstStyle>
          <a:p>
            <a:r>
              <a:rPr lang="en-CA" dirty="0"/>
              <a:t>© 2024 HabiloMédias</a:t>
            </a:r>
          </a:p>
        </p:txBody>
      </p:sp>
    </p:spTree>
    <p:extLst>
      <p:ext uri="{BB962C8B-B14F-4D97-AF65-F5344CB8AC3E}">
        <p14:creationId xmlns:p14="http://schemas.microsoft.com/office/powerpoint/2010/main" val="31890616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Comment s’appelle l’outil qui permet de cacher votre position sur Snapchat?</a:t>
            </a:r>
          </a:p>
          <a:p>
            <a:endParaRPr lang="fr-CA" dirty="0"/>
          </a:p>
          <a:p>
            <a:pPr marL="181240" indent="-181240">
              <a:buFont typeface="Arial" panose="020B0604020202020204" pitchFamily="34" charset="0"/>
              <a:buChar char="•"/>
            </a:pPr>
            <a:r>
              <a:rPr lang="fr-CA" dirty="0"/>
              <a:t>Mode Snap </a:t>
            </a:r>
          </a:p>
          <a:p>
            <a:pPr marL="181240" indent="-181240">
              <a:buFont typeface="Arial" panose="020B0604020202020204" pitchFamily="34" charset="0"/>
              <a:buChar char="•"/>
            </a:pPr>
            <a:r>
              <a:rPr lang="fr-CA" dirty="0"/>
              <a:t>Mode privé</a:t>
            </a:r>
          </a:p>
          <a:p>
            <a:pPr marL="181240" indent="-181240">
              <a:buFont typeface="Arial" panose="020B0604020202020204" pitchFamily="34" charset="0"/>
              <a:buChar char="•"/>
            </a:pPr>
            <a:r>
              <a:rPr lang="fr-CA" dirty="0"/>
              <a:t>Mode caché </a:t>
            </a:r>
          </a:p>
          <a:p>
            <a:pPr marL="181240" indent="-181240">
              <a:buFont typeface="Arial" panose="020B0604020202020204" pitchFamily="34" charset="0"/>
              <a:buChar char="•"/>
            </a:pPr>
            <a:r>
              <a:rPr lang="fr-CA" dirty="0"/>
              <a:t>Mode fantôme </a:t>
            </a:r>
          </a:p>
          <a:p>
            <a:endParaRPr lang="fr-CA" dirty="0">
              <a:cs typeface="Calibri" panose="020F0502020204030204"/>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64</a:t>
            </a:fld>
            <a:endParaRPr lang="en-CA" dirty="0"/>
          </a:p>
        </p:txBody>
      </p:sp>
      <p:sp>
        <p:nvSpPr>
          <p:cNvPr id="5" name="Footer Placeholder 5">
            <a:extLst>
              <a:ext uri="{FF2B5EF4-FFF2-40B4-BE49-F238E27FC236}">
                <a16:creationId xmlns:a16="http://schemas.microsoft.com/office/drawing/2014/main" id="{392F4958-3BCB-4634-B1ED-CA38A6FF6B0A}"/>
              </a:ext>
            </a:extLst>
          </p:cNvPr>
          <p:cNvSpPr>
            <a:spLocks noGrp="1"/>
          </p:cNvSpPr>
          <p:nvPr>
            <p:ph type="ftr" sz="quarter" idx="4"/>
          </p:nvPr>
        </p:nvSpPr>
        <p:spPr>
          <a:xfrm>
            <a:off x="0" y="9119474"/>
            <a:ext cx="3169920" cy="481726"/>
          </a:xfrm>
        </p:spPr>
        <p:txBody>
          <a:bodyPr/>
          <a:lstStyle>
            <a:lvl1pPr algn="l">
              <a:defRPr sz="1200"/>
            </a:lvl1pPr>
          </a:lstStyle>
          <a:p>
            <a:r>
              <a:rPr lang="en-CA" dirty="0"/>
              <a:t>© 2024 HabiloMédias</a:t>
            </a:r>
          </a:p>
        </p:txBody>
      </p:sp>
    </p:spTree>
    <p:extLst>
      <p:ext uri="{BB962C8B-B14F-4D97-AF65-F5344CB8AC3E}">
        <p14:creationId xmlns:p14="http://schemas.microsoft.com/office/powerpoint/2010/main" val="2095238768"/>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dirty="0"/>
              <a:t>Mode </a:t>
            </a:r>
            <a:r>
              <a:rPr lang="en-CA" dirty="0" err="1"/>
              <a:t>fantôme</a:t>
            </a:r>
            <a:r>
              <a:rPr lang="en-CA" dirty="0"/>
              <a:t>! Si </a:t>
            </a:r>
            <a:r>
              <a:rPr lang="en-CA" dirty="0" err="1"/>
              <a:t>vous</a:t>
            </a:r>
            <a:r>
              <a:rPr lang="en-CA" dirty="0"/>
              <a:t> avez Snapchat sur </a:t>
            </a:r>
            <a:r>
              <a:rPr lang="en-CA" dirty="0" err="1"/>
              <a:t>votre</a:t>
            </a:r>
            <a:r>
              <a:rPr lang="en-CA" dirty="0"/>
              <a:t> </a:t>
            </a:r>
            <a:r>
              <a:rPr lang="en-CA" dirty="0" err="1"/>
              <a:t>téléphone</a:t>
            </a:r>
            <a:r>
              <a:rPr lang="en-CA" dirty="0"/>
              <a:t>, </a:t>
            </a:r>
            <a:r>
              <a:rPr lang="en-CA" dirty="0" err="1"/>
              <a:t>optez</a:t>
            </a:r>
            <a:r>
              <a:rPr lang="en-CA" dirty="0"/>
              <a:t> pour le mode </a:t>
            </a:r>
            <a:r>
              <a:rPr lang="en-CA" dirty="0" err="1"/>
              <a:t>fantôme</a:t>
            </a:r>
            <a:r>
              <a:rPr lang="en-CA" dirty="0"/>
              <a:t> </a:t>
            </a:r>
            <a:r>
              <a:rPr lang="en-CA" dirty="0" err="1"/>
              <a:t>afin</a:t>
            </a:r>
            <a:r>
              <a:rPr lang="en-CA" dirty="0"/>
              <a:t> que les gens ne </a:t>
            </a:r>
            <a:r>
              <a:rPr lang="en-CA" dirty="0" err="1"/>
              <a:t>puissent</a:t>
            </a:r>
            <a:r>
              <a:rPr lang="en-CA" dirty="0"/>
              <a:t> pas </a:t>
            </a:r>
            <a:r>
              <a:rPr lang="en-CA" dirty="0" err="1"/>
              <a:t>voir</a:t>
            </a:r>
            <a:r>
              <a:rPr lang="en-CA" dirty="0"/>
              <a:t> qui </a:t>
            </a:r>
            <a:r>
              <a:rPr lang="en-CA" dirty="0" err="1"/>
              <a:t>vous</a:t>
            </a:r>
            <a:r>
              <a:rPr lang="en-CA" dirty="0"/>
              <a:t> </a:t>
            </a:r>
            <a:r>
              <a:rPr lang="en-CA" dirty="0" err="1"/>
              <a:t>êtes</a:t>
            </a:r>
            <a:r>
              <a:rPr lang="en-CA" dirty="0"/>
              <a:t>.</a:t>
            </a:r>
          </a:p>
        </p:txBody>
      </p:sp>
      <p:sp>
        <p:nvSpPr>
          <p:cNvPr id="4" name="Slide Number Placeholder 3"/>
          <p:cNvSpPr>
            <a:spLocks noGrp="1"/>
          </p:cNvSpPr>
          <p:nvPr>
            <p:ph type="sldNum" sz="quarter" idx="5"/>
          </p:nvPr>
        </p:nvSpPr>
        <p:spPr/>
        <p:txBody>
          <a:bodyPr/>
          <a:lstStyle/>
          <a:p>
            <a:fld id="{DE5C2B8F-5ADC-43DA-8F91-FCBC985BC329}" type="slidenum">
              <a:rPr lang="en-CA" smtClean="0"/>
              <a:t>65</a:t>
            </a:fld>
            <a:endParaRPr lang="en-CA" dirty="0"/>
          </a:p>
        </p:txBody>
      </p:sp>
      <p:sp>
        <p:nvSpPr>
          <p:cNvPr id="5" name="Footer Placeholder 5">
            <a:extLst>
              <a:ext uri="{FF2B5EF4-FFF2-40B4-BE49-F238E27FC236}">
                <a16:creationId xmlns:a16="http://schemas.microsoft.com/office/drawing/2014/main" id="{5CDBD0EC-C1CF-45D5-83A6-4A25F7870177}"/>
              </a:ext>
            </a:extLst>
          </p:cNvPr>
          <p:cNvSpPr>
            <a:spLocks noGrp="1"/>
          </p:cNvSpPr>
          <p:nvPr>
            <p:ph type="ftr" sz="quarter" idx="4"/>
          </p:nvPr>
        </p:nvSpPr>
        <p:spPr>
          <a:xfrm>
            <a:off x="0" y="9119474"/>
            <a:ext cx="3169920" cy="481726"/>
          </a:xfrm>
        </p:spPr>
        <p:txBody>
          <a:bodyPr/>
          <a:lstStyle>
            <a:lvl1pPr algn="l">
              <a:defRPr sz="1200"/>
            </a:lvl1pPr>
          </a:lstStyle>
          <a:p>
            <a:r>
              <a:rPr lang="en-CA" dirty="0"/>
              <a:t>© 2024 HabiloMédias</a:t>
            </a:r>
          </a:p>
        </p:txBody>
      </p:sp>
    </p:spTree>
    <p:extLst>
      <p:ext uri="{BB962C8B-B14F-4D97-AF65-F5344CB8AC3E}">
        <p14:creationId xmlns:p14="http://schemas.microsoft.com/office/powerpoint/2010/main" val="115729183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Pourquoi devriez-vous modifier le mot d’activation d’un appareil intelligent?</a:t>
            </a:r>
          </a:p>
          <a:p>
            <a:endParaRPr lang="fr-CA" dirty="0"/>
          </a:p>
          <a:p>
            <a:pPr marL="181240" indent="-181240">
              <a:buFont typeface="Arial" panose="020B0604020202020204" pitchFamily="34" charset="0"/>
              <a:buChar char="•"/>
            </a:pPr>
            <a:r>
              <a:rPr lang="fr-CA" dirty="0"/>
              <a:t>Pour que personne d’autre ne puisse l’utiliser</a:t>
            </a:r>
          </a:p>
          <a:p>
            <a:pPr marL="181240" indent="-181240">
              <a:buFont typeface="Arial" panose="020B0604020202020204" pitchFamily="34" charset="0"/>
              <a:buChar char="•"/>
            </a:pPr>
            <a:r>
              <a:rPr lang="fr-CA" dirty="0"/>
              <a:t>Pour que vous ne le disiez pas accidentellement</a:t>
            </a:r>
          </a:p>
          <a:p>
            <a:pPr marL="181240" indent="-181240">
              <a:buFont typeface="Arial" panose="020B0604020202020204" pitchFamily="34" charset="0"/>
              <a:buChar char="•"/>
            </a:pPr>
            <a:r>
              <a:rPr lang="fr-CA" dirty="0"/>
              <a:t>Pour que l’entreprise ne puisse pas vous écouter</a:t>
            </a:r>
          </a:p>
          <a:p>
            <a:pPr marL="181240" indent="-181240">
              <a:buFont typeface="Arial" panose="020B0604020202020204" pitchFamily="34" charset="0"/>
              <a:buChar char="•"/>
            </a:pPr>
            <a:r>
              <a:rPr lang="fr-CA" dirty="0"/>
              <a:t>Pour que personne d’autre ne puisse modifier les paramètres</a:t>
            </a:r>
            <a:br>
              <a:rPr lang="fr-CA" dirty="0"/>
            </a:br>
            <a:endParaRPr lang="fr-CA" dirty="0"/>
          </a:p>
        </p:txBody>
      </p:sp>
      <p:sp>
        <p:nvSpPr>
          <p:cNvPr id="4" name="Slide Number Placeholder 3"/>
          <p:cNvSpPr>
            <a:spLocks noGrp="1"/>
          </p:cNvSpPr>
          <p:nvPr>
            <p:ph type="sldNum" sz="quarter" idx="5"/>
          </p:nvPr>
        </p:nvSpPr>
        <p:spPr/>
        <p:txBody>
          <a:bodyPr/>
          <a:lstStyle/>
          <a:p>
            <a:fld id="{DE5C2B8F-5ADC-43DA-8F91-FCBC985BC329}" type="slidenum">
              <a:rPr lang="en-CA" smtClean="0"/>
              <a:t>66</a:t>
            </a:fld>
            <a:endParaRPr lang="en-CA" dirty="0"/>
          </a:p>
        </p:txBody>
      </p:sp>
      <p:sp>
        <p:nvSpPr>
          <p:cNvPr id="5" name="Footer Placeholder 5">
            <a:extLst>
              <a:ext uri="{FF2B5EF4-FFF2-40B4-BE49-F238E27FC236}">
                <a16:creationId xmlns:a16="http://schemas.microsoft.com/office/drawing/2014/main" id="{A568585C-8CC5-4359-8828-9FA68CA16C49}"/>
              </a:ext>
            </a:extLst>
          </p:cNvPr>
          <p:cNvSpPr>
            <a:spLocks noGrp="1"/>
          </p:cNvSpPr>
          <p:nvPr>
            <p:ph type="ftr" sz="quarter" idx="4"/>
          </p:nvPr>
        </p:nvSpPr>
        <p:spPr>
          <a:xfrm>
            <a:off x="0" y="9119474"/>
            <a:ext cx="3169920" cy="481726"/>
          </a:xfrm>
        </p:spPr>
        <p:txBody>
          <a:bodyPr/>
          <a:lstStyle>
            <a:lvl1pPr algn="l">
              <a:defRPr sz="1200"/>
            </a:lvl1pPr>
          </a:lstStyle>
          <a:p>
            <a:r>
              <a:rPr lang="en-CA" dirty="0"/>
              <a:t>© 2024 HabiloMédias</a:t>
            </a:r>
          </a:p>
        </p:txBody>
      </p:sp>
    </p:spTree>
    <p:extLst>
      <p:ext uri="{BB962C8B-B14F-4D97-AF65-F5344CB8AC3E}">
        <p14:creationId xmlns:p14="http://schemas.microsoft.com/office/powerpoint/2010/main" val="277540065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fr-CA" dirty="0"/>
              <a:t>Vous devriez modifier le mot d’activation pour que vous ne le disiez pas accidentellement.</a:t>
            </a:r>
          </a:p>
          <a:p>
            <a:pPr defTabSz="966612">
              <a:defRPr/>
            </a:pPr>
            <a:endParaRPr lang="fr-CA" dirty="0"/>
          </a:p>
          <a:p>
            <a:pPr defTabSz="966612">
              <a:defRPr/>
            </a:pPr>
            <a:r>
              <a:rPr lang="fr-CA" dirty="0"/>
              <a:t>Malheureusement, la modification du mot d’activation n’empêche pas l’entreprise de savoir ce que vous dites à vos appareils intelligents. Cette mesure pourrait empêcher d’autres personnes de l’utiliser, jusqu’à ce qu’elles vous entendent dire le mot d’activation.</a:t>
            </a:r>
            <a:endParaRPr lang="fr-CA" dirty="0">
              <a:cs typeface="Calibri"/>
            </a:endParaRPr>
          </a:p>
          <a:p>
            <a:endParaRPr lang="fr-CA" dirty="0"/>
          </a:p>
        </p:txBody>
      </p:sp>
      <p:sp>
        <p:nvSpPr>
          <p:cNvPr id="4" name="Slide Number Placeholder 3"/>
          <p:cNvSpPr>
            <a:spLocks noGrp="1"/>
          </p:cNvSpPr>
          <p:nvPr>
            <p:ph type="sldNum" sz="quarter" idx="5"/>
          </p:nvPr>
        </p:nvSpPr>
        <p:spPr/>
        <p:txBody>
          <a:bodyPr/>
          <a:lstStyle/>
          <a:p>
            <a:fld id="{DE5C2B8F-5ADC-43DA-8F91-FCBC985BC329}" type="slidenum">
              <a:rPr lang="en-CA" smtClean="0"/>
              <a:t>67</a:t>
            </a:fld>
            <a:endParaRPr lang="en-CA" dirty="0"/>
          </a:p>
        </p:txBody>
      </p:sp>
      <p:sp>
        <p:nvSpPr>
          <p:cNvPr id="5" name="Footer Placeholder 5">
            <a:extLst>
              <a:ext uri="{FF2B5EF4-FFF2-40B4-BE49-F238E27FC236}">
                <a16:creationId xmlns:a16="http://schemas.microsoft.com/office/drawing/2014/main" id="{C679EF43-F39B-41A8-A1B2-19A793BF7666}"/>
              </a:ext>
            </a:extLst>
          </p:cNvPr>
          <p:cNvSpPr>
            <a:spLocks noGrp="1"/>
          </p:cNvSpPr>
          <p:nvPr>
            <p:ph type="ftr" sz="quarter" idx="4"/>
          </p:nvPr>
        </p:nvSpPr>
        <p:spPr>
          <a:xfrm>
            <a:off x="0" y="9119474"/>
            <a:ext cx="3169920" cy="481726"/>
          </a:xfrm>
        </p:spPr>
        <p:txBody>
          <a:bodyPr/>
          <a:lstStyle>
            <a:lvl1pPr algn="l">
              <a:defRPr sz="1200"/>
            </a:lvl1pPr>
          </a:lstStyle>
          <a:p>
            <a:r>
              <a:rPr lang="en-CA" dirty="0"/>
              <a:t>© 2024 HabiloMédias</a:t>
            </a:r>
          </a:p>
        </p:txBody>
      </p:sp>
    </p:spTree>
    <p:extLst>
      <p:ext uri="{BB962C8B-B14F-4D97-AF65-F5344CB8AC3E}">
        <p14:creationId xmlns:p14="http://schemas.microsoft.com/office/powerpoint/2010/main" val="359994765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Avant de poursuivre, arrêtons-nous un instant pour voir si quelqu’un souhaite faire une pause ou a besoin de soutien.</a:t>
            </a:r>
          </a:p>
        </p:txBody>
      </p:sp>
      <p:sp>
        <p:nvSpPr>
          <p:cNvPr id="4" name="Slide Number Placeholder 3"/>
          <p:cNvSpPr>
            <a:spLocks noGrp="1"/>
          </p:cNvSpPr>
          <p:nvPr>
            <p:ph type="sldNum" sz="quarter" idx="5"/>
          </p:nvPr>
        </p:nvSpPr>
        <p:spPr/>
        <p:txBody>
          <a:bodyPr/>
          <a:lstStyle/>
          <a:p>
            <a:fld id="{DE5C2B8F-5ADC-43DA-8F91-FCBC985BC329}" type="slidenum">
              <a:rPr lang="en-CA" smtClean="0"/>
              <a:t>68</a:t>
            </a:fld>
            <a:endParaRPr lang="en-CA" dirty="0"/>
          </a:p>
        </p:txBody>
      </p:sp>
      <p:sp>
        <p:nvSpPr>
          <p:cNvPr id="5" name="Footer Placeholder 5">
            <a:extLst>
              <a:ext uri="{FF2B5EF4-FFF2-40B4-BE49-F238E27FC236}">
                <a16:creationId xmlns:a16="http://schemas.microsoft.com/office/drawing/2014/main" id="{B78D3861-D9AF-47F0-8591-9B7CEA07A91C}"/>
              </a:ext>
            </a:extLst>
          </p:cNvPr>
          <p:cNvSpPr>
            <a:spLocks noGrp="1"/>
          </p:cNvSpPr>
          <p:nvPr>
            <p:ph type="ftr" sz="quarter" idx="4"/>
          </p:nvPr>
        </p:nvSpPr>
        <p:spPr>
          <a:xfrm>
            <a:off x="0" y="9119474"/>
            <a:ext cx="3169920" cy="481726"/>
          </a:xfrm>
        </p:spPr>
        <p:txBody>
          <a:bodyPr/>
          <a:lstStyle>
            <a:lvl1pPr algn="l">
              <a:defRPr sz="1200"/>
            </a:lvl1pPr>
          </a:lstStyle>
          <a:p>
            <a:r>
              <a:rPr lang="en-CA" dirty="0"/>
              <a:t>© 2024 HabiloMédias</a:t>
            </a:r>
          </a:p>
        </p:txBody>
      </p:sp>
    </p:spTree>
    <p:extLst>
      <p:ext uri="{BB962C8B-B14F-4D97-AF65-F5344CB8AC3E}">
        <p14:creationId xmlns:p14="http://schemas.microsoft.com/office/powerpoint/2010/main" val="340460167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 name="Shape 257"/>
          <p:cNvSpPr>
            <a:spLocks noGrp="1" noRot="1" noChangeAspect="1"/>
          </p:cNvSpPr>
          <p:nvPr>
            <p:ph type="sldImg"/>
          </p:nvPr>
        </p:nvSpPr>
        <p:spPr>
          <a:xfrm>
            <a:off x="1282700" y="727075"/>
            <a:ext cx="4848225" cy="3636963"/>
          </a:xfrm>
          <a:prstGeom prst="rect">
            <a:avLst/>
          </a:prstGeom>
        </p:spPr>
        <p:txBody>
          <a:bodyPr/>
          <a:lstStyle/>
          <a:p>
            <a:endParaRPr dirty="0"/>
          </a:p>
        </p:txBody>
      </p:sp>
      <p:sp>
        <p:nvSpPr>
          <p:cNvPr id="258" name="Shape 258"/>
          <p:cNvSpPr>
            <a:spLocks noGrp="1"/>
          </p:cNvSpPr>
          <p:nvPr>
            <p:ph type="body" sz="quarter" idx="1"/>
          </p:nvPr>
        </p:nvSpPr>
        <p:spPr>
          <a:prstGeom prst="rect">
            <a:avLst/>
          </a:prstGeom>
        </p:spPr>
        <p:txBody>
          <a:bodyPr/>
          <a:lstStyle/>
          <a:p>
            <a:pPr defTabSz="966612">
              <a:defRPr/>
            </a:pPr>
            <a:r>
              <a:rPr lang="fr-CA" dirty="0"/>
              <a:t>Parlons maintenant de la manière dont vous pouvez protéger votre vie privée.</a:t>
            </a:r>
          </a:p>
          <a:p>
            <a:endParaRPr lang="fr-CA" dirty="0"/>
          </a:p>
          <a:p>
            <a:r>
              <a:rPr lang="fr-CA" dirty="0"/>
              <a:t>Bien</a:t>
            </a:r>
            <a:r>
              <a:rPr lang="fr-CA" baseline="0" dirty="0"/>
              <a:t> sûr, la vie privée et la sécurité ne se limitent pas aux appareils et aux comptes. De nos jours, une grande partie de notre vie personnelle se retrouve en ligne et il est également important de la protéger.</a:t>
            </a:r>
            <a:endParaRPr lang="fr-CA" dirty="0"/>
          </a:p>
        </p:txBody>
      </p:sp>
      <p:sp>
        <p:nvSpPr>
          <p:cNvPr id="5" name="Slide Number Placeholder 3">
            <a:extLst>
              <a:ext uri="{FF2B5EF4-FFF2-40B4-BE49-F238E27FC236}">
                <a16:creationId xmlns:a16="http://schemas.microsoft.com/office/drawing/2014/main" id="{B72E73E1-6D28-4BF3-ADEB-9989FD8017D3}"/>
              </a:ext>
            </a:extLst>
          </p:cNvPr>
          <p:cNvSpPr>
            <a:spLocks noGrp="1"/>
          </p:cNvSpPr>
          <p:nvPr>
            <p:ph type="sldNum" sz="quarter" idx="5"/>
          </p:nvPr>
        </p:nvSpPr>
        <p:spPr>
          <a:xfrm>
            <a:off x="4074839" y="9114472"/>
            <a:ext cx="3212254" cy="486728"/>
          </a:xfrm>
          <a:prstGeom prst="rect">
            <a:avLst/>
          </a:prstGeom>
        </p:spPr>
        <p:txBody>
          <a:bodyPr vert="horz" lIns="96661" tIns="48331" rIns="96661" bIns="48331" rtlCol="0" anchor="b"/>
          <a:lstStyle>
            <a:lvl1pPr algn="r">
              <a:defRPr sz="1200"/>
            </a:lvl1pPr>
          </a:lstStyle>
          <a:p>
            <a:fld id="{03C71F6E-3818-496F-8B1B-03C137C57051}" type="slidenum">
              <a:rPr lang="en-CA" smtClean="0"/>
              <a:pPr/>
              <a:t>69</a:t>
            </a:fld>
            <a:endParaRPr lang="en-CA" dirty="0"/>
          </a:p>
        </p:txBody>
      </p:sp>
      <p:sp>
        <p:nvSpPr>
          <p:cNvPr id="6" name="Footer Placeholder 5">
            <a:extLst>
              <a:ext uri="{FF2B5EF4-FFF2-40B4-BE49-F238E27FC236}">
                <a16:creationId xmlns:a16="http://schemas.microsoft.com/office/drawing/2014/main" id="{90ACE7F3-776D-4444-ABAE-845C4E8FF2EF}"/>
              </a:ext>
            </a:extLst>
          </p:cNvPr>
          <p:cNvSpPr txBox="1">
            <a:spLocks/>
          </p:cNvSpPr>
          <p:nvPr/>
        </p:nvSpPr>
        <p:spPr>
          <a:xfrm>
            <a:off x="0" y="9119474"/>
            <a:ext cx="3240363" cy="488061"/>
          </a:xfrm>
          <a:prstGeom prst="rect">
            <a:avLst/>
          </a:prstGeom>
        </p:spPr>
        <p:txBody>
          <a:bodyPr vert="horz" lIns="98497" tIns="49249" rIns="98497" bIns="49249" rtlCol="0" anchor="b"/>
          <a:lstStyle>
            <a:defPPr>
              <a:defRPr lang="en-US"/>
            </a:defPPr>
            <a:lvl1pPr marL="0" algn="l" defTabSz="457200" rtl="0" eaLnBrk="1" latinLnBrk="0" hangingPunct="1">
              <a:defRPr sz="105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CA" dirty="0"/>
              <a:t>© 2024 HabiloMédias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520" y="4620577"/>
            <a:ext cx="5852160" cy="4767263"/>
          </a:xfrm>
        </p:spPr>
        <p:txBody>
          <a:bodyPr/>
          <a:lstStyle/>
          <a:p>
            <a:pPr>
              <a:defRPr/>
            </a:pPr>
            <a:r>
              <a:rPr lang="fr-CA" dirty="0"/>
              <a:t>Voici quelques signes possibles de la retraumatisation.</a:t>
            </a:r>
          </a:p>
          <a:p>
            <a:pPr>
              <a:defRPr/>
            </a:pPr>
            <a:endParaRPr lang="fr-CA" dirty="0"/>
          </a:p>
          <a:p>
            <a:pPr marL="181240" indent="-181240">
              <a:buFont typeface="Arial" panose="020B0604020202020204" pitchFamily="34" charset="0"/>
              <a:buChar char="•"/>
              <a:defRPr/>
            </a:pPr>
            <a:r>
              <a:rPr lang="fr-CA" dirty="0"/>
              <a:t>Pensées négatives associées à la peur ou à d’autres émotions ressenties lors du traumatisme</a:t>
            </a:r>
          </a:p>
          <a:p>
            <a:pPr marL="181240" indent="-181240">
              <a:buFont typeface="Arial" panose="020B0604020202020204" pitchFamily="34" charset="0"/>
              <a:buChar char="•"/>
              <a:defRPr/>
            </a:pPr>
            <a:r>
              <a:rPr lang="fr-CA" dirty="0"/>
              <a:t>Souvenirs (</a:t>
            </a:r>
            <a:r>
              <a:rPr lang="fr-CA" i="1" dirty="0"/>
              <a:t>flashbacks</a:t>
            </a:r>
            <a:r>
              <a:rPr lang="fr-CA" dirty="0"/>
              <a:t>)</a:t>
            </a:r>
          </a:p>
          <a:p>
            <a:pPr marL="181240" indent="-181240">
              <a:buFont typeface="Arial" panose="020B0604020202020204" pitchFamily="34" charset="0"/>
              <a:buChar char="•"/>
              <a:defRPr/>
            </a:pPr>
            <a:r>
              <a:rPr lang="fr-CA" dirty="0"/>
              <a:t>Dissociation</a:t>
            </a:r>
          </a:p>
          <a:p>
            <a:pPr marL="181240" indent="-181240">
              <a:buFont typeface="Arial" panose="020B0604020202020204" pitchFamily="34" charset="0"/>
              <a:buChar char="•"/>
              <a:defRPr/>
            </a:pPr>
            <a:r>
              <a:rPr lang="fr-CA" dirty="0"/>
              <a:t>Problèmes de concentration </a:t>
            </a:r>
          </a:p>
          <a:p>
            <a:pPr marL="181240" indent="-181240">
              <a:buFont typeface="Arial" panose="020B0604020202020204" pitchFamily="34" charset="0"/>
              <a:buChar char="•"/>
              <a:defRPr/>
            </a:pPr>
            <a:r>
              <a:rPr lang="fr-CA" dirty="0"/>
              <a:t>Sentiment de nervosité, d’anxiété ou de tension ou être facilement surpris</a:t>
            </a:r>
          </a:p>
          <a:p>
            <a:pPr marL="181240" indent="-181240">
              <a:buFont typeface="Arial" panose="020B0604020202020204" pitchFamily="34" charset="0"/>
              <a:buChar char="•"/>
              <a:defRPr/>
            </a:pPr>
            <a:r>
              <a:rPr lang="fr-CA" dirty="0"/>
              <a:t>Fatigue</a:t>
            </a:r>
          </a:p>
          <a:p>
            <a:pPr marL="181240" indent="-181240">
              <a:buFont typeface="Arial" panose="020B0604020202020204" pitchFamily="34" charset="0"/>
              <a:buChar char="•"/>
              <a:defRPr/>
            </a:pPr>
            <a:r>
              <a:rPr lang="fr-CA" dirty="0"/>
              <a:t>Détresse ou réactions physiques fortes (p. ex. respiration ou rythme cardiaque rapide, transpiration)</a:t>
            </a:r>
          </a:p>
          <a:p>
            <a:pPr marL="181240" indent="-181240">
              <a:buFont typeface="Arial" panose="020B0604020202020204" pitchFamily="34" charset="0"/>
              <a:buChar char="•"/>
              <a:defRPr/>
            </a:pPr>
            <a:r>
              <a:rPr lang="fr-CA" dirty="0"/>
              <a:t>Sentiment d’isolement, de distance ou de repli sur soi</a:t>
            </a:r>
          </a:p>
          <a:p>
            <a:pPr marL="181240" indent="-181240">
              <a:buFont typeface="Arial" panose="020B0604020202020204" pitchFamily="34" charset="0"/>
              <a:buChar char="•"/>
              <a:defRPr/>
            </a:pPr>
            <a:r>
              <a:rPr lang="fr-CA" dirty="0"/>
              <a:t>Sentiment intense de culpabilité, de colère, de peur, de tristesse, de honte ou de désespoir</a:t>
            </a:r>
          </a:p>
          <a:p>
            <a:pPr marL="181240" indent="-181240">
              <a:buFont typeface="Arial" panose="020B0604020202020204" pitchFamily="34" charset="0"/>
              <a:buChar char="•"/>
              <a:defRPr/>
            </a:pPr>
            <a:r>
              <a:rPr lang="fr-CA" dirty="0"/>
              <a:t>Sentiment d’incapacité à contrôler ses émotions (p. ex. incapacité de se calmer, sentiment de sécurité amoindri)</a:t>
            </a:r>
          </a:p>
          <a:p>
            <a:pPr>
              <a:defRPr/>
            </a:pPr>
            <a:endParaRPr lang="fr-CA" dirty="0"/>
          </a:p>
          <a:p>
            <a:pPr>
              <a:defRPr/>
            </a:pPr>
            <a:r>
              <a:rPr lang="fr-CA" i="1" dirty="0"/>
              <a:t>Pour les participants en personne : </a:t>
            </a:r>
            <a:r>
              <a:rPr lang="fr-CA" dirty="0"/>
              <a:t>Nous vous indiquerons le contenu de chaque partie de cet atelier afin que vous puissiez vous retirer quelques minutes si vous préférez ne pas aborder un sujet particulier. N’oubliez pas de lever le pouce avant de partir pour que nous sachions que vous allez bien ou si vous avez besoin d’aide.</a:t>
            </a:r>
          </a:p>
          <a:p>
            <a:pPr>
              <a:defRPr/>
            </a:pPr>
            <a:endParaRPr lang="fr-CA" dirty="0"/>
          </a:p>
          <a:p>
            <a:pPr>
              <a:defRPr/>
            </a:pPr>
            <a:r>
              <a:rPr lang="fr-CA" i="1" dirty="0"/>
              <a:t>Pour les participants à distance : </a:t>
            </a:r>
            <a:r>
              <a:rPr lang="fr-CA" dirty="0"/>
              <a:t>Nous vous encourageons à fermer votre micro et votre caméra si vous vous sentez bouleversé et avez besoin de prendre une pause. N’oubliez pas d’utiliser l’émoji de pouce levé (dans l’onglet des réactions) avant de quitter pour que nous sachions que vous allez bien ou si vous avez besoin d’aide.</a:t>
            </a:r>
            <a:endParaRPr lang="fr-CA" dirty="0">
              <a:cs typeface="Calibri"/>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7</a:t>
            </a:fld>
            <a:endParaRPr lang="en-CA" dirty="0"/>
          </a:p>
        </p:txBody>
      </p:sp>
      <p:sp>
        <p:nvSpPr>
          <p:cNvPr id="5" name="Footer Placeholder 5">
            <a:extLst>
              <a:ext uri="{FF2B5EF4-FFF2-40B4-BE49-F238E27FC236}">
                <a16:creationId xmlns:a16="http://schemas.microsoft.com/office/drawing/2014/main" id="{FB6BE8E3-9D14-429A-9EE4-CA50894367ED}"/>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169583635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CA" dirty="0" err="1"/>
              <a:t>Commençons</a:t>
            </a:r>
            <a:r>
              <a:rPr lang="en-CA" dirty="0"/>
              <a:t> par </a:t>
            </a:r>
            <a:r>
              <a:rPr lang="en-CA" dirty="0" err="1"/>
              <a:t>protéger</a:t>
            </a:r>
            <a:r>
              <a:rPr lang="en-CA" dirty="0"/>
              <a:t> </a:t>
            </a:r>
            <a:r>
              <a:rPr lang="en-CA" dirty="0" err="1"/>
              <a:t>vos</a:t>
            </a:r>
            <a:r>
              <a:rPr lang="en-CA" dirty="0"/>
              <a:t> </a:t>
            </a:r>
            <a:r>
              <a:rPr lang="en-CA" dirty="0" err="1"/>
              <a:t>informations</a:t>
            </a:r>
            <a:r>
              <a:rPr lang="en-CA" dirty="0"/>
              <a:t> </a:t>
            </a:r>
            <a:r>
              <a:rPr lang="en-CA" dirty="0" err="1"/>
              <a:t>personnelles</a:t>
            </a:r>
            <a:r>
              <a:rPr lang="en-CA" i="0" baseline="0" dirty="0"/>
              <a:t>. </a:t>
            </a:r>
            <a:r>
              <a:rPr lang="fr-FR" dirty="0"/>
              <a:t>Certaines informations ne doivent jamais être partagées en ligne. Ces informations pourraient permettre à quelqu’un d’accéder à votre compte bancaire ou d’obtenir une nouvelle carte de crédit à votre nom.</a:t>
            </a:r>
            <a:endParaRPr lang="en-CA" dirty="0"/>
          </a:p>
          <a:p>
            <a:endParaRPr lang="en-CA" i="0" baseline="0" dirty="0"/>
          </a:p>
          <a:p>
            <a:r>
              <a:rPr lang="fr-CA" i="0" baseline="0" dirty="0"/>
              <a:t>Votre nom complet (y compris votre deuxième prénom)</a:t>
            </a:r>
          </a:p>
          <a:p>
            <a:endParaRPr lang="en-CA" i="0" baseline="0" dirty="0"/>
          </a:p>
          <a:p>
            <a:r>
              <a:rPr lang="fr-CA" i="0" baseline="0" dirty="0"/>
              <a:t>Votre date de naissance complète (y compris l’année)</a:t>
            </a:r>
          </a:p>
          <a:p>
            <a:endParaRPr lang="en-CA" i="0" baseline="0" dirty="0"/>
          </a:p>
          <a:p>
            <a:r>
              <a:rPr lang="fr-CA" i="0" baseline="0" dirty="0"/>
              <a:t>Votre numéro d’assurance sociale</a:t>
            </a:r>
          </a:p>
          <a:p>
            <a:endParaRPr lang="en-CA" i="0" baseline="0" dirty="0"/>
          </a:p>
          <a:p>
            <a:r>
              <a:rPr lang="fr-CA" i="0" baseline="0" dirty="0"/>
              <a:t>Le nom de jeune fille de votre mère (il arrive souvent que cette information serve de question de sécurité)</a:t>
            </a:r>
          </a:p>
          <a:p>
            <a:endParaRPr lang="en-CA" i="0" baseline="0" dirty="0"/>
          </a:p>
          <a:p>
            <a:r>
              <a:rPr lang="fr-CA" i="0" baseline="0" dirty="0"/>
              <a:t>Votre numéro de carte de crédit</a:t>
            </a:r>
          </a:p>
          <a:p>
            <a:endParaRPr lang="en-CA" i="0" baseline="0" dirty="0"/>
          </a:p>
          <a:p>
            <a:r>
              <a:rPr lang="fr-CA" i="0" baseline="0" dirty="0"/>
              <a:t>Votre numéro de permis de conduire ou de passeport</a:t>
            </a:r>
          </a:p>
          <a:p>
            <a:endParaRPr lang="en-CA" dirty="0"/>
          </a:p>
        </p:txBody>
      </p:sp>
      <p:sp>
        <p:nvSpPr>
          <p:cNvPr id="4" name="Slide Number Placeholder 3"/>
          <p:cNvSpPr>
            <a:spLocks noGrp="1"/>
          </p:cNvSpPr>
          <p:nvPr>
            <p:ph type="sldNum" sz="quarter" idx="10"/>
          </p:nvPr>
        </p:nvSpPr>
        <p:spPr/>
        <p:txBody>
          <a:bodyPr/>
          <a:lstStyle/>
          <a:p>
            <a:fld id="{5DC5724F-0B1F-45A0-A259-C7176C506AF3}" type="slidenum">
              <a:rPr lang="en-CA" smtClean="0"/>
              <a:t>70</a:t>
            </a:fld>
            <a:endParaRPr lang="en-CA" dirty="0"/>
          </a:p>
        </p:txBody>
      </p:sp>
      <p:sp>
        <p:nvSpPr>
          <p:cNvPr id="5" name="Footer Placeholder 5"/>
          <p:cNvSpPr>
            <a:spLocks noGrp="1"/>
          </p:cNvSpPr>
          <p:nvPr>
            <p:ph type="ftr" sz="quarter" idx="4"/>
          </p:nvPr>
        </p:nvSpPr>
        <p:spPr>
          <a:xfrm>
            <a:off x="0" y="9575448"/>
            <a:ext cx="3381248" cy="504063"/>
          </a:xfrm>
          <a:prstGeom prst="rect">
            <a:avLst/>
          </a:prstGeom>
        </p:spPr>
        <p:txBody>
          <a:bodyPr vert="horz" lIns="102180" tIns="51091" rIns="102180" bIns="51091" rtlCol="0" anchor="b"/>
          <a:lstStyle>
            <a:lvl1pPr algn="l">
              <a:defRPr sz="1300"/>
            </a:lvl1pPr>
          </a:lstStyle>
          <a:p>
            <a:r>
              <a:rPr lang="en-CA" dirty="0"/>
              <a:t>© 2019 HabiloMédias</a:t>
            </a:r>
          </a:p>
        </p:txBody>
      </p:sp>
      <p:sp>
        <p:nvSpPr>
          <p:cNvPr id="6" name="Footer Placeholder 5">
            <a:extLst>
              <a:ext uri="{FF2B5EF4-FFF2-40B4-BE49-F238E27FC236}">
                <a16:creationId xmlns:a16="http://schemas.microsoft.com/office/drawing/2014/main" id="{07C29B78-D344-491C-849B-9A0249133CB4}"/>
              </a:ext>
            </a:extLst>
          </p:cNvPr>
          <p:cNvSpPr txBox="1">
            <a:spLocks/>
          </p:cNvSpPr>
          <p:nvPr/>
        </p:nvSpPr>
        <p:spPr>
          <a:xfrm>
            <a:off x="0" y="9119474"/>
            <a:ext cx="3240363" cy="488061"/>
          </a:xfrm>
          <a:prstGeom prst="rect">
            <a:avLst/>
          </a:prstGeom>
        </p:spPr>
        <p:txBody>
          <a:bodyPr vert="horz" lIns="98497" tIns="49249" rIns="98497" bIns="49249" rtlCol="0" anchor="b"/>
          <a:lstStyle>
            <a:defPPr>
              <a:defRPr lang="en-US"/>
            </a:defPPr>
            <a:lvl1pPr marL="0" algn="l" defTabSz="457200" rtl="0" eaLnBrk="1" latinLnBrk="0" hangingPunct="1">
              <a:defRPr sz="105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CA" dirty="0"/>
              <a:t>© 2024 HabiloMédias</a:t>
            </a:r>
          </a:p>
        </p:txBody>
      </p:sp>
    </p:spTree>
    <p:extLst>
      <p:ext uri="{BB962C8B-B14F-4D97-AF65-F5344CB8AC3E}">
        <p14:creationId xmlns:p14="http://schemas.microsoft.com/office/powerpoint/2010/main" val="118461007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 name="Shape 261"/>
          <p:cNvSpPr>
            <a:spLocks noGrp="1" noRot="1" noChangeAspect="1"/>
          </p:cNvSpPr>
          <p:nvPr>
            <p:ph type="sldImg"/>
          </p:nvPr>
        </p:nvSpPr>
        <p:spPr>
          <a:xfrm>
            <a:off x="1282700" y="727075"/>
            <a:ext cx="4848225" cy="3636963"/>
          </a:xfrm>
          <a:prstGeom prst="rect">
            <a:avLst/>
          </a:prstGeom>
        </p:spPr>
        <p:txBody>
          <a:bodyPr/>
          <a:lstStyle/>
          <a:p>
            <a:endParaRPr dirty="0"/>
          </a:p>
        </p:txBody>
      </p:sp>
      <p:sp>
        <p:nvSpPr>
          <p:cNvPr id="262" name="Shape 262"/>
          <p:cNvSpPr>
            <a:spLocks noGrp="1"/>
          </p:cNvSpPr>
          <p:nvPr>
            <p:ph type="body" sz="quarter" idx="1"/>
          </p:nvPr>
        </p:nvSpPr>
        <p:spPr>
          <a:xfrm>
            <a:off x="988456" y="4606492"/>
            <a:ext cx="5436503" cy="4703342"/>
          </a:xfrm>
          <a:prstGeom prst="rect">
            <a:avLst/>
          </a:prstGeom>
        </p:spPr>
        <p:txBody>
          <a:bodyPr/>
          <a:lstStyle/>
          <a:p>
            <a:pPr>
              <a:defRPr/>
            </a:pPr>
            <a:r>
              <a:rPr lang="fr-CA" sz="1100" dirty="0"/>
              <a:t>Parlons maintenant d'astuces pour les rencontres en ligne.</a:t>
            </a:r>
          </a:p>
          <a:p>
            <a:endParaRPr lang="fr-CA" sz="1100" dirty="0"/>
          </a:p>
          <a:p>
            <a:r>
              <a:rPr lang="fr-CA" sz="1100" dirty="0"/>
              <a:t>Bien des gens ont recours à des applications de rencontre en ligne. Voici quelques conseils de sécurité en la matière.</a:t>
            </a:r>
            <a:endParaRPr sz="1100" dirty="0"/>
          </a:p>
          <a:p>
            <a:endParaRPr sz="1100" dirty="0"/>
          </a:p>
          <a:p>
            <a:r>
              <a:rPr lang="fr-CA" sz="1100" dirty="0"/>
              <a:t>Créez d’abord une nouvelle adresse de courrier électronique auprès d’un service gratuit comme Gmail ou Outlook, adresse que vous utiliserez pour vous inscrire. Garder cette adresse distincte de votre adresse de courrier électronique principale peut vous aider à protéger votre vie privée.</a:t>
            </a:r>
            <a:endParaRPr sz="1100" dirty="0"/>
          </a:p>
          <a:p>
            <a:endParaRPr sz="1100" dirty="0"/>
          </a:p>
          <a:p>
            <a:r>
              <a:rPr lang="fr-CA" sz="1100" dirty="0"/>
              <a:t>Consultez ensuite la politique de protection des renseignements personnels ainsi que les conditions générales d’utilisation. Vous n’avez pas toujours à lire le document en entier, mais vous devriez vous assurer de pouvoir supprimer entièrement vos photos et toutes vos publications après la fermeture de votre compte.</a:t>
            </a:r>
            <a:endParaRPr sz="1100" dirty="0"/>
          </a:p>
          <a:p>
            <a:endParaRPr sz="1100" dirty="0"/>
          </a:p>
          <a:p>
            <a:r>
              <a:rPr lang="fr-CA" sz="1100" dirty="0"/>
              <a:t>Lorsque vous établissez un lien avec quelqu’un, ne communiquez pas vos renseignements personnels, en particulier ceux qui pourraient être utilisés pour vous trouver dans la « vraie vie », comme votre adresse ou votre numéro de téléphone, tant que vous n’êtes pas à l’aise de partager ces informations.</a:t>
            </a:r>
            <a:r>
              <a:rPr sz="1100" dirty="0"/>
              <a:t> </a:t>
            </a:r>
          </a:p>
          <a:p>
            <a:endParaRPr sz="1100" dirty="0"/>
          </a:p>
          <a:p>
            <a:r>
              <a:rPr lang="fr-CA" sz="1100" dirty="0"/>
              <a:t>Les fraudes amoureuses, qui consistent en une personne vous demandant de lui envoyer de l’argent pour quitter son pays ou se sortir du pétrin, sont courantes sur les sites ou les applications de rencontre.</a:t>
            </a:r>
            <a:endParaRPr sz="1100" dirty="0"/>
          </a:p>
          <a:p>
            <a:endParaRPr sz="1100" dirty="0"/>
          </a:p>
          <a:p>
            <a:r>
              <a:rPr lang="fr-CA" sz="1100" dirty="0"/>
              <a:t>Si vous décidez de passer du virtuel au réel, demandez à ce que la première rencontre ait lieu dans un endroit public et confiez vos plans à un(une) ami(e) ou à un membre de votre famille. Demandez également à cette personne de communiquer avec vous pendant le rendez-vous afin de vous fournir une excuse pour quitter si nécessaire.</a:t>
            </a:r>
            <a:endParaRPr sz="1100" dirty="0">
              <a:solidFill>
                <a:srgbClr val="E22400"/>
              </a:solidFill>
            </a:endParaRPr>
          </a:p>
        </p:txBody>
      </p:sp>
      <p:sp>
        <p:nvSpPr>
          <p:cNvPr id="5" name="Slide Number Placeholder 3">
            <a:extLst>
              <a:ext uri="{FF2B5EF4-FFF2-40B4-BE49-F238E27FC236}">
                <a16:creationId xmlns:a16="http://schemas.microsoft.com/office/drawing/2014/main" id="{BBBC5179-E32B-4DA2-AFF1-AA16912C2034}"/>
              </a:ext>
            </a:extLst>
          </p:cNvPr>
          <p:cNvSpPr>
            <a:spLocks noGrp="1"/>
          </p:cNvSpPr>
          <p:nvPr>
            <p:ph type="sldNum" sz="quarter" idx="5"/>
          </p:nvPr>
        </p:nvSpPr>
        <p:spPr>
          <a:xfrm>
            <a:off x="4102946" y="9126488"/>
            <a:ext cx="3212254" cy="486728"/>
          </a:xfrm>
          <a:prstGeom prst="rect">
            <a:avLst/>
          </a:prstGeom>
        </p:spPr>
        <p:txBody>
          <a:bodyPr vert="horz" lIns="96661" tIns="48331" rIns="96661" bIns="48331" rtlCol="0" anchor="b"/>
          <a:lstStyle>
            <a:lvl1pPr algn="r">
              <a:defRPr sz="1200"/>
            </a:lvl1pPr>
          </a:lstStyle>
          <a:p>
            <a:fld id="{03C71F6E-3818-496F-8B1B-03C137C57051}" type="slidenum">
              <a:rPr lang="en-CA" smtClean="0"/>
              <a:pPr/>
              <a:t>71</a:t>
            </a:fld>
            <a:endParaRPr lang="en-CA" dirty="0"/>
          </a:p>
        </p:txBody>
      </p:sp>
      <p:sp>
        <p:nvSpPr>
          <p:cNvPr id="6" name="Footer Placeholder 5">
            <a:extLst>
              <a:ext uri="{FF2B5EF4-FFF2-40B4-BE49-F238E27FC236}">
                <a16:creationId xmlns:a16="http://schemas.microsoft.com/office/drawing/2014/main" id="{EB673823-2602-447A-8E9B-CF4EBDD5B7F6}"/>
              </a:ext>
            </a:extLst>
          </p:cNvPr>
          <p:cNvSpPr txBox="1">
            <a:spLocks/>
          </p:cNvSpPr>
          <p:nvPr/>
        </p:nvSpPr>
        <p:spPr>
          <a:xfrm>
            <a:off x="0" y="9113139"/>
            <a:ext cx="3240363" cy="488061"/>
          </a:xfrm>
          <a:prstGeom prst="rect">
            <a:avLst/>
          </a:prstGeom>
        </p:spPr>
        <p:txBody>
          <a:bodyPr vert="horz" lIns="98497" tIns="49249" rIns="98497" bIns="49249" rtlCol="0" anchor="b"/>
          <a:lstStyle>
            <a:defPPr>
              <a:defRPr lang="en-US"/>
            </a:defPPr>
            <a:lvl1pPr marL="0" algn="l" defTabSz="457200" rtl="0" eaLnBrk="1" latinLnBrk="0" hangingPunct="1">
              <a:defRPr sz="105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CA" dirty="0"/>
              <a:t>© 2024 HabiloMédias</a:t>
            </a: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 name="Shape 261"/>
          <p:cNvSpPr>
            <a:spLocks noGrp="1" noRot="1" noChangeAspect="1"/>
          </p:cNvSpPr>
          <p:nvPr>
            <p:ph type="sldImg"/>
          </p:nvPr>
        </p:nvSpPr>
        <p:spPr>
          <a:xfrm>
            <a:off x="1282700" y="727075"/>
            <a:ext cx="4848225" cy="3636963"/>
          </a:xfrm>
          <a:prstGeom prst="rect">
            <a:avLst/>
          </a:prstGeom>
        </p:spPr>
        <p:txBody>
          <a:bodyPr/>
          <a:lstStyle/>
          <a:p>
            <a:endParaRPr dirty="0"/>
          </a:p>
        </p:txBody>
      </p:sp>
      <p:sp>
        <p:nvSpPr>
          <p:cNvPr id="262" name="Shape 262"/>
          <p:cNvSpPr>
            <a:spLocks noGrp="1"/>
          </p:cNvSpPr>
          <p:nvPr>
            <p:ph type="body" sz="quarter" idx="1"/>
          </p:nvPr>
        </p:nvSpPr>
        <p:spPr>
          <a:xfrm>
            <a:off x="988456" y="4606492"/>
            <a:ext cx="5436503" cy="4703342"/>
          </a:xfrm>
          <a:prstGeom prst="rect">
            <a:avLst/>
          </a:prstGeom>
        </p:spPr>
        <p:txBody>
          <a:bodyPr/>
          <a:lstStyle/>
          <a:p>
            <a:r>
              <a:rPr lang="fr-CA" dirty="0"/>
              <a:t>Les fraudes amoureuses, qui consistent en une personne vous demandant de lui envoyer de l’argent pour quitter son pays ou se sortir du pétrin, sont courantes sur les sites ou les applications de rencontre.</a:t>
            </a:r>
            <a:endParaRPr dirty="0"/>
          </a:p>
          <a:p>
            <a:endParaRPr dirty="0"/>
          </a:p>
          <a:p>
            <a:r>
              <a:rPr lang="fr-CA" dirty="0"/>
              <a:t>Si vous décidez de passer du virtuel au réel, demandez à ce que la première rencontre ait lieu dans un endroit public et confiez vos plans à un(une) ami(e) ou à un membre de votre famille. Demandez également à cette personne de communiquer avec vous pendant le rendez-vous afin de vous fournir une excuse pour quitter si nécessaire.</a:t>
            </a:r>
            <a:endParaRPr dirty="0">
              <a:solidFill>
                <a:srgbClr val="E22400"/>
              </a:solidFill>
            </a:endParaRPr>
          </a:p>
        </p:txBody>
      </p:sp>
      <p:sp>
        <p:nvSpPr>
          <p:cNvPr id="5" name="Slide Number Placeholder 3">
            <a:extLst>
              <a:ext uri="{FF2B5EF4-FFF2-40B4-BE49-F238E27FC236}">
                <a16:creationId xmlns:a16="http://schemas.microsoft.com/office/drawing/2014/main" id="{BBBC5179-E32B-4DA2-AFF1-AA16912C2034}"/>
              </a:ext>
            </a:extLst>
          </p:cNvPr>
          <p:cNvSpPr>
            <a:spLocks noGrp="1"/>
          </p:cNvSpPr>
          <p:nvPr>
            <p:ph type="sldNum" sz="quarter" idx="5"/>
          </p:nvPr>
        </p:nvSpPr>
        <p:spPr>
          <a:xfrm>
            <a:off x="4102946" y="9126488"/>
            <a:ext cx="3212254" cy="486728"/>
          </a:xfrm>
          <a:prstGeom prst="rect">
            <a:avLst/>
          </a:prstGeom>
        </p:spPr>
        <p:txBody>
          <a:bodyPr vert="horz" lIns="96661" tIns="48331" rIns="96661" bIns="48331" rtlCol="0" anchor="b"/>
          <a:lstStyle>
            <a:lvl1pPr algn="r">
              <a:defRPr sz="1200"/>
            </a:lvl1pPr>
          </a:lstStyle>
          <a:p>
            <a:fld id="{03C71F6E-3818-496F-8B1B-03C137C57051}" type="slidenum">
              <a:rPr lang="en-CA" smtClean="0"/>
              <a:pPr/>
              <a:t>72</a:t>
            </a:fld>
            <a:endParaRPr lang="en-CA" dirty="0"/>
          </a:p>
        </p:txBody>
      </p:sp>
      <p:sp>
        <p:nvSpPr>
          <p:cNvPr id="6" name="Footer Placeholder 5">
            <a:extLst>
              <a:ext uri="{FF2B5EF4-FFF2-40B4-BE49-F238E27FC236}">
                <a16:creationId xmlns:a16="http://schemas.microsoft.com/office/drawing/2014/main" id="{EB673823-2602-447A-8E9B-CF4EBDD5B7F6}"/>
              </a:ext>
            </a:extLst>
          </p:cNvPr>
          <p:cNvSpPr txBox="1">
            <a:spLocks/>
          </p:cNvSpPr>
          <p:nvPr/>
        </p:nvSpPr>
        <p:spPr>
          <a:xfrm>
            <a:off x="0" y="9113139"/>
            <a:ext cx="3240363" cy="488061"/>
          </a:xfrm>
          <a:prstGeom prst="rect">
            <a:avLst/>
          </a:prstGeom>
        </p:spPr>
        <p:txBody>
          <a:bodyPr vert="horz" lIns="98497" tIns="49249" rIns="98497" bIns="49249" rtlCol="0" anchor="b"/>
          <a:lstStyle>
            <a:defPPr>
              <a:defRPr lang="en-US"/>
            </a:defPPr>
            <a:lvl1pPr marL="0" algn="l" defTabSz="457200" rtl="0" eaLnBrk="1" latinLnBrk="0" hangingPunct="1">
              <a:defRPr sz="105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CA" dirty="0"/>
              <a:t>© 2024 HabiloMédias</a:t>
            </a:r>
          </a:p>
        </p:txBody>
      </p:sp>
    </p:spTree>
    <p:extLst>
      <p:ext uri="{BB962C8B-B14F-4D97-AF65-F5344CB8AC3E}">
        <p14:creationId xmlns:p14="http://schemas.microsoft.com/office/powerpoint/2010/main" val="246618300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Il est également utile de vérifier quels outils de sécurité ont été intégrés au site ou à l’application de rencontre. Exemple : Comment signaler un cas de harcèlement ou l’envoi de photos indésirables? Comment bloquer une personne si nécessaire?</a:t>
            </a:r>
          </a:p>
          <a:p>
            <a:endParaRPr lang="fr-CA" dirty="0"/>
          </a:p>
          <a:p>
            <a:r>
              <a:rPr lang="fr-CA" dirty="0"/>
              <a:t>Il est important de vous fier à votre instinct lorsque vous entamez une relation en ligne. Si quelqu’un vous met de la pression ou se montre agressif en demandant à vous rencontrer en personne, vous demande des photos ou se met en colère si vous ne répondez pas à ses messages, bloquez-le immédiatement. Nous verrons comment procéder un peu plus loin dans l’atelier.</a:t>
            </a:r>
          </a:p>
        </p:txBody>
      </p:sp>
      <p:sp>
        <p:nvSpPr>
          <p:cNvPr id="4" name="Slide Number Placeholder 3"/>
          <p:cNvSpPr>
            <a:spLocks noGrp="1"/>
          </p:cNvSpPr>
          <p:nvPr>
            <p:ph type="sldNum" sz="quarter" idx="5"/>
          </p:nvPr>
        </p:nvSpPr>
        <p:spPr/>
        <p:txBody>
          <a:bodyPr/>
          <a:lstStyle/>
          <a:p>
            <a:fld id="{DE5C2B8F-5ADC-43DA-8F91-FCBC985BC329}" type="slidenum">
              <a:rPr lang="en-CA" smtClean="0"/>
              <a:t>73</a:t>
            </a:fld>
            <a:endParaRPr lang="en-CA" dirty="0"/>
          </a:p>
        </p:txBody>
      </p:sp>
      <p:sp>
        <p:nvSpPr>
          <p:cNvPr id="5" name="Footer Placeholder 5">
            <a:extLst>
              <a:ext uri="{FF2B5EF4-FFF2-40B4-BE49-F238E27FC236}">
                <a16:creationId xmlns:a16="http://schemas.microsoft.com/office/drawing/2014/main" id="{52224C89-861F-41F5-9684-48BC993BD38E}"/>
              </a:ext>
            </a:extLst>
          </p:cNvPr>
          <p:cNvSpPr>
            <a:spLocks noGrp="1"/>
          </p:cNvSpPr>
          <p:nvPr>
            <p:ph type="ftr" sz="quarter" idx="4"/>
          </p:nvPr>
        </p:nvSpPr>
        <p:spPr>
          <a:xfrm>
            <a:off x="0" y="9119474"/>
            <a:ext cx="3169920" cy="481726"/>
          </a:xfrm>
        </p:spPr>
        <p:txBody>
          <a:bodyPr/>
          <a:lstStyle>
            <a:lvl1pPr algn="l">
              <a:defRPr sz="1200"/>
            </a:lvl1pPr>
          </a:lstStyle>
          <a:p>
            <a:r>
              <a:rPr lang="en-CA" dirty="0"/>
              <a:t>© 2024 HabiloMédias</a:t>
            </a:r>
          </a:p>
        </p:txBody>
      </p:sp>
    </p:spTree>
    <p:extLst>
      <p:ext uri="{BB962C8B-B14F-4D97-AF65-F5344CB8AC3E}">
        <p14:creationId xmlns:p14="http://schemas.microsoft.com/office/powerpoint/2010/main" val="140885244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Le sextage, ou l’envoi à quelqu’un d’autre de photos nues</a:t>
            </a:r>
            <a:r>
              <a:rPr lang="fr-FR" baseline="0" dirty="0"/>
              <a:t> ou sexy de vous, peut s’inscrire dans une relation saine, mais comporte également des risques.</a:t>
            </a:r>
            <a:endParaRPr lang="fr-FR" dirty="0"/>
          </a:p>
          <a:p>
            <a:endParaRPr lang="en-CA" dirty="0">
              <a:solidFill>
                <a:srgbClr val="00B050"/>
              </a:solidFill>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74</a:t>
            </a:fld>
            <a:endParaRPr lang="en-CA" dirty="0"/>
          </a:p>
        </p:txBody>
      </p:sp>
      <p:sp>
        <p:nvSpPr>
          <p:cNvPr id="5" name="Footer Placeholder 5">
            <a:extLst>
              <a:ext uri="{FF2B5EF4-FFF2-40B4-BE49-F238E27FC236}">
                <a16:creationId xmlns:a16="http://schemas.microsoft.com/office/drawing/2014/main" id="{3619BBCB-3CD4-4C90-8782-22BB71274BCF}"/>
              </a:ext>
            </a:extLst>
          </p:cNvPr>
          <p:cNvSpPr>
            <a:spLocks noGrp="1"/>
          </p:cNvSpPr>
          <p:nvPr>
            <p:ph type="ftr" sz="quarter" idx="4"/>
          </p:nvPr>
        </p:nvSpPr>
        <p:spPr>
          <a:xfrm>
            <a:off x="0" y="9119474"/>
            <a:ext cx="3169920" cy="481726"/>
          </a:xfrm>
        </p:spPr>
        <p:txBody>
          <a:bodyPr/>
          <a:lstStyle>
            <a:lvl1pPr algn="l">
              <a:defRPr sz="1200"/>
            </a:lvl1pPr>
          </a:lstStyle>
          <a:p>
            <a:r>
              <a:rPr lang="en-CA" dirty="0"/>
              <a:t>© 2024 HabiloMédias</a:t>
            </a:r>
          </a:p>
        </p:txBody>
      </p:sp>
    </p:spTree>
    <p:extLst>
      <p:ext uri="{BB962C8B-B14F-4D97-AF65-F5344CB8AC3E}">
        <p14:creationId xmlns:p14="http://schemas.microsoft.com/office/powerpoint/2010/main" val="269064792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 name="Shape 265"/>
          <p:cNvSpPr>
            <a:spLocks noGrp="1" noRot="1" noChangeAspect="1"/>
          </p:cNvSpPr>
          <p:nvPr>
            <p:ph type="sldImg"/>
          </p:nvPr>
        </p:nvSpPr>
        <p:spPr>
          <a:xfrm>
            <a:off x="1282700" y="727075"/>
            <a:ext cx="4848225" cy="3636963"/>
          </a:xfrm>
          <a:prstGeom prst="rect">
            <a:avLst/>
          </a:prstGeom>
        </p:spPr>
        <p:txBody>
          <a:bodyPr/>
          <a:lstStyle/>
          <a:p>
            <a:r>
              <a:rPr lang="en-CA" dirty="0"/>
              <a:t>4</a:t>
            </a:r>
            <a:endParaRPr dirty="0"/>
          </a:p>
        </p:txBody>
      </p:sp>
      <p:sp>
        <p:nvSpPr>
          <p:cNvPr id="266" name="Shape 266"/>
          <p:cNvSpPr>
            <a:spLocks noGrp="1"/>
          </p:cNvSpPr>
          <p:nvPr>
            <p:ph type="body" sz="quarter" idx="1"/>
          </p:nvPr>
        </p:nvSpPr>
        <p:spPr>
          <a:prstGeom prst="rect">
            <a:avLst/>
          </a:prstGeom>
        </p:spPr>
        <p:txBody>
          <a:bodyPr/>
          <a:lstStyle/>
          <a:p>
            <a:r>
              <a:rPr lang="fr-CA" dirty="0"/>
              <a:t>N’envoyez jamais de</a:t>
            </a:r>
            <a:r>
              <a:rPr lang="fr-CA" baseline="0" dirty="0"/>
              <a:t> sexto à moins que le destinataire vous ait clairement signifié son intérêt.</a:t>
            </a:r>
            <a:endParaRPr dirty="0"/>
          </a:p>
          <a:p>
            <a:endParaRPr dirty="0"/>
          </a:p>
          <a:p>
            <a:r>
              <a:rPr lang="fr-CA" dirty="0"/>
              <a:t>Si vous envoyez un sexto, n’oubliez pas qu’il est impossible d’empêcher</a:t>
            </a:r>
            <a:r>
              <a:rPr lang="fr-CA" baseline="0" dirty="0"/>
              <a:t> une personne d’en faire des copies en ligne, et ce, même avec une application comme Snapchat.</a:t>
            </a:r>
            <a:r>
              <a:rPr dirty="0"/>
              <a:t> </a:t>
            </a:r>
          </a:p>
          <a:p>
            <a:endParaRPr dirty="0"/>
          </a:p>
          <a:p>
            <a:r>
              <a:rPr lang="fr-CA" dirty="0"/>
              <a:t>Ne montrez</a:t>
            </a:r>
            <a:r>
              <a:rPr lang="fr-CA" baseline="0" dirty="0"/>
              <a:t> jamais votre visage, de tatouages distinctifs, ou tout élément susceptible de vous identifier.</a:t>
            </a:r>
            <a:endParaRPr dirty="0"/>
          </a:p>
          <a:p>
            <a:endParaRPr dirty="0"/>
          </a:p>
          <a:p>
            <a:r>
              <a:rPr lang="fr-CA" dirty="0"/>
              <a:t>Si vous recevez un sexto non</a:t>
            </a:r>
            <a:r>
              <a:rPr lang="fr-CA" baseline="0" dirty="0"/>
              <a:t> sollicité, bloquez immédiatement l’expéditeur (nous avons vu comment faire dans le cadre de l’atelier </a:t>
            </a:r>
            <a:r>
              <a:rPr lang="fr-CA" i="1" baseline="0" dirty="0"/>
              <a:t>Explorer la vie privée en ligne</a:t>
            </a:r>
            <a:r>
              <a:rPr dirty="0"/>
              <a:t>). </a:t>
            </a:r>
            <a:r>
              <a:rPr lang="fr-CA" dirty="0"/>
              <a:t>Si vous possédez un appareil Apple, désactivez </a:t>
            </a:r>
            <a:r>
              <a:rPr dirty="0" err="1"/>
              <a:t>AirDrop</a:t>
            </a:r>
            <a:r>
              <a:rPr dirty="0"/>
              <a:t>.</a:t>
            </a:r>
          </a:p>
          <a:p>
            <a:endParaRPr dirty="0"/>
          </a:p>
          <a:p>
            <a:r>
              <a:rPr lang="fr-CA" dirty="0"/>
              <a:t>Si vous recevez un sexto</a:t>
            </a:r>
            <a:r>
              <a:rPr lang="fr-CA" baseline="0" dirty="0"/>
              <a:t> </a:t>
            </a:r>
            <a:r>
              <a:rPr lang="fr-CA" i="1" dirty="0"/>
              <a:t>sollicité</a:t>
            </a:r>
            <a:r>
              <a:rPr dirty="0"/>
              <a:t>, </a:t>
            </a:r>
            <a:r>
              <a:rPr lang="fr-CA" dirty="0"/>
              <a:t>ne le partagez pas et ne le montrez pas sans le</a:t>
            </a:r>
            <a:r>
              <a:rPr lang="fr-CA" baseline="0" dirty="0"/>
              <a:t> consentement de la personne concernée.</a:t>
            </a:r>
            <a:endParaRPr lang="en-CA" dirty="0"/>
          </a:p>
          <a:p>
            <a:endParaRPr dirty="0">
              <a:solidFill>
                <a:srgbClr val="E22400"/>
              </a:solidFill>
            </a:endParaRPr>
          </a:p>
          <a:p>
            <a:r>
              <a:rPr lang="fr-CA" dirty="0"/>
              <a:t>Ne forcez jamais une personne à vous envoyer un sexto.</a:t>
            </a:r>
            <a:endParaRPr dirty="0"/>
          </a:p>
          <a:p>
            <a:endParaRPr dirty="0"/>
          </a:p>
        </p:txBody>
      </p:sp>
      <p:sp>
        <p:nvSpPr>
          <p:cNvPr id="5" name="Slide Number Placeholder 3">
            <a:extLst>
              <a:ext uri="{FF2B5EF4-FFF2-40B4-BE49-F238E27FC236}">
                <a16:creationId xmlns:a16="http://schemas.microsoft.com/office/drawing/2014/main" id="{DB47A737-D7E1-412F-AC82-6F54F228DBC6}"/>
              </a:ext>
            </a:extLst>
          </p:cNvPr>
          <p:cNvSpPr>
            <a:spLocks noGrp="1"/>
          </p:cNvSpPr>
          <p:nvPr>
            <p:ph type="sldNum" sz="quarter" idx="5"/>
          </p:nvPr>
        </p:nvSpPr>
        <p:spPr>
          <a:xfrm>
            <a:off x="4102946" y="9113139"/>
            <a:ext cx="3212254" cy="486728"/>
          </a:xfrm>
          <a:prstGeom prst="rect">
            <a:avLst/>
          </a:prstGeom>
        </p:spPr>
        <p:txBody>
          <a:bodyPr vert="horz" lIns="96661" tIns="48331" rIns="96661" bIns="48331" rtlCol="0" anchor="b"/>
          <a:lstStyle>
            <a:lvl1pPr algn="r">
              <a:defRPr sz="1200"/>
            </a:lvl1pPr>
          </a:lstStyle>
          <a:p>
            <a:fld id="{03C71F6E-3818-496F-8B1B-03C137C57051}" type="slidenum">
              <a:rPr lang="en-CA" smtClean="0"/>
              <a:pPr/>
              <a:t>75</a:t>
            </a:fld>
            <a:endParaRPr lang="en-CA" dirty="0"/>
          </a:p>
        </p:txBody>
      </p:sp>
      <p:sp>
        <p:nvSpPr>
          <p:cNvPr id="6" name="Footer Placeholder 5">
            <a:extLst>
              <a:ext uri="{FF2B5EF4-FFF2-40B4-BE49-F238E27FC236}">
                <a16:creationId xmlns:a16="http://schemas.microsoft.com/office/drawing/2014/main" id="{B7BCD4EF-8BEF-47C5-A008-93E7F8D89C9E}"/>
              </a:ext>
            </a:extLst>
          </p:cNvPr>
          <p:cNvSpPr txBox="1">
            <a:spLocks/>
          </p:cNvSpPr>
          <p:nvPr/>
        </p:nvSpPr>
        <p:spPr>
          <a:xfrm>
            <a:off x="111117" y="9113139"/>
            <a:ext cx="3240363" cy="488061"/>
          </a:xfrm>
          <a:prstGeom prst="rect">
            <a:avLst/>
          </a:prstGeom>
        </p:spPr>
        <p:txBody>
          <a:bodyPr vert="horz" lIns="98497" tIns="49249" rIns="98497" bIns="49249" rtlCol="0" anchor="b"/>
          <a:lstStyle>
            <a:defPPr>
              <a:defRPr lang="en-US"/>
            </a:defPPr>
            <a:lvl1pPr marL="0" algn="l" defTabSz="457200" rtl="0" eaLnBrk="1" latinLnBrk="0" hangingPunct="1">
              <a:defRPr sz="105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CA" dirty="0"/>
              <a:t>© 2024 HabiloMédias</a:t>
            </a: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 name="Shape 290"/>
          <p:cNvSpPr>
            <a:spLocks noGrp="1"/>
          </p:cNvSpPr>
          <p:nvPr>
            <p:ph type="body" sz="quarter" idx="1"/>
          </p:nvPr>
        </p:nvSpPr>
        <p:spPr>
          <a:xfrm>
            <a:off x="988456" y="4606492"/>
            <a:ext cx="5436503" cy="4778950"/>
          </a:xfrm>
        </p:spPr>
        <p:txBody>
          <a:bodyPr/>
          <a:lstStyle/>
          <a:p>
            <a:r>
              <a:rPr lang="fr-FR" sz="1100" dirty="0"/>
              <a:t>Si une personne a partagé un sexto provenant de vous sans votre accord, voici ce que vous pouvez faire.</a:t>
            </a:r>
          </a:p>
          <a:p>
            <a:endParaRPr lang="fr-FR" sz="1100" dirty="0"/>
          </a:p>
          <a:p>
            <a:r>
              <a:rPr lang="fr-FR" sz="1100" dirty="0"/>
              <a:t>Sauvegardez d’abord la preuve. S’il a été publié sur un espace public, faites une capture d’écran. Si quelqu’un affirme l’avoir vu, enregistrez son témoignage. </a:t>
            </a:r>
          </a:p>
          <a:p>
            <a:endParaRPr lang="fr-FR" sz="1100" dirty="0"/>
          </a:p>
          <a:p>
            <a:r>
              <a:rPr lang="fr-FR" sz="1100" dirty="0"/>
              <a:t>Vous pouvez demander à la personne concernée de cesser de le partager ou de le retirer. Même si elle refuse ou ne répond pas, gardez un dossier des textos ou des courriels envoyés afin de démontrer ultérieurement que le partage s’est effectué sans votre consentement.</a:t>
            </a:r>
          </a:p>
          <a:p>
            <a:endParaRPr lang="fr-FR" sz="1100" dirty="0"/>
          </a:p>
          <a:p>
            <a:r>
              <a:rPr lang="fr-FR" sz="1100" dirty="0"/>
              <a:t>S’il a été partagé sur un réseau social ou un site Web, demandez à ce qu’il soit retiré. Pensez à dire que la publication enfreint les conditions générales d’utilisation. Presque tous les sites ont des règlements qui interdisent la publication de sextos sans l’accord de l’expéditeur. S’il s’agit d’une photo que vous avez prise, vous en détenez les droits d’auteur et vous pouvez demander à ce que la photo soit retirée en invoquant ce motif.</a:t>
            </a:r>
          </a:p>
          <a:p>
            <a:endParaRPr lang="fr-FR" sz="1100" dirty="0"/>
          </a:p>
          <a:p>
            <a:r>
              <a:rPr lang="fr-FR" sz="1100" dirty="0"/>
              <a:t>Au Canada, il est illégal de partager des « images intimes » d’une personne sans son accord, peu importe son âge, et un juge peut ordonner le retrait de la photo en plus de déposer des accusations criminelles contre la personne l’ayant partagée. Mieux vaut toutefois être préparé pour cette étape avant d’aller voir la police, en consultant la feuille À l’aide! Quelqu’un a publié un sexto sans mon consentement ou le Guide éclair sur la violence sexuelle liée à des images intimes du YWCA pour obtenir d’autres conseils.</a:t>
            </a:r>
          </a:p>
          <a:p>
            <a:endParaRPr lang="fr-FR" sz="1100" dirty="0"/>
          </a:p>
          <a:p>
            <a:r>
              <a:rPr lang="fr-FR" sz="1100" dirty="0"/>
              <a:t>Si vous souhaitez procéder sans passer par la police, vous pouvez vous rendre au palais de justice pour rencontrer un juge de paix ou demander à un avocat de s’en occuper pour vous. Certaines villes ont également des bureaux d’aide juridique qui peuvent vous aider dans de telles situations, et ce gratuitement ou à tarif réduit.</a:t>
            </a:r>
          </a:p>
        </p:txBody>
      </p:sp>
      <p:sp>
        <p:nvSpPr>
          <p:cNvPr id="5" name="Slide Number Placeholder 3">
            <a:extLst>
              <a:ext uri="{FF2B5EF4-FFF2-40B4-BE49-F238E27FC236}">
                <a16:creationId xmlns:a16="http://schemas.microsoft.com/office/drawing/2014/main" id="{876E03CE-91AF-4A10-8BAA-A1F7E65762D2}"/>
              </a:ext>
            </a:extLst>
          </p:cNvPr>
          <p:cNvSpPr>
            <a:spLocks noGrp="1"/>
          </p:cNvSpPr>
          <p:nvPr>
            <p:ph type="sldNum" sz="quarter" idx="5"/>
          </p:nvPr>
        </p:nvSpPr>
        <p:spPr/>
        <p:txBody>
          <a:bodyPr/>
          <a:lstStyle>
            <a:lvl1pPr algn="r">
              <a:defRPr sz="1200"/>
            </a:lvl1pPr>
          </a:lstStyle>
          <a:p>
            <a:fld id="{03C71F6E-3818-496F-8B1B-03C137C57051}" type="slidenum">
              <a:rPr lang="en-CA" smtClean="0"/>
              <a:pPr/>
              <a:t>76</a:t>
            </a:fld>
            <a:endParaRPr lang="en-CA" dirty="0"/>
          </a:p>
        </p:txBody>
      </p:sp>
      <p:sp>
        <p:nvSpPr>
          <p:cNvPr id="7" name="Slide Image Placeholder 6">
            <a:extLst>
              <a:ext uri="{FF2B5EF4-FFF2-40B4-BE49-F238E27FC236}">
                <a16:creationId xmlns:a16="http://schemas.microsoft.com/office/drawing/2014/main" id="{9F19D534-7059-468C-8153-6D911AB5F0B4}"/>
              </a:ext>
            </a:extLst>
          </p:cNvPr>
          <p:cNvSpPr>
            <a:spLocks noGrp="1" noRot="1" noChangeAspect="1"/>
          </p:cNvSpPr>
          <p:nvPr>
            <p:ph type="sldImg"/>
          </p:nvPr>
        </p:nvSpPr>
        <p:spPr/>
      </p:sp>
      <p:sp>
        <p:nvSpPr>
          <p:cNvPr id="6" name="Footer Placeholder 5">
            <a:extLst>
              <a:ext uri="{FF2B5EF4-FFF2-40B4-BE49-F238E27FC236}">
                <a16:creationId xmlns:a16="http://schemas.microsoft.com/office/drawing/2014/main" id="{BBB5EAE7-BEF5-4580-881F-C18767FF3E9A}"/>
              </a:ext>
            </a:extLst>
          </p:cNvPr>
          <p:cNvSpPr txBox="1">
            <a:spLocks/>
          </p:cNvSpPr>
          <p:nvPr/>
        </p:nvSpPr>
        <p:spPr>
          <a:xfrm>
            <a:off x="0" y="9119474"/>
            <a:ext cx="3240363" cy="488061"/>
          </a:xfrm>
          <a:prstGeom prst="rect">
            <a:avLst/>
          </a:prstGeom>
        </p:spPr>
        <p:txBody>
          <a:bodyPr vert="horz" lIns="98497" tIns="49249" rIns="98497" bIns="49249" rtlCol="0" anchor="b"/>
          <a:lstStyle>
            <a:defPPr>
              <a:defRPr lang="en-US"/>
            </a:defPPr>
            <a:lvl1pPr marL="0" algn="l" defTabSz="457200" rtl="0" eaLnBrk="1" latinLnBrk="0" hangingPunct="1">
              <a:defRPr sz="105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CA" dirty="0"/>
              <a:t>© 2024 HabiloMédias</a:t>
            </a: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Les hypertrucages, c’est-à-dire des photos ou des vidéos qui vous montrent en train de faire quelque chose que vous n’avez jamais fait, constituent un autre risque. Les hypertrucages qui mettent en scène des femmes dans des contenus pornographiques sont de plus en plus fréquents, et ce sont souvent des femmes et des jeunes filles ordinaires qui en sont victimes, et pas seulement des célébrités.</a:t>
            </a:r>
          </a:p>
          <a:p>
            <a:endParaRPr lang="fr-CA" dirty="0">
              <a:highlight>
                <a:srgbClr val="00FFFF"/>
              </a:highlight>
            </a:endParaRPr>
          </a:p>
          <a:p>
            <a:r>
              <a:rPr lang="fr-CA" dirty="0"/>
              <a:t>Malheureusement, on ignore si la loi sur le partage d’images intimes non consensuelles s’applique aux hypertrucages. Si vous avez plus de 18 ans et que vous apparaissez dans un hypertrucage, la meilleure solution consiste à le signaler à l’application ou au site Web qui l’a publié. (La plupart des sites pornographiques commerciaux disposent de politiques contre les hypertrucages non consensuels.) Si cette mesure ne fonctionne pas, vous pouvez envisager d’intenter une poursuite au civil : consultez un avocat ou une clinique d’aide juridique pour connaître les options qui s’offrent à vous. (Si vous avez moins de 18 ans, la photo ou la vidéo reste légalement de la pornographie juvénile, même si elle est générée par l’intelligence artificielle.)</a:t>
            </a:r>
          </a:p>
          <a:p>
            <a:endParaRPr lang="fr-CA" dirty="0">
              <a:highlight>
                <a:srgbClr val="00FFFF"/>
              </a:highlight>
            </a:endParaRPr>
          </a:p>
          <a:p>
            <a:endParaRPr lang="fr-CA" dirty="0">
              <a:highlight>
                <a:srgbClr val="00FFFF"/>
              </a:highlight>
              <a:cs typeface="Calibri"/>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77</a:t>
            </a:fld>
            <a:endParaRPr lang="en-CA" dirty="0"/>
          </a:p>
        </p:txBody>
      </p:sp>
      <p:sp>
        <p:nvSpPr>
          <p:cNvPr id="5" name="Footer Placeholder 5">
            <a:extLst>
              <a:ext uri="{FF2B5EF4-FFF2-40B4-BE49-F238E27FC236}">
                <a16:creationId xmlns:a16="http://schemas.microsoft.com/office/drawing/2014/main" id="{470B06CE-F5D1-4060-95A9-ACF6FE67C850}"/>
              </a:ext>
            </a:extLst>
          </p:cNvPr>
          <p:cNvSpPr>
            <a:spLocks noGrp="1"/>
          </p:cNvSpPr>
          <p:nvPr>
            <p:ph type="ftr" sz="quarter" idx="4"/>
          </p:nvPr>
        </p:nvSpPr>
        <p:spPr>
          <a:xfrm>
            <a:off x="0" y="9119474"/>
            <a:ext cx="3169920" cy="481726"/>
          </a:xfrm>
        </p:spPr>
        <p:txBody>
          <a:bodyPr/>
          <a:lstStyle>
            <a:lvl1pPr algn="l">
              <a:defRPr sz="1200"/>
            </a:lvl1pPr>
          </a:lstStyle>
          <a:p>
            <a:r>
              <a:rPr lang="en-CA" dirty="0"/>
              <a:t>© 2024 HabiloMédias</a:t>
            </a:r>
          </a:p>
        </p:txBody>
      </p:sp>
    </p:spTree>
    <p:extLst>
      <p:ext uri="{BB962C8B-B14F-4D97-AF65-F5344CB8AC3E}">
        <p14:creationId xmlns:p14="http://schemas.microsoft.com/office/powerpoint/2010/main" val="414144641"/>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Avant de poursuivre, arrêtons-nous un instant pour voir si quelqu’un souhaite faire une pause ou a besoin de soutien.</a:t>
            </a:r>
          </a:p>
        </p:txBody>
      </p:sp>
      <p:sp>
        <p:nvSpPr>
          <p:cNvPr id="4" name="Slide Number Placeholder 3"/>
          <p:cNvSpPr>
            <a:spLocks noGrp="1"/>
          </p:cNvSpPr>
          <p:nvPr>
            <p:ph type="sldNum" sz="quarter" idx="5"/>
          </p:nvPr>
        </p:nvSpPr>
        <p:spPr/>
        <p:txBody>
          <a:bodyPr/>
          <a:lstStyle/>
          <a:p>
            <a:fld id="{DE5C2B8F-5ADC-43DA-8F91-FCBC985BC329}" type="slidenum">
              <a:rPr lang="en-CA" smtClean="0"/>
              <a:t>78</a:t>
            </a:fld>
            <a:endParaRPr lang="en-CA" dirty="0"/>
          </a:p>
        </p:txBody>
      </p:sp>
      <p:sp>
        <p:nvSpPr>
          <p:cNvPr id="5" name="Footer Placeholder 5">
            <a:extLst>
              <a:ext uri="{FF2B5EF4-FFF2-40B4-BE49-F238E27FC236}">
                <a16:creationId xmlns:a16="http://schemas.microsoft.com/office/drawing/2014/main" id="{D80F463A-8E62-4547-9785-C7281121A421}"/>
              </a:ext>
            </a:extLst>
          </p:cNvPr>
          <p:cNvSpPr>
            <a:spLocks noGrp="1"/>
          </p:cNvSpPr>
          <p:nvPr>
            <p:ph type="ftr" sz="quarter" idx="4"/>
          </p:nvPr>
        </p:nvSpPr>
        <p:spPr>
          <a:xfrm>
            <a:off x="0" y="9119474"/>
            <a:ext cx="3169920" cy="481726"/>
          </a:xfrm>
        </p:spPr>
        <p:txBody>
          <a:bodyPr/>
          <a:lstStyle>
            <a:lvl1pPr algn="l">
              <a:defRPr sz="1200"/>
            </a:lvl1pPr>
          </a:lstStyle>
          <a:p>
            <a:r>
              <a:rPr lang="en-CA" dirty="0"/>
              <a:t>© 2024 HabiloMédias</a:t>
            </a:r>
          </a:p>
        </p:txBody>
      </p:sp>
    </p:spTree>
    <p:extLst>
      <p:ext uri="{BB962C8B-B14F-4D97-AF65-F5344CB8AC3E}">
        <p14:creationId xmlns:p14="http://schemas.microsoft.com/office/powerpoint/2010/main" val="420259895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1300" dirty="0"/>
              <a:t>Notre vie en ligne est également affectée par la fin d’une relation.</a:t>
            </a:r>
          </a:p>
          <a:p>
            <a:endParaRPr lang="en-CA" dirty="0">
              <a:solidFill>
                <a:srgbClr val="00B050"/>
              </a:solidFill>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79</a:t>
            </a:fld>
            <a:endParaRPr lang="en-CA" dirty="0"/>
          </a:p>
        </p:txBody>
      </p:sp>
      <p:sp>
        <p:nvSpPr>
          <p:cNvPr id="5" name="Footer Placeholder 5">
            <a:extLst>
              <a:ext uri="{FF2B5EF4-FFF2-40B4-BE49-F238E27FC236}">
                <a16:creationId xmlns:a16="http://schemas.microsoft.com/office/drawing/2014/main" id="{AC11E0F7-EE9A-4C64-B055-7EC86BEA12B7}"/>
              </a:ext>
            </a:extLst>
          </p:cNvPr>
          <p:cNvSpPr>
            <a:spLocks noGrp="1"/>
          </p:cNvSpPr>
          <p:nvPr>
            <p:ph type="ftr" sz="quarter" idx="4"/>
          </p:nvPr>
        </p:nvSpPr>
        <p:spPr>
          <a:xfrm>
            <a:off x="0" y="9119474"/>
            <a:ext cx="3169920" cy="481726"/>
          </a:xfrm>
        </p:spPr>
        <p:txBody>
          <a:bodyPr/>
          <a:lstStyle>
            <a:lvl1pPr algn="l">
              <a:defRPr sz="1200"/>
            </a:lvl1pPr>
          </a:lstStyle>
          <a:p>
            <a:r>
              <a:rPr lang="en-CA" dirty="0"/>
              <a:t>© 2024 HabiloMédias</a:t>
            </a:r>
          </a:p>
        </p:txBody>
      </p:sp>
    </p:spTree>
    <p:extLst>
      <p:ext uri="{BB962C8B-B14F-4D97-AF65-F5344CB8AC3E}">
        <p14:creationId xmlns:p14="http://schemas.microsoft.com/office/powerpoint/2010/main" val="40629235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De nos jours, une grande partie de nos vies, dont nos relations, se passe en ligne. Cela a beaucoup de bons côtés : cela peut nous aider à rester en contact avec des amis et des membres de la famille et nous aider à rencontrer de nouvelles personnes qui partagent nos centres d’intérêt.</a:t>
            </a:r>
          </a:p>
          <a:p>
            <a:pPr algn="l"/>
            <a:endParaRPr lang="fr-CA" dirty="0"/>
          </a:p>
          <a:p>
            <a:r>
              <a:rPr lang="fr-CA" dirty="0"/>
              <a:t>Mais il y a aussi des risques. La technologie peut être utilisée pour abuser de nous, nous harceler et nous espionner. Nous devons donc savoir comment nous protéger et protéger nos appareils.</a:t>
            </a:r>
            <a:endParaRPr lang="fr-CA" dirty="0">
              <a:ea typeface="Calibri"/>
              <a:cs typeface="Calibri"/>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8</a:t>
            </a:fld>
            <a:endParaRPr lang="en-CA" dirty="0"/>
          </a:p>
        </p:txBody>
      </p:sp>
      <p:sp>
        <p:nvSpPr>
          <p:cNvPr id="5" name="Footer Placeholder 5">
            <a:extLst>
              <a:ext uri="{FF2B5EF4-FFF2-40B4-BE49-F238E27FC236}">
                <a16:creationId xmlns:a16="http://schemas.microsoft.com/office/drawing/2014/main" id="{868A2E0F-EAFC-4A64-8B41-6AE1DE823F24}"/>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147961883"/>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 name="Shape 269"/>
          <p:cNvSpPr>
            <a:spLocks noGrp="1" noRot="1" noChangeAspect="1"/>
          </p:cNvSpPr>
          <p:nvPr>
            <p:ph type="sldImg"/>
          </p:nvPr>
        </p:nvSpPr>
        <p:spPr>
          <a:xfrm>
            <a:off x="1282700" y="727075"/>
            <a:ext cx="4848225" cy="3636963"/>
          </a:xfrm>
          <a:prstGeom prst="rect">
            <a:avLst/>
          </a:prstGeom>
        </p:spPr>
        <p:txBody>
          <a:bodyPr/>
          <a:lstStyle/>
          <a:p>
            <a:endParaRPr dirty="0"/>
          </a:p>
        </p:txBody>
      </p:sp>
      <p:sp>
        <p:nvSpPr>
          <p:cNvPr id="270" name="Shape 270"/>
          <p:cNvSpPr>
            <a:spLocks noGrp="1"/>
          </p:cNvSpPr>
          <p:nvPr>
            <p:ph type="body" sz="quarter" idx="1"/>
          </p:nvPr>
        </p:nvSpPr>
        <p:spPr>
          <a:xfrm>
            <a:off x="988456" y="4606493"/>
            <a:ext cx="5436503" cy="4604658"/>
          </a:xfrm>
          <a:prstGeom prst="rect">
            <a:avLst/>
          </a:prstGeom>
        </p:spPr>
        <p:txBody>
          <a:bodyPr/>
          <a:lstStyle/>
          <a:p>
            <a:r>
              <a:rPr lang="fr-CA" dirty="0"/>
              <a:t>Même si la rupture a été amicale, il est toujours avisé de changer vos mots de passe. Et même si vous ne vous souvenez pas avoir communiqué vos mots de passe, faites comme si c’était le cas. Pensez également à changer les questions de sécurité auxquelles vous répondez lorsque vous oubliez vos mots de passe puisqu’elles concernent habituellement des choses que votre partenaire aurait pu apprendre au cours de votre relation, comme le nom de votre premier animal de compagnie. Ne prenez donc pas de risques et choisissez de nouvelles questions.</a:t>
            </a:r>
          </a:p>
          <a:p>
            <a:endParaRPr dirty="0"/>
          </a:p>
          <a:p>
            <a:r>
              <a:rPr lang="fr-CA" dirty="0"/>
              <a:t>Une autre précaution à prendre consiste à sauvegarder vos photos, vos fichiers et tout ce qui est important pour vous. </a:t>
            </a:r>
          </a:p>
          <a:p>
            <a:endParaRPr dirty="0"/>
          </a:p>
        </p:txBody>
      </p:sp>
      <p:sp>
        <p:nvSpPr>
          <p:cNvPr id="5" name="Slide Number Placeholder 3">
            <a:extLst>
              <a:ext uri="{FF2B5EF4-FFF2-40B4-BE49-F238E27FC236}">
                <a16:creationId xmlns:a16="http://schemas.microsoft.com/office/drawing/2014/main" id="{A871CFC6-730F-4492-896A-E18D8CEE9946}"/>
              </a:ext>
            </a:extLst>
          </p:cNvPr>
          <p:cNvSpPr>
            <a:spLocks noGrp="1"/>
          </p:cNvSpPr>
          <p:nvPr>
            <p:ph type="sldNum" sz="quarter" idx="5"/>
          </p:nvPr>
        </p:nvSpPr>
        <p:spPr>
          <a:xfrm>
            <a:off x="4102497" y="9087692"/>
            <a:ext cx="3212254" cy="486728"/>
          </a:xfrm>
          <a:prstGeom prst="rect">
            <a:avLst/>
          </a:prstGeom>
        </p:spPr>
        <p:txBody>
          <a:bodyPr vert="horz" lIns="96661" tIns="48331" rIns="96661" bIns="48331" rtlCol="0" anchor="b"/>
          <a:lstStyle>
            <a:lvl1pPr algn="r">
              <a:defRPr sz="1200"/>
            </a:lvl1pPr>
          </a:lstStyle>
          <a:p>
            <a:fld id="{03C71F6E-3818-496F-8B1B-03C137C57051}" type="slidenum">
              <a:rPr lang="en-CA" smtClean="0"/>
              <a:pPr/>
              <a:t>80</a:t>
            </a:fld>
            <a:endParaRPr lang="en-CA" dirty="0"/>
          </a:p>
        </p:txBody>
      </p:sp>
      <p:sp>
        <p:nvSpPr>
          <p:cNvPr id="6" name="Footer Placeholder 5">
            <a:extLst>
              <a:ext uri="{FF2B5EF4-FFF2-40B4-BE49-F238E27FC236}">
                <a16:creationId xmlns:a16="http://schemas.microsoft.com/office/drawing/2014/main" id="{1D4746C8-7467-451E-A3F6-FC095B08CAF0}"/>
              </a:ext>
            </a:extLst>
          </p:cNvPr>
          <p:cNvSpPr txBox="1">
            <a:spLocks/>
          </p:cNvSpPr>
          <p:nvPr/>
        </p:nvSpPr>
        <p:spPr>
          <a:xfrm>
            <a:off x="-27658" y="9113139"/>
            <a:ext cx="3240363" cy="488061"/>
          </a:xfrm>
          <a:prstGeom prst="rect">
            <a:avLst/>
          </a:prstGeom>
        </p:spPr>
        <p:txBody>
          <a:bodyPr vert="horz" lIns="98497" tIns="49249" rIns="98497" bIns="49249" rtlCol="0" anchor="b"/>
          <a:lstStyle>
            <a:defPPr>
              <a:defRPr lang="en-US"/>
            </a:defPPr>
            <a:lvl1pPr marL="0" algn="l" defTabSz="457200" rtl="0" eaLnBrk="1" latinLnBrk="0" hangingPunct="1">
              <a:defRPr sz="105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CA" dirty="0"/>
              <a:t>© 2024 HabiloMédias</a:t>
            </a: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Pour télécharger des fichiers vers un compte Google, rendez-vous sur drive.google.com et cliquez sur le bouton « Nouveau » en haut à gauche. Vous pouvez télécharger des fichiers individuels ou un dossier entier, ce qui vous fera gagner du temps si vous placez d’abord tout ce que vous voulez télécharger dans un seul dossier.</a:t>
            </a:r>
          </a:p>
          <a:p>
            <a:endParaRPr lang="fr-CA" dirty="0"/>
          </a:p>
          <a:p>
            <a:r>
              <a:rPr lang="fr-CA" dirty="0"/>
              <a:t>Une clé USB est une clé physique que vous branchez dans votre ordinateur. Elle se présente comme un dossier dans lequel vous pouvez copier des fichiers. Comme elle se branche sur le port USB de l’ordinateur, vous ne pouvez pas utiliser une clé USB sur la plupart des téléphones.</a:t>
            </a:r>
          </a:p>
        </p:txBody>
      </p:sp>
      <p:sp>
        <p:nvSpPr>
          <p:cNvPr id="4" name="Slide Number Placeholder 3"/>
          <p:cNvSpPr>
            <a:spLocks noGrp="1"/>
          </p:cNvSpPr>
          <p:nvPr>
            <p:ph type="sldNum" sz="quarter" idx="5"/>
          </p:nvPr>
        </p:nvSpPr>
        <p:spPr/>
        <p:txBody>
          <a:bodyPr/>
          <a:lstStyle/>
          <a:p>
            <a:fld id="{DE5C2B8F-5ADC-43DA-8F91-FCBC985BC329}" type="slidenum">
              <a:rPr lang="en-CA" smtClean="0"/>
              <a:t>81</a:t>
            </a:fld>
            <a:endParaRPr lang="en-CA" dirty="0"/>
          </a:p>
        </p:txBody>
      </p:sp>
      <p:sp>
        <p:nvSpPr>
          <p:cNvPr id="5" name="Footer Placeholder 5">
            <a:extLst>
              <a:ext uri="{FF2B5EF4-FFF2-40B4-BE49-F238E27FC236}">
                <a16:creationId xmlns:a16="http://schemas.microsoft.com/office/drawing/2014/main" id="{17491C4F-03AC-4922-A047-55D2F3A8A33D}"/>
              </a:ext>
            </a:extLst>
          </p:cNvPr>
          <p:cNvSpPr>
            <a:spLocks noGrp="1"/>
          </p:cNvSpPr>
          <p:nvPr>
            <p:ph type="ftr" sz="quarter" idx="4"/>
          </p:nvPr>
        </p:nvSpPr>
        <p:spPr>
          <a:xfrm>
            <a:off x="0" y="9119474"/>
            <a:ext cx="3169920" cy="481726"/>
          </a:xfrm>
        </p:spPr>
        <p:txBody>
          <a:bodyPr/>
          <a:lstStyle>
            <a:lvl1pPr algn="l">
              <a:defRPr sz="1200"/>
            </a:lvl1pPr>
          </a:lstStyle>
          <a:p>
            <a:r>
              <a:rPr lang="en-CA" dirty="0"/>
              <a:t>© 2024 HabiloMédias</a:t>
            </a:r>
          </a:p>
        </p:txBody>
      </p:sp>
    </p:spTree>
    <p:extLst>
      <p:ext uri="{BB962C8B-B14F-4D97-AF65-F5344CB8AC3E}">
        <p14:creationId xmlns:p14="http://schemas.microsoft.com/office/powerpoint/2010/main" val="111675295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 name="Shape 270"/>
          <p:cNvSpPr>
            <a:spLocks noGrp="1"/>
          </p:cNvSpPr>
          <p:nvPr>
            <p:ph type="body" sz="quarter" idx="1"/>
          </p:nvPr>
        </p:nvSpPr>
        <p:spPr/>
        <p:txBody>
          <a:bodyPr/>
          <a:lstStyle/>
          <a:p>
            <a:r>
              <a:rPr lang="fr-CA" dirty="0"/>
              <a:t>Si les choses ne sont pas amicales et que vous cherchez du soutien pour sortir d’une relation, utilisez les outils que nous avons abordés dans cet atelier pour préserver la confidentialité de vos recherches. (Vous trouverez plus d’informations à ce sujet dans l’atelier </a:t>
            </a:r>
            <a:r>
              <a:rPr lang="fr-CA" i="1" dirty="0"/>
              <a:t>Explorer la vie privée en ligne</a:t>
            </a:r>
            <a:r>
              <a:rPr lang="fr-CA" dirty="0"/>
              <a:t>.)</a:t>
            </a:r>
          </a:p>
          <a:p>
            <a:endParaRPr lang="fr-CA" dirty="0"/>
          </a:p>
          <a:p>
            <a:r>
              <a:rPr lang="fr-CA" dirty="0"/>
              <a:t>Vérifiez de nouveau que votre appareil ne contient pas de logiciels espions ou traqueurs qui indiquent à quelqu’un d’autre où vous vous trouvez ou ce que vous faites.</a:t>
            </a:r>
          </a:p>
          <a:p>
            <a:endParaRPr lang="fr-CA" dirty="0"/>
          </a:p>
          <a:p>
            <a:r>
              <a:rPr lang="fr-CA" dirty="0"/>
              <a:t>Certains logiciels espions portent des noms évidents comme « Mobile Tracker » ou « Spy Tracker », mais en général, vous devez vous méfier de toute application sur votre appareil que vous ne reconnaissez pas. </a:t>
            </a:r>
          </a:p>
          <a:p>
            <a:endParaRPr lang="fr-CA" dirty="0"/>
          </a:p>
          <a:p>
            <a:r>
              <a:rPr lang="fr-CA" dirty="0"/>
              <a:t>Voyons maintenant comment procéder.</a:t>
            </a:r>
            <a:endParaRPr lang="fr-CA" dirty="0">
              <a:cs typeface="Calibri"/>
            </a:endParaRPr>
          </a:p>
        </p:txBody>
      </p:sp>
      <p:sp>
        <p:nvSpPr>
          <p:cNvPr id="4" name="Footer Placeholder 5"/>
          <p:cNvSpPr>
            <a:spLocks noGrp="1"/>
          </p:cNvSpPr>
          <p:nvPr>
            <p:ph type="ftr" sz="quarter" idx="4"/>
          </p:nvPr>
        </p:nvSpPr>
        <p:spPr/>
        <p:txBody>
          <a:bodyPr/>
          <a:lstStyle>
            <a:lvl1pPr algn="l">
              <a:defRPr sz="1200"/>
            </a:lvl1pPr>
          </a:lstStyle>
          <a:p>
            <a:r>
              <a:rPr lang="en-CA" dirty="0"/>
              <a:t>© 2024 HabiloMédias</a:t>
            </a:r>
          </a:p>
        </p:txBody>
      </p:sp>
      <p:sp>
        <p:nvSpPr>
          <p:cNvPr id="5" name="Slide Number Placeholder 6"/>
          <p:cNvSpPr>
            <a:spLocks noGrp="1"/>
          </p:cNvSpPr>
          <p:nvPr>
            <p:ph type="sldNum" sz="quarter" idx="5"/>
          </p:nvPr>
        </p:nvSpPr>
        <p:spPr/>
        <p:txBody>
          <a:bodyPr/>
          <a:lstStyle>
            <a:lvl1pPr algn="r">
              <a:defRPr sz="1200"/>
            </a:lvl1pPr>
          </a:lstStyle>
          <a:p>
            <a:fld id="{0B06FBF4-DAE3-44EA-A1DD-E1B4CDE3A022}" type="slidenum">
              <a:rPr lang="en-CA" smtClean="0"/>
              <a:pPr/>
              <a:t>82</a:t>
            </a:fld>
            <a:endParaRPr lang="en-CA" dirty="0"/>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3405981345"/>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Sur un iPhone, balayez l’écran d’accueil vers la droite jusqu’à ce que vous voyiez la bibliothèque d’applications. Tapez dans le champ de recherche au haut de l’écran, puis parcourez la liste des applications et supprimez celles que vous ne reconnaissez pas.</a:t>
            </a:r>
            <a:endParaRPr lang="fr-CA" dirty="0">
              <a:cs typeface="Calibri"/>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83</a:t>
            </a:fld>
            <a:endParaRPr lang="en-CA" dirty="0"/>
          </a:p>
        </p:txBody>
      </p:sp>
      <p:sp>
        <p:nvSpPr>
          <p:cNvPr id="5" name="Footer Placeholder 5">
            <a:extLst>
              <a:ext uri="{FF2B5EF4-FFF2-40B4-BE49-F238E27FC236}">
                <a16:creationId xmlns:a16="http://schemas.microsoft.com/office/drawing/2014/main" id="{52D09317-D5E1-4779-89F1-2B6849D58F34}"/>
              </a:ext>
            </a:extLst>
          </p:cNvPr>
          <p:cNvSpPr>
            <a:spLocks noGrp="1"/>
          </p:cNvSpPr>
          <p:nvPr>
            <p:ph type="ftr" sz="quarter" idx="4"/>
          </p:nvPr>
        </p:nvSpPr>
        <p:spPr>
          <a:xfrm>
            <a:off x="0" y="9119474"/>
            <a:ext cx="3169920" cy="481726"/>
          </a:xfrm>
        </p:spPr>
        <p:txBody>
          <a:bodyPr/>
          <a:lstStyle>
            <a:lvl1pPr algn="l">
              <a:defRPr sz="1200"/>
            </a:lvl1pPr>
          </a:lstStyle>
          <a:p>
            <a:r>
              <a:rPr lang="en-CA" dirty="0"/>
              <a:t>© 2024 HabiloMédias</a:t>
            </a:r>
          </a:p>
        </p:txBody>
      </p:sp>
    </p:spTree>
    <p:extLst>
      <p:ext uri="{BB962C8B-B14F-4D97-AF65-F5344CB8AC3E}">
        <p14:creationId xmlns:p14="http://schemas.microsoft.com/office/powerpoint/2010/main" val="156211426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Sur un appareil Android, allez dans les réglages, puis dans « Applications » et « Voir toutes les applications », ou recherchez le mot « Applications.</a:t>
            </a:r>
          </a:p>
          <a:p>
            <a:endParaRPr lang="fr-CA" dirty="0"/>
          </a:p>
          <a:p>
            <a:r>
              <a:rPr lang="fr-CA" dirty="0"/>
              <a:t>Utilisez un moteur de recherche pour trouver les noms des applications que vous ne reconnaissez pas. Si la recherche indique qu’il s’agit d’un logiciel espion, ou ne montre pas qu’il s’agit d’une application légitime, désinstallez-la.</a:t>
            </a:r>
            <a:endParaRPr lang="fr-CA" dirty="0">
              <a:cs typeface="Calibri"/>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84</a:t>
            </a:fld>
            <a:endParaRPr lang="en-CA" dirty="0"/>
          </a:p>
        </p:txBody>
      </p:sp>
      <p:sp>
        <p:nvSpPr>
          <p:cNvPr id="5" name="Footer Placeholder 5">
            <a:extLst>
              <a:ext uri="{FF2B5EF4-FFF2-40B4-BE49-F238E27FC236}">
                <a16:creationId xmlns:a16="http://schemas.microsoft.com/office/drawing/2014/main" id="{760B0E47-1BFB-4F2B-8B94-B28210EA4251}"/>
              </a:ext>
            </a:extLst>
          </p:cNvPr>
          <p:cNvSpPr>
            <a:spLocks noGrp="1"/>
          </p:cNvSpPr>
          <p:nvPr>
            <p:ph type="ftr" sz="quarter" idx="4"/>
          </p:nvPr>
        </p:nvSpPr>
        <p:spPr>
          <a:xfrm>
            <a:off x="0" y="9119474"/>
            <a:ext cx="3169920" cy="481726"/>
          </a:xfrm>
        </p:spPr>
        <p:txBody>
          <a:bodyPr/>
          <a:lstStyle>
            <a:lvl1pPr algn="l">
              <a:defRPr sz="1200"/>
            </a:lvl1pPr>
          </a:lstStyle>
          <a:p>
            <a:r>
              <a:rPr lang="en-CA" dirty="0"/>
              <a:t>© 2024 HabiloMédias</a:t>
            </a:r>
          </a:p>
        </p:txBody>
      </p:sp>
    </p:spTree>
    <p:extLst>
      <p:ext uri="{BB962C8B-B14F-4D97-AF65-F5344CB8AC3E}">
        <p14:creationId xmlns:p14="http://schemas.microsoft.com/office/powerpoint/2010/main" val="168650170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Il existe également des applications comme Certo et Incognito qui analysent vos appareils à la recherche de logiciels espions.</a:t>
            </a:r>
          </a:p>
        </p:txBody>
      </p:sp>
      <p:sp>
        <p:nvSpPr>
          <p:cNvPr id="4" name="Slide Number Placeholder 3"/>
          <p:cNvSpPr>
            <a:spLocks noGrp="1"/>
          </p:cNvSpPr>
          <p:nvPr>
            <p:ph type="sldNum" sz="quarter" idx="5"/>
          </p:nvPr>
        </p:nvSpPr>
        <p:spPr/>
        <p:txBody>
          <a:bodyPr/>
          <a:lstStyle/>
          <a:p>
            <a:fld id="{DE5C2B8F-5ADC-43DA-8F91-FCBC985BC329}" type="slidenum">
              <a:rPr lang="en-CA" smtClean="0"/>
              <a:t>85</a:t>
            </a:fld>
            <a:endParaRPr lang="en-CA" dirty="0"/>
          </a:p>
        </p:txBody>
      </p:sp>
      <p:sp>
        <p:nvSpPr>
          <p:cNvPr id="5" name="Footer Placeholder 5">
            <a:extLst>
              <a:ext uri="{FF2B5EF4-FFF2-40B4-BE49-F238E27FC236}">
                <a16:creationId xmlns:a16="http://schemas.microsoft.com/office/drawing/2014/main" id="{84355BEA-EAFC-4094-AB84-957E1FD10510}"/>
              </a:ext>
            </a:extLst>
          </p:cNvPr>
          <p:cNvSpPr>
            <a:spLocks noGrp="1"/>
          </p:cNvSpPr>
          <p:nvPr>
            <p:ph type="ftr" sz="quarter" idx="4"/>
          </p:nvPr>
        </p:nvSpPr>
        <p:spPr>
          <a:xfrm>
            <a:off x="0" y="9119474"/>
            <a:ext cx="3169920" cy="481726"/>
          </a:xfrm>
        </p:spPr>
        <p:txBody>
          <a:bodyPr/>
          <a:lstStyle>
            <a:lvl1pPr algn="l">
              <a:defRPr sz="1200"/>
            </a:lvl1pPr>
          </a:lstStyle>
          <a:p>
            <a:r>
              <a:rPr lang="en-CA" dirty="0"/>
              <a:t>© 2024 HabiloMédias</a:t>
            </a:r>
          </a:p>
        </p:txBody>
      </p:sp>
    </p:spTree>
    <p:extLst>
      <p:ext uri="{BB962C8B-B14F-4D97-AF65-F5344CB8AC3E}">
        <p14:creationId xmlns:p14="http://schemas.microsoft.com/office/powerpoint/2010/main" val="138310885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Si vous avez un iPhone, vous pouvez également activer le mode de confinement, qui vous protège de la plupart des logiciels espions. Il limite aussi l’utilisation d’applications comme FaceTime et Safari.</a:t>
            </a:r>
          </a:p>
          <a:p>
            <a:endParaRPr lang="fr-CA" dirty="0"/>
          </a:p>
          <a:p>
            <a:r>
              <a:rPr lang="fr-CA" dirty="0"/>
              <a:t>Pour activer le mode de confinement, allez dans « Réglages », puis dans « Confidentialité et sécurité » et faites basculer le bouton « Mode de confinement ».</a:t>
            </a:r>
          </a:p>
        </p:txBody>
      </p:sp>
      <p:sp>
        <p:nvSpPr>
          <p:cNvPr id="4" name="Slide Number Placeholder 3"/>
          <p:cNvSpPr>
            <a:spLocks noGrp="1"/>
          </p:cNvSpPr>
          <p:nvPr>
            <p:ph type="sldNum" sz="quarter" idx="5"/>
          </p:nvPr>
        </p:nvSpPr>
        <p:spPr/>
        <p:txBody>
          <a:bodyPr/>
          <a:lstStyle/>
          <a:p>
            <a:fld id="{DE5C2B8F-5ADC-43DA-8F91-FCBC985BC329}" type="slidenum">
              <a:rPr lang="en-CA" smtClean="0"/>
              <a:t>86</a:t>
            </a:fld>
            <a:endParaRPr lang="en-CA" dirty="0"/>
          </a:p>
        </p:txBody>
      </p:sp>
      <p:sp>
        <p:nvSpPr>
          <p:cNvPr id="5" name="Footer Placeholder 5">
            <a:extLst>
              <a:ext uri="{FF2B5EF4-FFF2-40B4-BE49-F238E27FC236}">
                <a16:creationId xmlns:a16="http://schemas.microsoft.com/office/drawing/2014/main" id="{36876815-47C7-47CB-8D01-BCB2DA2C8824}"/>
              </a:ext>
            </a:extLst>
          </p:cNvPr>
          <p:cNvSpPr>
            <a:spLocks noGrp="1"/>
          </p:cNvSpPr>
          <p:nvPr>
            <p:ph type="ftr" sz="quarter" idx="4"/>
          </p:nvPr>
        </p:nvSpPr>
        <p:spPr>
          <a:xfrm>
            <a:off x="0" y="9119474"/>
            <a:ext cx="3169920" cy="481726"/>
          </a:xfrm>
        </p:spPr>
        <p:txBody>
          <a:bodyPr/>
          <a:lstStyle>
            <a:lvl1pPr algn="l">
              <a:defRPr sz="1200"/>
            </a:lvl1pPr>
          </a:lstStyle>
          <a:p>
            <a:r>
              <a:rPr lang="en-CA" dirty="0"/>
              <a:t>© 2024 HabiloMédias</a:t>
            </a:r>
          </a:p>
        </p:txBody>
      </p:sp>
    </p:spTree>
    <p:extLst>
      <p:ext uri="{BB962C8B-B14F-4D97-AF65-F5344CB8AC3E}">
        <p14:creationId xmlns:p14="http://schemas.microsoft.com/office/powerpoint/2010/main" val="238697568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Shape 276"/>
          <p:cNvSpPr>
            <a:spLocks noGrp="1"/>
          </p:cNvSpPr>
          <p:nvPr>
            <p:ph type="body" sz="quarter" idx="1"/>
          </p:nvPr>
        </p:nvSpPr>
        <p:spPr>
          <a:xfrm>
            <a:off x="731520" y="4620577"/>
            <a:ext cx="5852160" cy="4383215"/>
          </a:xfrm>
        </p:spPr>
        <p:txBody>
          <a:bodyPr/>
          <a:lstStyle/>
          <a:p>
            <a:pPr defTabSz="966612">
              <a:defRPr/>
            </a:pPr>
            <a:r>
              <a:rPr lang="fr-CA" dirty="0"/>
              <a:t>Aucune de ces méthodes n’est efficace à 100 %. </a:t>
            </a:r>
          </a:p>
          <a:p>
            <a:pPr defTabSz="966612">
              <a:defRPr/>
            </a:pPr>
            <a:endParaRPr lang="fr-CA" dirty="0"/>
          </a:p>
          <a:p>
            <a:pPr defTabSz="966612">
              <a:defRPr/>
            </a:pPr>
            <a:r>
              <a:rPr lang="fr-CA" dirty="0"/>
              <a:t>Si vous avez pris cette mesure et que vous pensez toujours que votre ex-partenaire vous suit à la trace, le seul moyen d’être absolument sûr de vous débarrasser des logiciels espions est de procéder à une « réinitialisation d’usine » de votre téléphone et d’en effacer complètement tout le contenu.</a:t>
            </a:r>
          </a:p>
          <a:p>
            <a:pPr defTabSz="966612">
              <a:defRPr/>
            </a:pPr>
            <a:endParaRPr lang="fr-CA" dirty="0"/>
          </a:p>
          <a:p>
            <a:pPr defTabSz="966612">
              <a:defRPr/>
            </a:pPr>
            <a:r>
              <a:rPr lang="fr-CA" dirty="0"/>
              <a:t>Sur un téléphone Android, allez dans les réglages, puis dans « Sauvegarde et réinitialisation » et « Réinitialisation d’usine des données ». Cette opération effacera tout ce que vous avez sauvegardé sur le téléphone et toutes les applications qui y ont été téléchargées.</a:t>
            </a:r>
          </a:p>
          <a:p>
            <a:pPr defTabSz="966612">
              <a:defRPr/>
            </a:pPr>
            <a:endParaRPr lang="fr-CA" dirty="0"/>
          </a:p>
          <a:p>
            <a:pPr defTabSz="966612">
              <a:defRPr/>
            </a:pPr>
            <a:r>
              <a:rPr lang="fr-CA" dirty="0"/>
              <a:t>Avant de procéder à cette opération, notez sur une feuille tous vos contacts importants (p. ex. numéros de téléphone et adresses électroniques d’amis proches ou de membres de votre famille) et toute autre information essentielle contenue dans votre téléphone, et conservez cette feuille dans un endroit sûr. Une réinitialisation efface tout ce qui se trouve sur votre téléphone, y compris vos applications et contacts.</a:t>
            </a:r>
          </a:p>
          <a:p>
            <a:pPr defTabSz="966612">
              <a:defRPr/>
            </a:pPr>
            <a:endParaRPr lang="fr-CA" dirty="0"/>
          </a:p>
          <a:p>
            <a:pPr defTabSz="966612">
              <a:defRPr/>
            </a:pPr>
            <a:r>
              <a:rPr lang="fr-CA" dirty="0"/>
              <a:t>Si vous utilisez votre adresse électronique pour l’authentification à deux facteurs, vous devrez réinstaller votre application de messagerie et vous connecter de nouveau.</a:t>
            </a:r>
          </a:p>
        </p:txBody>
      </p:sp>
      <p:sp>
        <p:nvSpPr>
          <p:cNvPr id="4" name="Footer Placeholder 5"/>
          <p:cNvSpPr>
            <a:spLocks noGrp="1"/>
          </p:cNvSpPr>
          <p:nvPr>
            <p:ph type="ftr" sz="quarter" idx="4"/>
          </p:nvPr>
        </p:nvSpPr>
        <p:spPr/>
        <p:txBody>
          <a:bodyPr/>
          <a:lstStyle>
            <a:lvl1pPr algn="l">
              <a:defRPr sz="1200"/>
            </a:lvl1pPr>
          </a:lstStyle>
          <a:p>
            <a:r>
              <a:rPr lang="en-CA" dirty="0"/>
              <a:t>© 2024 HabiloMédias</a:t>
            </a:r>
          </a:p>
        </p:txBody>
      </p:sp>
      <p:sp>
        <p:nvSpPr>
          <p:cNvPr id="5" name="Slide Number Placeholder 6"/>
          <p:cNvSpPr>
            <a:spLocks noGrp="1"/>
          </p:cNvSpPr>
          <p:nvPr>
            <p:ph type="sldNum" sz="quarter" idx="5"/>
          </p:nvPr>
        </p:nvSpPr>
        <p:spPr/>
        <p:txBody>
          <a:bodyPr/>
          <a:lstStyle>
            <a:lvl1pPr algn="r">
              <a:defRPr sz="1200"/>
            </a:lvl1pPr>
          </a:lstStyle>
          <a:p>
            <a:fld id="{0B06FBF4-DAE3-44EA-A1DD-E1B4CDE3A022}" type="slidenum">
              <a:rPr lang="en-CA" smtClean="0"/>
              <a:pPr/>
              <a:t>87</a:t>
            </a:fld>
            <a:endParaRPr lang="en-CA" dirty="0"/>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424026619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 name="Shape 280"/>
          <p:cNvSpPr>
            <a:spLocks noGrp="1"/>
          </p:cNvSpPr>
          <p:nvPr>
            <p:ph type="body" sz="quarter" idx="1"/>
          </p:nvPr>
        </p:nvSpPr>
        <p:spPr/>
        <p:txBody>
          <a:bodyPr/>
          <a:lstStyle/>
          <a:p>
            <a:r>
              <a:rPr lang="fr-CA" dirty="0"/>
              <a:t>Sur un iPhone ou un iPad, tapez sur « Réglages », puis sur « Général » et « Réinitialiser ». Tapez ensuite sur « Effacer contenu et réglages » et entrez votre code d’accès ou identifiant Apple.</a:t>
            </a:r>
          </a:p>
          <a:p>
            <a:endParaRPr lang="fr-CA" dirty="0"/>
          </a:p>
          <a:p>
            <a:r>
              <a:rPr lang="fr-CA" dirty="0"/>
              <a:t>Quel que soit le type d’appareil que vous utilisez, vous ne devez pas le restaurer à partir d’une sauvegarde ou d’un service infonuagique après l’avoir réinitialisé. Vous risqueriez de réinstaller le logiciel espion qui s’y trouvait.</a:t>
            </a:r>
          </a:p>
          <a:p>
            <a:endParaRPr lang="fr-CA" dirty="0">
              <a:cs typeface="Calibri"/>
            </a:endParaRPr>
          </a:p>
          <a:p>
            <a:endParaRPr lang="fr-CA" dirty="0"/>
          </a:p>
        </p:txBody>
      </p:sp>
      <p:sp>
        <p:nvSpPr>
          <p:cNvPr id="4" name="Footer Placeholder 5"/>
          <p:cNvSpPr>
            <a:spLocks noGrp="1"/>
          </p:cNvSpPr>
          <p:nvPr>
            <p:ph type="ftr" sz="quarter" idx="4"/>
          </p:nvPr>
        </p:nvSpPr>
        <p:spPr/>
        <p:txBody>
          <a:bodyPr/>
          <a:lstStyle>
            <a:lvl1pPr algn="l">
              <a:defRPr sz="1200"/>
            </a:lvl1pPr>
          </a:lstStyle>
          <a:p>
            <a:r>
              <a:rPr lang="en-CA" dirty="0"/>
              <a:t>© 2024 HabiloMédias</a:t>
            </a:r>
          </a:p>
        </p:txBody>
      </p:sp>
      <p:sp>
        <p:nvSpPr>
          <p:cNvPr id="5" name="Slide Number Placeholder 6"/>
          <p:cNvSpPr>
            <a:spLocks noGrp="1"/>
          </p:cNvSpPr>
          <p:nvPr>
            <p:ph type="sldNum" sz="quarter" idx="5"/>
          </p:nvPr>
        </p:nvSpPr>
        <p:spPr/>
        <p:txBody>
          <a:bodyPr/>
          <a:lstStyle>
            <a:lvl1pPr algn="r">
              <a:defRPr sz="1200"/>
            </a:lvl1pPr>
          </a:lstStyle>
          <a:p>
            <a:fld id="{0B06FBF4-DAE3-44EA-A1DD-E1B4CDE3A022}" type="slidenum">
              <a:rPr lang="en-CA" smtClean="0"/>
              <a:pPr/>
              <a:t>88</a:t>
            </a:fld>
            <a:endParaRPr lang="en-CA" dirty="0"/>
          </a:p>
        </p:txBody>
      </p:sp>
      <p:sp>
        <p:nvSpPr>
          <p:cNvPr id="7" name="Slide Image Placeholder 6"/>
          <p:cNvSpPr>
            <a:spLocks noGrp="1" noRot="1" noChangeAspect="1"/>
          </p:cNvSpPr>
          <p:nvPr>
            <p:ph type="sldImg"/>
          </p:nvPr>
        </p:nvSpPr>
        <p:spPr/>
      </p:sp>
    </p:spTree>
    <p:extLst>
      <p:ext uri="{BB962C8B-B14F-4D97-AF65-F5344CB8AC3E}">
        <p14:creationId xmlns:p14="http://schemas.microsoft.com/office/powerpoint/2010/main" val="2762324865"/>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Avant de poursuivre, arrêtons-nous un instant pour voir si quelqu’un souhaite faire une pause ou a besoin de soutien.</a:t>
            </a:r>
          </a:p>
          <a:p>
            <a:endParaRPr lang="fr-CA" dirty="0">
              <a:highlight>
                <a:srgbClr val="FFFF00"/>
              </a:highlight>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89</a:t>
            </a:fld>
            <a:endParaRPr lang="en-CA" dirty="0"/>
          </a:p>
        </p:txBody>
      </p:sp>
      <p:sp>
        <p:nvSpPr>
          <p:cNvPr id="5" name="Footer Placeholder 5">
            <a:extLst>
              <a:ext uri="{FF2B5EF4-FFF2-40B4-BE49-F238E27FC236}">
                <a16:creationId xmlns:a16="http://schemas.microsoft.com/office/drawing/2014/main" id="{6E8612CB-DD7B-424C-9124-F5E3DDD28112}"/>
              </a:ext>
            </a:extLst>
          </p:cNvPr>
          <p:cNvSpPr>
            <a:spLocks noGrp="1"/>
          </p:cNvSpPr>
          <p:nvPr>
            <p:ph type="ftr" sz="quarter" idx="4"/>
          </p:nvPr>
        </p:nvSpPr>
        <p:spPr>
          <a:xfrm>
            <a:off x="0" y="9119474"/>
            <a:ext cx="3169920" cy="481726"/>
          </a:xfrm>
        </p:spPr>
        <p:txBody>
          <a:bodyPr/>
          <a:lstStyle>
            <a:lvl1pPr algn="l">
              <a:defRPr sz="1200"/>
            </a:lvl1pPr>
          </a:lstStyle>
          <a:p>
            <a:r>
              <a:rPr lang="en-CA" dirty="0"/>
              <a:t>© 2024 HabiloMédias</a:t>
            </a:r>
          </a:p>
        </p:txBody>
      </p:sp>
    </p:spTree>
    <p:extLst>
      <p:ext uri="{BB962C8B-B14F-4D97-AF65-F5344CB8AC3E}">
        <p14:creationId xmlns:p14="http://schemas.microsoft.com/office/powerpoint/2010/main" val="1080795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Shape 113"/>
          <p:cNvSpPr>
            <a:spLocks noGrp="1"/>
          </p:cNvSpPr>
          <p:nvPr>
            <p:ph type="body" sz="quarter" idx="1"/>
          </p:nvPr>
        </p:nvSpPr>
        <p:spPr/>
        <p:txBody>
          <a:bodyPr/>
          <a:lstStyle/>
          <a:p>
            <a:r>
              <a:rPr lang="fr-FR" dirty="0"/>
              <a:t>L’une des étapes les plus importantes pour rester en sécurité dans nos relations en ligne est quelque chose que nous devrions tous faire : assurer la sécurité de nos comptes et de nos appareils.</a:t>
            </a:r>
            <a:endParaRPr lang="en-CA" dirty="0"/>
          </a:p>
        </p:txBody>
      </p:sp>
      <p:sp>
        <p:nvSpPr>
          <p:cNvPr id="5" name="Slide Number Placeholder 6"/>
          <p:cNvSpPr>
            <a:spLocks noGrp="1"/>
          </p:cNvSpPr>
          <p:nvPr>
            <p:ph type="sldNum" sz="quarter" idx="5"/>
          </p:nvPr>
        </p:nvSpPr>
        <p:spPr/>
        <p:txBody>
          <a:bodyPr/>
          <a:lstStyle>
            <a:lvl1pPr algn="r">
              <a:defRPr sz="1200"/>
            </a:lvl1pPr>
          </a:lstStyle>
          <a:p>
            <a:fld id="{0B06FBF4-DAE3-44EA-A1DD-E1B4CDE3A022}" type="slidenum">
              <a:rPr lang="en-CA" smtClean="0"/>
              <a:pPr/>
              <a:t>9</a:t>
            </a:fld>
            <a:endParaRPr lang="en-CA" dirty="0"/>
          </a:p>
        </p:txBody>
      </p:sp>
      <p:sp>
        <p:nvSpPr>
          <p:cNvPr id="7" name="Slide Image Placeholder 6"/>
          <p:cNvSpPr>
            <a:spLocks noGrp="1" noRot="1" noChangeAspect="1"/>
          </p:cNvSpPr>
          <p:nvPr>
            <p:ph type="sldImg"/>
          </p:nvPr>
        </p:nvSpPr>
        <p:spPr/>
      </p:sp>
      <p:sp>
        <p:nvSpPr>
          <p:cNvPr id="6" name="Footer Placeholder 5">
            <a:extLst>
              <a:ext uri="{FF2B5EF4-FFF2-40B4-BE49-F238E27FC236}">
                <a16:creationId xmlns:a16="http://schemas.microsoft.com/office/drawing/2014/main" id="{230B243D-CFEC-46A3-A960-2E0CE30378DE}"/>
              </a:ext>
            </a:extLst>
          </p:cNvPr>
          <p:cNvSpPr txBox="1">
            <a:spLocks/>
          </p:cNvSpPr>
          <p:nvPr/>
        </p:nvSpPr>
        <p:spPr>
          <a:xfrm>
            <a:off x="133271" y="9113139"/>
            <a:ext cx="3240363" cy="488061"/>
          </a:xfrm>
          <a:prstGeom prst="rect">
            <a:avLst/>
          </a:prstGeom>
        </p:spPr>
        <p:txBody>
          <a:bodyPr vert="horz" lIns="98497" tIns="49249" rIns="98497" bIns="49249" rtlCol="0" anchor="b"/>
          <a:lstStyle>
            <a:defPPr>
              <a:defRPr lang="en-US"/>
            </a:defPPr>
            <a:lvl1pPr marL="0" algn="l" defTabSz="457200" rtl="0" eaLnBrk="1" latinLnBrk="0" hangingPunct="1">
              <a:defRPr sz="105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CA" dirty="0"/>
              <a:t>© 2024 HabiloMédias</a:t>
            </a: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ts val="457"/>
              </a:spcBef>
            </a:pPr>
            <a:r>
              <a:rPr lang="fr-CA" dirty="0"/>
              <a:t>Comme tout de nos jours, la violence relationnelle s’est également installée en ligne.</a:t>
            </a:r>
          </a:p>
          <a:p>
            <a:endParaRPr lang="fr-CA" dirty="0"/>
          </a:p>
          <a:p>
            <a:r>
              <a:rPr lang="fr-CA" dirty="0"/>
              <a:t>Voyons maintenant ce qu’est la violence relationnelle en ligne et la manière de la reconnaître.</a:t>
            </a:r>
          </a:p>
        </p:txBody>
      </p:sp>
      <p:sp>
        <p:nvSpPr>
          <p:cNvPr id="4" name="Slide Number Placeholder 3"/>
          <p:cNvSpPr>
            <a:spLocks noGrp="1"/>
          </p:cNvSpPr>
          <p:nvPr>
            <p:ph type="sldNum" sz="quarter" idx="5"/>
          </p:nvPr>
        </p:nvSpPr>
        <p:spPr/>
        <p:txBody>
          <a:bodyPr/>
          <a:lstStyle/>
          <a:p>
            <a:fld id="{DE5C2B8F-5ADC-43DA-8F91-FCBC985BC329}" type="slidenum">
              <a:rPr lang="en-CA" smtClean="0"/>
              <a:t>90</a:t>
            </a:fld>
            <a:endParaRPr lang="en-CA" dirty="0"/>
          </a:p>
        </p:txBody>
      </p:sp>
      <p:sp>
        <p:nvSpPr>
          <p:cNvPr id="5" name="Footer Placeholder 5">
            <a:extLst>
              <a:ext uri="{FF2B5EF4-FFF2-40B4-BE49-F238E27FC236}">
                <a16:creationId xmlns:a16="http://schemas.microsoft.com/office/drawing/2014/main" id="{443FAC1D-FBD5-44A7-9798-5F635C3CCD38}"/>
              </a:ext>
            </a:extLst>
          </p:cNvPr>
          <p:cNvSpPr>
            <a:spLocks noGrp="1"/>
          </p:cNvSpPr>
          <p:nvPr>
            <p:ph type="ftr" sz="quarter" idx="4"/>
          </p:nvPr>
        </p:nvSpPr>
        <p:spPr>
          <a:xfrm>
            <a:off x="0" y="9119474"/>
            <a:ext cx="3169920" cy="481726"/>
          </a:xfrm>
        </p:spPr>
        <p:txBody>
          <a:bodyPr/>
          <a:lstStyle>
            <a:lvl1pPr algn="l">
              <a:defRPr sz="1200"/>
            </a:lvl1pPr>
          </a:lstStyle>
          <a:p>
            <a:r>
              <a:rPr lang="en-CA" dirty="0"/>
              <a:t>© 2024 HabiloMédias</a:t>
            </a:r>
          </a:p>
        </p:txBody>
      </p:sp>
    </p:spTree>
    <p:extLst>
      <p:ext uri="{BB962C8B-B14F-4D97-AF65-F5344CB8AC3E}">
        <p14:creationId xmlns:p14="http://schemas.microsoft.com/office/powerpoint/2010/main" val="22517516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520" y="4620577"/>
            <a:ext cx="5852160" cy="4498896"/>
          </a:xfrm>
        </p:spPr>
        <p:txBody>
          <a:bodyPr/>
          <a:lstStyle/>
          <a:p>
            <a:pPr>
              <a:spcBef>
                <a:spcPts val="457"/>
              </a:spcBef>
            </a:pPr>
            <a:r>
              <a:rPr lang="fr-CA" dirty="0"/>
              <a:t>Ce qu’il faut savoir de la violence relationnelle en ligne, c’est qu’il est parfois difficile de reconnaître qu’il </a:t>
            </a:r>
            <a:r>
              <a:rPr lang="fr-CA" i="1" dirty="0"/>
              <a:t>s’agit</a:t>
            </a:r>
            <a:r>
              <a:rPr lang="fr-CA" dirty="0"/>
              <a:t> </a:t>
            </a:r>
            <a:r>
              <a:rPr lang="fr-CA" i="1" dirty="0"/>
              <a:t>bien</a:t>
            </a:r>
            <a:r>
              <a:rPr lang="fr-CA" dirty="0"/>
              <a:t> d’un abus. Certains comportements abusifs sont dépeints comme romantiques par les médias (films, émissions de télévision…), et les agresseurs ont tendance à dire qu’ils font ces choses par amour - ou que vous avez besoin d’accepter ces comportements pour montrer que vous </a:t>
            </a:r>
            <a:r>
              <a:rPr lang="fr-CA" i="1" dirty="0"/>
              <a:t>les </a:t>
            </a:r>
            <a:r>
              <a:rPr lang="fr-CA" dirty="0"/>
              <a:t>aimez.</a:t>
            </a:r>
          </a:p>
          <a:p>
            <a:pPr>
              <a:spcBef>
                <a:spcPts val="457"/>
              </a:spcBef>
            </a:pPr>
            <a:r>
              <a:rPr lang="fr-CA" dirty="0"/>
              <a:t>Voici certaines choses que votre partenaire ne devrait jamais faire ou vous demander de faire :</a:t>
            </a:r>
          </a:p>
          <a:p>
            <a:pPr>
              <a:spcBef>
                <a:spcPts val="457"/>
              </a:spcBef>
            </a:pPr>
            <a:r>
              <a:rPr lang="fr-CA" dirty="0"/>
              <a:t>Vous forcer à lui donner vos mots de passe, ou toute autre information privée</a:t>
            </a:r>
          </a:p>
          <a:p>
            <a:pPr>
              <a:spcBef>
                <a:spcPts val="457"/>
              </a:spcBef>
            </a:pPr>
            <a:r>
              <a:rPr lang="fr-CA" dirty="0"/>
              <a:t>Partager des photos ou des vidéos privées de vous</a:t>
            </a:r>
          </a:p>
          <a:p>
            <a:pPr>
              <a:spcBef>
                <a:spcPts val="457"/>
              </a:spcBef>
            </a:pPr>
            <a:r>
              <a:rPr lang="fr-CA" dirty="0"/>
              <a:t>Vous faire pression pour envoyer des photos ou des vidéos que vous ne voulez pas prendre ou partager </a:t>
            </a:r>
          </a:p>
          <a:p>
            <a:pPr>
              <a:spcBef>
                <a:spcPts val="457"/>
              </a:spcBef>
            </a:pPr>
            <a:r>
              <a:rPr lang="fr-CA" dirty="0"/>
              <a:t>Attendre de vous que vous lui disiez toujours où vous êtes et ce que vous faites</a:t>
            </a:r>
          </a:p>
          <a:p>
            <a:pPr>
              <a:spcBef>
                <a:spcPts val="457"/>
              </a:spcBef>
            </a:pPr>
            <a:r>
              <a:rPr lang="fr-CA" dirty="0"/>
              <a:t>Vous espionner ou vous traquer en ligne</a:t>
            </a:r>
          </a:p>
          <a:p>
            <a:pPr>
              <a:spcBef>
                <a:spcPts val="457"/>
              </a:spcBef>
            </a:pPr>
            <a:r>
              <a:rPr lang="fr-CA" dirty="0"/>
              <a:t>Vous forcer à retirer certaines personnes de votre liste d’amis sur les réseaux sociaux</a:t>
            </a:r>
          </a:p>
          <a:p>
            <a:pPr>
              <a:spcBef>
                <a:spcPts val="457"/>
              </a:spcBef>
            </a:pPr>
            <a:r>
              <a:rPr lang="fr-CA" dirty="0"/>
              <a:t>Répandre des rumeurs à votre sujet en ligne</a:t>
            </a:r>
          </a:p>
          <a:p>
            <a:pPr>
              <a:spcBef>
                <a:spcPts val="457"/>
              </a:spcBef>
            </a:pPr>
            <a:r>
              <a:rPr lang="fr-CA" dirty="0"/>
              <a:t>Envoyer des messages qui vous mettent mal à l’aise ou vous font peur</a:t>
            </a:r>
          </a:p>
          <a:p>
            <a:pPr>
              <a:spcBef>
                <a:spcPts val="457"/>
              </a:spcBef>
            </a:pPr>
            <a:r>
              <a:rPr lang="fr-CA" dirty="0"/>
              <a:t>Ou menacer de faire l’une de ces choses.</a:t>
            </a:r>
          </a:p>
          <a:p>
            <a:pPr defTabSz="966612">
              <a:spcBef>
                <a:spcPts val="457"/>
              </a:spcBef>
              <a:defRPr/>
            </a:pPr>
            <a:r>
              <a:rPr lang="fr-CA" i="0" dirty="0"/>
              <a:t>Pour de plus amples renseignements, consultez la trousse à outils </a:t>
            </a:r>
            <a:r>
              <a:rPr lang="fr-CA" i="1" dirty="0"/>
              <a:t>Sécurité et confidentialité technologiques</a:t>
            </a:r>
            <a:r>
              <a:rPr lang="fr-CA" i="0" dirty="0"/>
              <a:t> de Sécurité technologique Canada.</a:t>
            </a:r>
            <a:endParaRPr lang="fr-CA" dirty="0"/>
          </a:p>
        </p:txBody>
      </p:sp>
      <p:sp>
        <p:nvSpPr>
          <p:cNvPr id="4" name="Slide Number Placeholder 3"/>
          <p:cNvSpPr>
            <a:spLocks noGrp="1"/>
          </p:cNvSpPr>
          <p:nvPr>
            <p:ph type="sldNum" sz="quarter" idx="5"/>
          </p:nvPr>
        </p:nvSpPr>
        <p:spPr/>
        <p:txBody>
          <a:bodyPr/>
          <a:lstStyle/>
          <a:p>
            <a:fld id="{DE5C2B8F-5ADC-43DA-8F91-FCBC985BC329}" type="slidenum">
              <a:rPr lang="en-CA" smtClean="0"/>
              <a:t>91</a:t>
            </a:fld>
            <a:endParaRPr lang="en-CA" dirty="0"/>
          </a:p>
        </p:txBody>
      </p:sp>
      <p:sp>
        <p:nvSpPr>
          <p:cNvPr id="5" name="Footer Placeholder 5">
            <a:extLst>
              <a:ext uri="{FF2B5EF4-FFF2-40B4-BE49-F238E27FC236}">
                <a16:creationId xmlns:a16="http://schemas.microsoft.com/office/drawing/2014/main" id="{D641E7E1-4E20-41B1-B964-DA77E62F8C2B}"/>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402289390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Il est important d’obtenir des preuves du harcèlement en ligne au cas où vous décideriez de demander une aide juridique.</a:t>
            </a:r>
          </a:p>
          <a:p>
            <a:endParaRPr lang="fr-CA" dirty="0"/>
          </a:p>
          <a:p>
            <a:r>
              <a:rPr lang="fr-CA" dirty="0"/>
              <a:t>Les captures d’écran demeurent la façon la plus sûre de le faire. Découvrez comment faire des captures d’écran sur différents appareils et navigateurs sur le site </a:t>
            </a:r>
            <a:br>
              <a:rPr lang="fr-CA" dirty="0"/>
            </a:br>
            <a:r>
              <a:rPr lang="fr-CA" dirty="0"/>
              <a:t>take-a-screenshot.org. Si vous pensez que l’appareil que vous utilisez n’est pas en sécurité, transférez les captures d’écran sur une clé USB ou un disque dur externe.</a:t>
            </a:r>
          </a:p>
          <a:p>
            <a:endParaRPr lang="fr-CA" dirty="0"/>
          </a:p>
          <a:p>
            <a:r>
              <a:rPr lang="fr-CA" dirty="0"/>
              <a:t>Qu’il s’agisse de harcèlement, de logiciels espions, d’hypertrucages ou de sextos, il est important de garder une trace de tout ce qui s’est passé, que vous pourrez remettre à la police ou à un avocat si vous décidez d’intenter une action en justice. Pour ce faire, vous pouvez utiliser le tableau des preuves qui accompagne cet atelier.</a:t>
            </a:r>
          </a:p>
          <a:p>
            <a:endParaRPr lang="fr-CA" dirty="0"/>
          </a:p>
          <a:p>
            <a:r>
              <a:rPr lang="fr-CA" dirty="0"/>
              <a:t>Si cette tâche vous perturbe ou vous contrarie trop, demandez à une personne de confiance de vous aider à le faire.</a:t>
            </a:r>
            <a:endParaRPr lang="fr-CA" dirty="0">
              <a:highlight>
                <a:srgbClr val="FFFF00"/>
              </a:highlight>
            </a:endParaRPr>
          </a:p>
        </p:txBody>
      </p:sp>
      <p:sp>
        <p:nvSpPr>
          <p:cNvPr id="4" name="Slide Number Placeholder 3"/>
          <p:cNvSpPr>
            <a:spLocks noGrp="1"/>
          </p:cNvSpPr>
          <p:nvPr>
            <p:ph type="sldNum" sz="quarter" idx="5"/>
          </p:nvPr>
        </p:nvSpPr>
        <p:spPr/>
        <p:txBody>
          <a:bodyPr/>
          <a:lstStyle/>
          <a:p>
            <a:fld id="{DE5C2B8F-5ADC-43DA-8F91-FCBC985BC329}" type="slidenum">
              <a:rPr lang="en-CA" smtClean="0"/>
              <a:t>92</a:t>
            </a:fld>
            <a:endParaRPr lang="en-CA" dirty="0"/>
          </a:p>
        </p:txBody>
      </p:sp>
      <p:sp>
        <p:nvSpPr>
          <p:cNvPr id="5" name="Footer Placeholder 5">
            <a:extLst>
              <a:ext uri="{FF2B5EF4-FFF2-40B4-BE49-F238E27FC236}">
                <a16:creationId xmlns:a16="http://schemas.microsoft.com/office/drawing/2014/main" id="{FA3FCC61-FBD7-4AC8-B07F-A49201BB3CBA}"/>
              </a:ext>
            </a:extLst>
          </p:cNvPr>
          <p:cNvSpPr>
            <a:spLocks noGrp="1"/>
          </p:cNvSpPr>
          <p:nvPr>
            <p:ph type="ftr" sz="quarter" idx="4"/>
          </p:nvPr>
        </p:nvSpPr>
        <p:spPr>
          <a:xfrm>
            <a:off x="0" y="9119474"/>
            <a:ext cx="3169920" cy="481726"/>
          </a:xfrm>
        </p:spPr>
        <p:txBody>
          <a:bodyPr/>
          <a:lstStyle>
            <a:lvl1pPr algn="l">
              <a:defRPr sz="1200"/>
            </a:lvl1pPr>
          </a:lstStyle>
          <a:p>
            <a:r>
              <a:rPr lang="en-CA" dirty="0"/>
              <a:t>© 2024 HabiloMédias</a:t>
            </a:r>
          </a:p>
        </p:txBody>
      </p:sp>
    </p:spTree>
    <p:extLst>
      <p:ext uri="{BB962C8B-B14F-4D97-AF65-F5344CB8AC3E}">
        <p14:creationId xmlns:p14="http://schemas.microsoft.com/office/powerpoint/2010/main" val="2211610362"/>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 name="Shape 297"/>
          <p:cNvSpPr>
            <a:spLocks noGrp="1" noRot="1" noChangeAspect="1"/>
          </p:cNvSpPr>
          <p:nvPr>
            <p:ph type="sldImg"/>
          </p:nvPr>
        </p:nvSpPr>
        <p:spPr>
          <a:xfrm>
            <a:off x="1282700" y="727075"/>
            <a:ext cx="4848225" cy="3636963"/>
          </a:xfrm>
          <a:prstGeom prst="rect">
            <a:avLst/>
          </a:prstGeom>
        </p:spPr>
        <p:txBody>
          <a:bodyPr/>
          <a:lstStyle/>
          <a:p>
            <a:endParaRPr dirty="0"/>
          </a:p>
        </p:txBody>
      </p:sp>
      <p:sp>
        <p:nvSpPr>
          <p:cNvPr id="298" name="Shape 298"/>
          <p:cNvSpPr>
            <a:spLocks noGrp="1"/>
          </p:cNvSpPr>
          <p:nvPr>
            <p:ph type="body" sz="quarter" idx="1"/>
          </p:nvPr>
        </p:nvSpPr>
        <p:spPr>
          <a:prstGeom prst="rect">
            <a:avLst/>
          </a:prstGeom>
        </p:spPr>
        <p:txBody>
          <a:bodyPr/>
          <a:lstStyle/>
          <a:p>
            <a:r>
              <a:rPr lang="fr-CA" dirty="0"/>
              <a:t>Cependant, vous n’avez pas à continuer de subir du harcèlement en ligne. Une fois que vous avez enregistré les preuves de ce qui s’est produit jusqu’à présent, vous pouvez bloquer l’expéditeur. Bloquer quelqu’un ne supprime pas vos anciennes conversations privées.</a:t>
            </a:r>
            <a:endParaRPr lang="en-CA" dirty="0"/>
          </a:p>
          <a:p>
            <a:endParaRPr dirty="0"/>
          </a:p>
          <a:p>
            <a:r>
              <a:rPr lang="fr-CA" dirty="0"/>
              <a:t>Sur </a:t>
            </a:r>
            <a:r>
              <a:rPr dirty="0"/>
              <a:t>Facebook, </a:t>
            </a:r>
            <a:r>
              <a:rPr lang="fr-CA" dirty="0"/>
              <a:t>une personne bloquée</a:t>
            </a:r>
            <a:r>
              <a:rPr lang="fr-CA" baseline="0" dirty="0"/>
              <a:t> ne pourra pas vous envoyer une demande d’amitié, ne verra pas votre profil, ne pourra pas vous identifier sur une publication et ne pourra pas vous envoyer de messages sur ce réseau.</a:t>
            </a:r>
            <a:endParaRPr dirty="0"/>
          </a:p>
          <a:p>
            <a:endParaRPr dirty="0"/>
          </a:p>
          <a:p>
            <a:r>
              <a:rPr lang="fr-CA" dirty="0"/>
              <a:t>Pour bloquer une personne,</a:t>
            </a:r>
            <a:r>
              <a:rPr lang="fr-CA" baseline="0" dirty="0"/>
              <a:t> accédez à vos Paramètres, puis sélectionnez Blocage dans le menu de gauche.</a:t>
            </a:r>
            <a:endParaRPr dirty="0"/>
          </a:p>
        </p:txBody>
      </p:sp>
      <p:sp>
        <p:nvSpPr>
          <p:cNvPr id="5" name="Slide Number Placeholder 3">
            <a:extLst>
              <a:ext uri="{FF2B5EF4-FFF2-40B4-BE49-F238E27FC236}">
                <a16:creationId xmlns:a16="http://schemas.microsoft.com/office/drawing/2014/main" id="{C6C2A5A4-24C5-4D24-9892-F4DE7AF536E1}"/>
              </a:ext>
            </a:extLst>
          </p:cNvPr>
          <p:cNvSpPr>
            <a:spLocks noGrp="1"/>
          </p:cNvSpPr>
          <p:nvPr>
            <p:ph type="sldNum" sz="quarter" idx="5"/>
          </p:nvPr>
        </p:nvSpPr>
        <p:spPr>
          <a:xfrm>
            <a:off x="4102946" y="9114472"/>
            <a:ext cx="3212254" cy="486728"/>
          </a:xfrm>
          <a:prstGeom prst="rect">
            <a:avLst/>
          </a:prstGeom>
        </p:spPr>
        <p:txBody>
          <a:bodyPr vert="horz" lIns="96661" tIns="48331" rIns="96661" bIns="48331" rtlCol="0" anchor="b"/>
          <a:lstStyle>
            <a:lvl1pPr algn="r">
              <a:defRPr sz="1200"/>
            </a:lvl1pPr>
          </a:lstStyle>
          <a:p>
            <a:fld id="{03C71F6E-3818-496F-8B1B-03C137C57051}" type="slidenum">
              <a:rPr lang="en-CA" smtClean="0"/>
              <a:pPr/>
              <a:t>93</a:t>
            </a:fld>
            <a:endParaRPr lang="en-CA" dirty="0"/>
          </a:p>
        </p:txBody>
      </p:sp>
      <p:sp>
        <p:nvSpPr>
          <p:cNvPr id="6" name="Footer Placeholder 5">
            <a:extLst>
              <a:ext uri="{FF2B5EF4-FFF2-40B4-BE49-F238E27FC236}">
                <a16:creationId xmlns:a16="http://schemas.microsoft.com/office/drawing/2014/main" id="{C29214E7-407A-450F-BEB1-FC26AE27F78A}"/>
              </a:ext>
            </a:extLst>
          </p:cNvPr>
          <p:cNvSpPr txBox="1">
            <a:spLocks/>
          </p:cNvSpPr>
          <p:nvPr/>
        </p:nvSpPr>
        <p:spPr>
          <a:xfrm>
            <a:off x="0" y="9119203"/>
            <a:ext cx="3240363" cy="488061"/>
          </a:xfrm>
          <a:prstGeom prst="rect">
            <a:avLst/>
          </a:prstGeom>
        </p:spPr>
        <p:txBody>
          <a:bodyPr vert="horz" lIns="98497" tIns="49249" rIns="98497" bIns="49249" rtlCol="0" anchor="b"/>
          <a:lstStyle>
            <a:defPPr>
              <a:defRPr lang="en-US"/>
            </a:defPPr>
            <a:lvl1pPr marL="0" algn="l" defTabSz="457200" rtl="0" eaLnBrk="1" latinLnBrk="0" hangingPunct="1">
              <a:defRPr sz="105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CA" dirty="0"/>
              <a:t>© 2024 HabiloMédias</a:t>
            </a: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 name="Shape 301"/>
          <p:cNvSpPr>
            <a:spLocks noGrp="1" noRot="1" noChangeAspect="1"/>
          </p:cNvSpPr>
          <p:nvPr>
            <p:ph type="sldImg"/>
          </p:nvPr>
        </p:nvSpPr>
        <p:spPr>
          <a:xfrm>
            <a:off x="1282700" y="727075"/>
            <a:ext cx="4848225" cy="3636963"/>
          </a:xfrm>
          <a:prstGeom prst="rect">
            <a:avLst/>
          </a:prstGeom>
        </p:spPr>
        <p:txBody>
          <a:bodyPr/>
          <a:lstStyle/>
          <a:p>
            <a:endParaRPr dirty="0"/>
          </a:p>
        </p:txBody>
      </p:sp>
      <p:sp>
        <p:nvSpPr>
          <p:cNvPr id="302" name="Shape 302"/>
          <p:cNvSpPr>
            <a:spLocks noGrp="1"/>
          </p:cNvSpPr>
          <p:nvPr>
            <p:ph type="body" sz="quarter" idx="1"/>
          </p:nvPr>
        </p:nvSpPr>
        <p:spPr>
          <a:prstGeom prst="rect">
            <a:avLst/>
          </a:prstGeom>
        </p:spPr>
        <p:txBody>
          <a:bodyPr/>
          <a:lstStyle/>
          <a:p>
            <a:r>
              <a:rPr lang="fr-CA" dirty="0"/>
              <a:t>Tapez ensuite le nom de la personne</a:t>
            </a:r>
            <a:r>
              <a:rPr lang="fr-CA" baseline="0" dirty="0"/>
              <a:t> que vous souhaitez bloquer dans « Bloquer des utilisateurs ». Une fois que vous avez sélectionné la bonne personne, cliquez sur Bloquer.</a:t>
            </a:r>
            <a:endParaRPr dirty="0"/>
          </a:p>
          <a:p>
            <a:endParaRPr dirty="0"/>
          </a:p>
          <a:p>
            <a:r>
              <a:rPr lang="fr-CA" dirty="0"/>
              <a:t>La plupart des réseaux sociaux et des applications de messagerie offrent</a:t>
            </a:r>
            <a:r>
              <a:rPr lang="fr-CA" baseline="0" dirty="0"/>
              <a:t> également une forme de blocage quelconque.</a:t>
            </a:r>
            <a:endParaRPr dirty="0"/>
          </a:p>
        </p:txBody>
      </p:sp>
      <p:sp>
        <p:nvSpPr>
          <p:cNvPr id="5" name="Slide Number Placeholder 3">
            <a:extLst>
              <a:ext uri="{FF2B5EF4-FFF2-40B4-BE49-F238E27FC236}">
                <a16:creationId xmlns:a16="http://schemas.microsoft.com/office/drawing/2014/main" id="{FEA7E108-20E0-495C-AC1E-2EECD1577C60}"/>
              </a:ext>
            </a:extLst>
          </p:cNvPr>
          <p:cNvSpPr>
            <a:spLocks noGrp="1"/>
          </p:cNvSpPr>
          <p:nvPr>
            <p:ph type="sldNum" sz="quarter" idx="5"/>
          </p:nvPr>
        </p:nvSpPr>
        <p:spPr>
          <a:xfrm>
            <a:off x="4074839" y="9113139"/>
            <a:ext cx="3212254" cy="486728"/>
          </a:xfrm>
          <a:prstGeom prst="rect">
            <a:avLst/>
          </a:prstGeom>
        </p:spPr>
        <p:txBody>
          <a:bodyPr vert="horz" lIns="96661" tIns="48331" rIns="96661" bIns="48331" rtlCol="0" anchor="b"/>
          <a:lstStyle>
            <a:lvl1pPr algn="r">
              <a:defRPr sz="1200"/>
            </a:lvl1pPr>
          </a:lstStyle>
          <a:p>
            <a:fld id="{03C71F6E-3818-496F-8B1B-03C137C57051}" type="slidenum">
              <a:rPr lang="en-CA" smtClean="0"/>
              <a:pPr/>
              <a:t>94</a:t>
            </a:fld>
            <a:endParaRPr lang="en-CA" dirty="0"/>
          </a:p>
        </p:txBody>
      </p:sp>
      <p:sp>
        <p:nvSpPr>
          <p:cNvPr id="6" name="Footer Placeholder 5">
            <a:extLst>
              <a:ext uri="{FF2B5EF4-FFF2-40B4-BE49-F238E27FC236}">
                <a16:creationId xmlns:a16="http://schemas.microsoft.com/office/drawing/2014/main" id="{27DBB716-06DC-4109-AF4D-4F42A203AF36}"/>
              </a:ext>
            </a:extLst>
          </p:cNvPr>
          <p:cNvSpPr txBox="1">
            <a:spLocks/>
          </p:cNvSpPr>
          <p:nvPr/>
        </p:nvSpPr>
        <p:spPr>
          <a:xfrm>
            <a:off x="0" y="9113139"/>
            <a:ext cx="3240363" cy="488061"/>
          </a:xfrm>
          <a:prstGeom prst="rect">
            <a:avLst/>
          </a:prstGeom>
        </p:spPr>
        <p:txBody>
          <a:bodyPr vert="horz" lIns="98497" tIns="49249" rIns="98497" bIns="49249" rtlCol="0" anchor="b"/>
          <a:lstStyle>
            <a:defPPr>
              <a:defRPr lang="en-US"/>
            </a:defPPr>
            <a:lvl1pPr marL="0" algn="l" defTabSz="457200" rtl="0" eaLnBrk="1" latinLnBrk="0" hangingPunct="1">
              <a:defRPr sz="105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CA" dirty="0"/>
              <a:t>© 2024 HabiloMédias</a:t>
            </a: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520" y="4620577"/>
            <a:ext cx="5852160" cy="4703255"/>
          </a:xfrm>
        </p:spPr>
        <p:txBody>
          <a:bodyPr/>
          <a:lstStyle/>
          <a:p>
            <a:pPr defTabSz="966612">
              <a:spcBef>
                <a:spcPts val="423"/>
              </a:spcBef>
              <a:spcAft>
                <a:spcPts val="423"/>
              </a:spcAft>
              <a:defRPr/>
            </a:pPr>
            <a:r>
              <a:rPr lang="fr-CA" dirty="0"/>
              <a:t>Si vous avez quitté une relation et avez besoin de vous cacher de votre ancien partenaire, vous pouvez prendre certaines mesures pour l’empêcher de vous trouver en ligne. Vous n’aurez probablement pas à le faire éternellement, mais il peut s’agir d’une mesure temporaire importante pour assurer votre sécurité.</a:t>
            </a:r>
          </a:p>
          <a:p>
            <a:pPr>
              <a:spcBef>
                <a:spcPts val="423"/>
              </a:spcBef>
              <a:spcAft>
                <a:spcPts val="423"/>
              </a:spcAft>
            </a:pPr>
            <a:r>
              <a:rPr lang="fr-CA" dirty="0"/>
              <a:t>Même sur des réseaux ouverts comme X (anciennement Twitter), il existe des moyens de passer votre compte en privé. Passer en revue vos listes d’amis ou d’abonnés afin de vous assurer que vous connaissez chaque personne et que ce sont des personnes de confiance. </a:t>
            </a:r>
          </a:p>
          <a:p>
            <a:pPr>
              <a:spcBef>
                <a:spcPts val="423"/>
              </a:spcBef>
              <a:spcAft>
                <a:spcPts val="423"/>
              </a:spcAft>
            </a:pPr>
            <a:r>
              <a:rPr lang="fr-CA" dirty="0"/>
              <a:t>Vous pouvez également créer de nouveaux comptes que vous utiliserez jusqu’à ce que vous vous sentiez en sécurité. Si vous le faites, utilisez un nouveau nom sous lequel on ne pourra pas vous reconnaître et utilisez une photo de profil générique comme un coucher de soleil. Mettez une autre ville en lieu de résidence sur votre profil.</a:t>
            </a:r>
          </a:p>
          <a:p>
            <a:pPr>
              <a:spcBef>
                <a:spcPts val="423"/>
              </a:spcBef>
              <a:spcAft>
                <a:spcPts val="423"/>
              </a:spcAft>
            </a:pPr>
            <a:r>
              <a:rPr lang="fr-CA" b="0" i="0" u="none" strike="noStrike" baseline="0" dirty="0"/>
              <a:t>Ne publiez pas d’informations sur votre travail, l’école que vous fréquentez, votre famille ou toute autre chose qui pourrait vous rendre plus facile à trouver, et n’indiquez pas </a:t>
            </a:r>
            <a:r>
              <a:rPr lang="fr-CA" dirty="0"/>
              <a:t>votre emplacement lorsque vous publiez des </a:t>
            </a:r>
            <a:r>
              <a:rPr lang="fr-CA" b="0" i="0" u="none" strike="noStrike" baseline="0" dirty="0"/>
              <a:t>messages ou des photos. (Désactiver le GPS de votre appareil est un bon moyen d’éviter que votre position ne soit automatiquement indiquée, mais il est également important de vérifier avant et après chaque publication que votre position n’a pas été ajoutée par défaut.)</a:t>
            </a:r>
          </a:p>
          <a:p>
            <a:pPr>
              <a:spcBef>
                <a:spcPts val="423"/>
              </a:spcBef>
              <a:spcAft>
                <a:spcPts val="423"/>
              </a:spcAft>
            </a:pPr>
            <a:r>
              <a:rPr lang="fr-CA" dirty="0"/>
              <a:t>Si vous souhaitez publier un article sur un lieu où vous êtes allé ou un événement auquel vous avez assisté, attendez de ne plus y être pour le faire.</a:t>
            </a:r>
          </a:p>
        </p:txBody>
      </p:sp>
      <p:sp>
        <p:nvSpPr>
          <p:cNvPr id="4" name="Slide Number Placeholder 3"/>
          <p:cNvSpPr>
            <a:spLocks noGrp="1"/>
          </p:cNvSpPr>
          <p:nvPr>
            <p:ph type="sldNum" sz="quarter" idx="5"/>
          </p:nvPr>
        </p:nvSpPr>
        <p:spPr/>
        <p:txBody>
          <a:bodyPr/>
          <a:lstStyle/>
          <a:p>
            <a:fld id="{DE5C2B8F-5ADC-43DA-8F91-FCBC985BC329}" type="slidenum">
              <a:rPr lang="en-CA" smtClean="0"/>
              <a:t>95</a:t>
            </a:fld>
            <a:endParaRPr lang="en-CA" dirty="0"/>
          </a:p>
        </p:txBody>
      </p:sp>
      <p:sp>
        <p:nvSpPr>
          <p:cNvPr id="5" name="Footer Placeholder 5">
            <a:extLst>
              <a:ext uri="{FF2B5EF4-FFF2-40B4-BE49-F238E27FC236}">
                <a16:creationId xmlns:a16="http://schemas.microsoft.com/office/drawing/2014/main" id="{446B7A6A-292E-40B2-87D8-1D52A177B06F}"/>
              </a:ext>
            </a:extLst>
          </p:cNvPr>
          <p:cNvSpPr>
            <a:spLocks noGrp="1"/>
          </p:cNvSpPr>
          <p:nvPr>
            <p:ph type="ftr" sz="quarter" idx="4"/>
          </p:nvPr>
        </p:nvSpPr>
        <p:spPr>
          <a:xfrm>
            <a:off x="0" y="9119474"/>
            <a:ext cx="3240363" cy="488061"/>
          </a:xfrm>
          <a:prstGeom prst="rect">
            <a:avLst/>
          </a:prstGeom>
        </p:spPr>
        <p:txBody>
          <a:bodyPr vert="horz" lIns="98497" tIns="49249" rIns="98497" bIns="49249" rtlCol="0" anchor="b"/>
          <a:lstStyle>
            <a:lvl1pPr algn="l">
              <a:defRPr sz="1100"/>
            </a:lvl1pPr>
          </a:lstStyle>
          <a:p>
            <a:r>
              <a:rPr lang="en-CA" dirty="0"/>
              <a:t>© 2024 HabiloMédias</a:t>
            </a:r>
          </a:p>
        </p:txBody>
      </p:sp>
    </p:spTree>
    <p:extLst>
      <p:ext uri="{BB962C8B-B14F-4D97-AF65-F5344CB8AC3E}">
        <p14:creationId xmlns:p14="http://schemas.microsoft.com/office/powerpoint/2010/main" val="3888518838"/>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Si vous ne souhaitez pas couper complètement le contact avec votre ex-partenaire, par exemple si vous avez la garde partagée des enfants, si vous êtes encore en train de réfléchir au partage des biens ou si vous voulez être au courant de son humeur et de son état mental, envisagez de créer des comptes de messagerie ou de réseau social distincts, uniquement pour rester en contact avec lui. Vous pouvez utiliser Google Voice ou un service téléphonique virtuel similaire pour les appels vocaux.</a:t>
            </a:r>
          </a:p>
        </p:txBody>
      </p:sp>
      <p:sp>
        <p:nvSpPr>
          <p:cNvPr id="4" name="Slide Number Placeholder 3"/>
          <p:cNvSpPr>
            <a:spLocks noGrp="1"/>
          </p:cNvSpPr>
          <p:nvPr>
            <p:ph type="sldNum" sz="quarter" idx="5"/>
          </p:nvPr>
        </p:nvSpPr>
        <p:spPr/>
        <p:txBody>
          <a:bodyPr/>
          <a:lstStyle/>
          <a:p>
            <a:fld id="{DE5C2B8F-5ADC-43DA-8F91-FCBC985BC329}" type="slidenum">
              <a:rPr lang="en-CA" smtClean="0"/>
              <a:t>96</a:t>
            </a:fld>
            <a:endParaRPr lang="en-CA" dirty="0"/>
          </a:p>
        </p:txBody>
      </p:sp>
      <p:sp>
        <p:nvSpPr>
          <p:cNvPr id="5" name="Footer Placeholder 5">
            <a:extLst>
              <a:ext uri="{FF2B5EF4-FFF2-40B4-BE49-F238E27FC236}">
                <a16:creationId xmlns:a16="http://schemas.microsoft.com/office/drawing/2014/main" id="{1BE93483-7A08-42BB-8195-97DBA0972CD3}"/>
              </a:ext>
            </a:extLst>
          </p:cNvPr>
          <p:cNvSpPr>
            <a:spLocks noGrp="1"/>
          </p:cNvSpPr>
          <p:nvPr>
            <p:ph type="ftr" sz="quarter" idx="4"/>
          </p:nvPr>
        </p:nvSpPr>
        <p:spPr>
          <a:xfrm>
            <a:off x="0" y="9119474"/>
            <a:ext cx="3169920" cy="481726"/>
          </a:xfrm>
        </p:spPr>
        <p:txBody>
          <a:bodyPr/>
          <a:lstStyle>
            <a:lvl1pPr algn="l">
              <a:defRPr sz="1200"/>
            </a:lvl1pPr>
          </a:lstStyle>
          <a:p>
            <a:r>
              <a:rPr lang="en-CA" dirty="0"/>
              <a:t>© 2024 HabiloMédias</a:t>
            </a:r>
          </a:p>
        </p:txBody>
      </p:sp>
    </p:spTree>
    <p:extLst>
      <p:ext uri="{BB962C8B-B14F-4D97-AF65-F5344CB8AC3E}">
        <p14:creationId xmlns:p14="http://schemas.microsoft.com/office/powerpoint/2010/main" val="3088292031"/>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31520" y="4620577"/>
            <a:ext cx="5852160" cy="3780473"/>
          </a:xfrm>
        </p:spPr>
        <p:txBody>
          <a:bodyPr/>
          <a:lstStyle/>
          <a:p>
            <a:r>
              <a:rPr lang="fr-CA" dirty="0"/>
              <a:t>Après avoir quitté une relation abusive, vous pouvez également modifier les paramètres de vos réseaux sociaux afin d’éviter de voir des « souvenirs » ou d’anciennes publications qui pourraient être bouleversantes. Par exemple, pour Facebook, vous pouvez visiter la page Facebook.com/memories pour modifier vos paramètres de notification ou masquer certaines personnes ou dates.</a:t>
            </a:r>
          </a:p>
        </p:txBody>
      </p:sp>
      <p:sp>
        <p:nvSpPr>
          <p:cNvPr id="4" name="Slide Number Placeholder 3"/>
          <p:cNvSpPr>
            <a:spLocks noGrp="1"/>
          </p:cNvSpPr>
          <p:nvPr>
            <p:ph type="sldNum" sz="quarter" idx="5"/>
          </p:nvPr>
        </p:nvSpPr>
        <p:spPr/>
        <p:txBody>
          <a:bodyPr/>
          <a:lstStyle/>
          <a:p>
            <a:fld id="{DE5C2B8F-5ADC-43DA-8F91-FCBC985BC329}" type="slidenum">
              <a:rPr lang="en-CA" smtClean="0"/>
              <a:t>97</a:t>
            </a:fld>
            <a:endParaRPr lang="en-CA" dirty="0"/>
          </a:p>
        </p:txBody>
      </p:sp>
      <p:sp>
        <p:nvSpPr>
          <p:cNvPr id="5" name="Footer Placeholder 5">
            <a:extLst>
              <a:ext uri="{FF2B5EF4-FFF2-40B4-BE49-F238E27FC236}">
                <a16:creationId xmlns:a16="http://schemas.microsoft.com/office/drawing/2014/main" id="{A8A7C94B-D75F-403B-8BA7-3635AC90C7A8}"/>
              </a:ext>
            </a:extLst>
          </p:cNvPr>
          <p:cNvSpPr>
            <a:spLocks noGrp="1"/>
          </p:cNvSpPr>
          <p:nvPr>
            <p:ph type="ftr" sz="quarter" idx="4"/>
          </p:nvPr>
        </p:nvSpPr>
        <p:spPr>
          <a:xfrm>
            <a:off x="0" y="9119474"/>
            <a:ext cx="3169920" cy="481726"/>
          </a:xfrm>
        </p:spPr>
        <p:txBody>
          <a:bodyPr/>
          <a:lstStyle>
            <a:lvl1pPr algn="l">
              <a:defRPr sz="1200"/>
            </a:lvl1pPr>
          </a:lstStyle>
          <a:p>
            <a:r>
              <a:rPr lang="en-CA" dirty="0"/>
              <a:t>© 2024 HabiloMédias</a:t>
            </a:r>
          </a:p>
        </p:txBody>
      </p:sp>
    </p:spTree>
    <p:extLst>
      <p:ext uri="{BB962C8B-B14F-4D97-AF65-F5344CB8AC3E}">
        <p14:creationId xmlns:p14="http://schemas.microsoft.com/office/powerpoint/2010/main" val="2146088473"/>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66612">
              <a:defRPr/>
            </a:pPr>
            <a:r>
              <a:rPr lang="fr-CA" dirty="0"/>
              <a:t>Faisons un petit quiz pour vérifier que vous avez bien assimilé tout ce que nous avons vu jusqu’à présent</a:t>
            </a:r>
            <a:r>
              <a:rPr lang="en-CA" dirty="0"/>
              <a:t>.</a:t>
            </a:r>
            <a:endParaRPr lang="fr-CA" baseline="0" dirty="0"/>
          </a:p>
        </p:txBody>
      </p:sp>
      <p:sp>
        <p:nvSpPr>
          <p:cNvPr id="4" name="Slide Number Placeholder 3"/>
          <p:cNvSpPr>
            <a:spLocks noGrp="1"/>
          </p:cNvSpPr>
          <p:nvPr>
            <p:ph type="sldNum" sz="quarter" idx="10"/>
          </p:nvPr>
        </p:nvSpPr>
        <p:spPr/>
        <p:txBody>
          <a:bodyPr/>
          <a:lstStyle/>
          <a:p>
            <a:fld id="{1454F0EA-2214-4D79-A350-2C5E12F90435}" type="slidenum">
              <a:rPr lang="en-CA" smtClean="0"/>
              <a:t>98</a:t>
            </a:fld>
            <a:endParaRPr lang="en-CA" dirty="0"/>
          </a:p>
        </p:txBody>
      </p:sp>
      <p:sp>
        <p:nvSpPr>
          <p:cNvPr id="5" name="Footer Placeholder 5"/>
          <p:cNvSpPr>
            <a:spLocks noGrp="1"/>
          </p:cNvSpPr>
          <p:nvPr>
            <p:ph type="ftr" sz="quarter" idx="4"/>
          </p:nvPr>
        </p:nvSpPr>
        <p:spPr>
          <a:xfrm>
            <a:off x="0" y="9575448"/>
            <a:ext cx="3381248" cy="504063"/>
          </a:xfrm>
          <a:prstGeom prst="rect">
            <a:avLst/>
          </a:prstGeom>
        </p:spPr>
        <p:txBody>
          <a:bodyPr vert="horz" lIns="102180" tIns="51091" rIns="102180" bIns="51091" rtlCol="0" anchor="b"/>
          <a:lstStyle>
            <a:lvl1pPr algn="l">
              <a:defRPr sz="1300"/>
            </a:lvl1pPr>
          </a:lstStyle>
          <a:p>
            <a:r>
              <a:rPr lang="en-CA" dirty="0"/>
              <a:t>© 2019 HabiloMédias</a:t>
            </a:r>
          </a:p>
        </p:txBody>
      </p:sp>
      <p:sp>
        <p:nvSpPr>
          <p:cNvPr id="6" name="Footer Placeholder 5">
            <a:extLst>
              <a:ext uri="{FF2B5EF4-FFF2-40B4-BE49-F238E27FC236}">
                <a16:creationId xmlns:a16="http://schemas.microsoft.com/office/drawing/2014/main" id="{FE4A638B-128C-4456-9D9D-D790DB37E577}"/>
              </a:ext>
            </a:extLst>
          </p:cNvPr>
          <p:cNvSpPr txBox="1">
            <a:spLocks/>
          </p:cNvSpPr>
          <p:nvPr/>
        </p:nvSpPr>
        <p:spPr>
          <a:xfrm>
            <a:off x="0" y="9119474"/>
            <a:ext cx="3169920" cy="481726"/>
          </a:xfrm>
          <a:prstGeom prst="rect">
            <a:avLst/>
          </a:prstGeom>
        </p:spPr>
        <p:txBody>
          <a:bodyPr vert="horz" lIns="96661" tIns="48331" rIns="96661" bIns="48331" rtlCol="0" anchor="b"/>
          <a:lstStyle>
            <a:defPPr>
              <a:defRPr lang="en-US"/>
            </a:defPPr>
            <a:lvl1pPr marL="0" algn="l" defTabSz="457200" rtl="0" eaLnBrk="1" latinLnBrk="0" hangingPunct="1">
              <a:defRPr sz="11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CA"/>
              <a:t>© 2024 HabiloMédias</a:t>
            </a:r>
            <a:endParaRPr lang="en-CA" dirty="0"/>
          </a:p>
        </p:txBody>
      </p:sp>
    </p:spTree>
    <p:extLst>
      <p:ext uri="{BB962C8B-B14F-4D97-AF65-F5344CB8AC3E}">
        <p14:creationId xmlns:p14="http://schemas.microsoft.com/office/powerpoint/2010/main" val="348109440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A" dirty="0"/>
              <a:t>Quelle information ne devriez-vous jamais partager dans les médias sociaux?</a:t>
            </a:r>
          </a:p>
          <a:p>
            <a:endParaRPr lang="fr-CA" dirty="0"/>
          </a:p>
          <a:p>
            <a:pPr marL="181240" indent="-181240">
              <a:buFont typeface="Arial" panose="020B0604020202020204" pitchFamily="34" charset="0"/>
              <a:buChar char="•"/>
            </a:pPr>
            <a:r>
              <a:rPr lang="fr-CA" dirty="0"/>
              <a:t>Votre nom complet, y compris votre deuxième prénom</a:t>
            </a:r>
          </a:p>
          <a:p>
            <a:pPr marL="181240" indent="-181240">
              <a:buFont typeface="Arial" panose="020B0604020202020204" pitchFamily="34" charset="0"/>
              <a:buChar char="•"/>
            </a:pPr>
            <a:r>
              <a:rPr lang="fr-CA" dirty="0"/>
              <a:t>Votre numéro d’assurance sociale</a:t>
            </a:r>
          </a:p>
          <a:p>
            <a:pPr marL="181240" indent="-181240">
              <a:buFont typeface="Arial" panose="020B0604020202020204" pitchFamily="34" charset="0"/>
              <a:buChar char="•"/>
            </a:pPr>
            <a:r>
              <a:rPr lang="fr-CA" dirty="0"/>
              <a:t>Votre numéro de passeport</a:t>
            </a:r>
          </a:p>
          <a:p>
            <a:pPr marL="181240" indent="-181240">
              <a:buFont typeface="Arial" panose="020B0604020202020204" pitchFamily="34" charset="0"/>
              <a:buChar char="•"/>
            </a:pPr>
            <a:r>
              <a:rPr lang="fr-CA" dirty="0"/>
              <a:t>Toutes ces réponses</a:t>
            </a:r>
          </a:p>
          <a:p>
            <a:endParaRPr lang="fr-CA" dirty="0"/>
          </a:p>
          <a:p>
            <a:endParaRPr lang="fr-CA" dirty="0"/>
          </a:p>
        </p:txBody>
      </p:sp>
      <p:sp>
        <p:nvSpPr>
          <p:cNvPr id="4" name="Slide Number Placeholder 3"/>
          <p:cNvSpPr>
            <a:spLocks noGrp="1"/>
          </p:cNvSpPr>
          <p:nvPr>
            <p:ph type="sldNum" sz="quarter" idx="5"/>
          </p:nvPr>
        </p:nvSpPr>
        <p:spPr/>
        <p:txBody>
          <a:bodyPr/>
          <a:lstStyle/>
          <a:p>
            <a:fld id="{DE5C2B8F-5ADC-43DA-8F91-FCBC985BC329}" type="slidenum">
              <a:rPr lang="en-CA" smtClean="0"/>
              <a:t>99</a:t>
            </a:fld>
            <a:endParaRPr lang="en-CA" dirty="0"/>
          </a:p>
        </p:txBody>
      </p:sp>
      <p:sp>
        <p:nvSpPr>
          <p:cNvPr id="5" name="Footer Placeholder 5">
            <a:extLst>
              <a:ext uri="{FF2B5EF4-FFF2-40B4-BE49-F238E27FC236}">
                <a16:creationId xmlns:a16="http://schemas.microsoft.com/office/drawing/2014/main" id="{CC9549F7-4188-457C-9B12-18A226220DDA}"/>
              </a:ext>
            </a:extLst>
          </p:cNvPr>
          <p:cNvSpPr>
            <a:spLocks noGrp="1"/>
          </p:cNvSpPr>
          <p:nvPr>
            <p:ph type="ftr" sz="quarter" idx="4"/>
          </p:nvPr>
        </p:nvSpPr>
        <p:spPr>
          <a:xfrm>
            <a:off x="0" y="9119474"/>
            <a:ext cx="3169920" cy="481726"/>
          </a:xfrm>
        </p:spPr>
        <p:txBody>
          <a:bodyPr/>
          <a:lstStyle>
            <a:lvl1pPr algn="l">
              <a:defRPr sz="1200"/>
            </a:lvl1pPr>
          </a:lstStyle>
          <a:p>
            <a:r>
              <a:rPr lang="en-CA" dirty="0"/>
              <a:t>© 2024 HabiloMédias</a:t>
            </a:r>
          </a:p>
        </p:txBody>
      </p:sp>
    </p:spTree>
    <p:extLst>
      <p:ext uri="{BB962C8B-B14F-4D97-AF65-F5344CB8AC3E}">
        <p14:creationId xmlns:p14="http://schemas.microsoft.com/office/powerpoint/2010/main" val="25125548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D79408-DF98-4CFB-9439-77DA82A8E9FA}" type="datetimeFigureOut">
              <a:rPr lang="en-CA" smtClean="0"/>
              <a:t>2025-04-09</a:t>
            </a:fld>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C0085B2D-2B0D-4F7C-83B6-3CAF22207831}" type="slidenum">
              <a:rPr lang="en-CA" smtClean="0"/>
              <a:t>‹#›</a:t>
            </a:fld>
            <a:endParaRPr lang="en-CA" dirty="0"/>
          </a:p>
        </p:txBody>
      </p:sp>
    </p:spTree>
    <p:extLst>
      <p:ext uri="{BB962C8B-B14F-4D97-AF65-F5344CB8AC3E}">
        <p14:creationId xmlns:p14="http://schemas.microsoft.com/office/powerpoint/2010/main" val="8195771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D79408-DF98-4CFB-9439-77DA82A8E9FA}" type="datetimeFigureOut">
              <a:rPr lang="en-CA" smtClean="0"/>
              <a:t>2025-04-09</a:t>
            </a:fld>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C0085B2D-2B0D-4F7C-83B6-3CAF22207831}" type="slidenum">
              <a:rPr lang="en-CA" smtClean="0"/>
              <a:t>‹#›</a:t>
            </a:fld>
            <a:endParaRPr lang="en-CA" dirty="0"/>
          </a:p>
        </p:txBody>
      </p:sp>
    </p:spTree>
    <p:extLst>
      <p:ext uri="{BB962C8B-B14F-4D97-AF65-F5344CB8AC3E}">
        <p14:creationId xmlns:p14="http://schemas.microsoft.com/office/powerpoint/2010/main" val="20661801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D79408-DF98-4CFB-9439-77DA82A8E9FA}" type="datetimeFigureOut">
              <a:rPr lang="en-CA" smtClean="0"/>
              <a:t>2025-04-09</a:t>
            </a:fld>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C0085B2D-2B0D-4F7C-83B6-3CAF22207831}" type="slidenum">
              <a:rPr lang="en-CA" smtClean="0"/>
              <a:t>‹#›</a:t>
            </a:fld>
            <a:endParaRPr lang="en-CA" dirty="0"/>
          </a:p>
        </p:txBody>
      </p:sp>
    </p:spTree>
    <p:extLst>
      <p:ext uri="{BB962C8B-B14F-4D97-AF65-F5344CB8AC3E}">
        <p14:creationId xmlns:p14="http://schemas.microsoft.com/office/powerpoint/2010/main" val="3466223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D79408-DF98-4CFB-9439-77DA82A8E9FA}" type="datetimeFigureOut">
              <a:rPr lang="en-CA" smtClean="0"/>
              <a:t>2025-04-09</a:t>
            </a:fld>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C0085B2D-2B0D-4F7C-83B6-3CAF22207831}" type="slidenum">
              <a:rPr lang="en-CA" smtClean="0"/>
              <a:t>‹#›</a:t>
            </a:fld>
            <a:endParaRPr lang="en-CA" dirty="0"/>
          </a:p>
        </p:txBody>
      </p:sp>
    </p:spTree>
    <p:extLst>
      <p:ext uri="{BB962C8B-B14F-4D97-AF65-F5344CB8AC3E}">
        <p14:creationId xmlns:p14="http://schemas.microsoft.com/office/powerpoint/2010/main" val="27525691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0D79408-DF98-4CFB-9439-77DA82A8E9FA}" type="datetimeFigureOut">
              <a:rPr lang="en-CA" smtClean="0"/>
              <a:t>2025-04-09</a:t>
            </a:fld>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C0085B2D-2B0D-4F7C-83B6-3CAF22207831}" type="slidenum">
              <a:rPr lang="en-CA" smtClean="0"/>
              <a:t>‹#›</a:t>
            </a:fld>
            <a:endParaRPr lang="en-CA" dirty="0"/>
          </a:p>
        </p:txBody>
      </p:sp>
    </p:spTree>
    <p:extLst>
      <p:ext uri="{BB962C8B-B14F-4D97-AF65-F5344CB8AC3E}">
        <p14:creationId xmlns:p14="http://schemas.microsoft.com/office/powerpoint/2010/main" val="33992830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D79408-DF98-4CFB-9439-77DA82A8E9FA}" type="datetimeFigureOut">
              <a:rPr lang="en-CA" smtClean="0"/>
              <a:t>2025-04-09</a:t>
            </a:fld>
            <a:endParaRPr lang="en-CA" dirty="0"/>
          </a:p>
        </p:txBody>
      </p:sp>
      <p:sp>
        <p:nvSpPr>
          <p:cNvPr id="6" name="Footer Placeholder 5"/>
          <p:cNvSpPr>
            <a:spLocks noGrp="1"/>
          </p:cNvSpPr>
          <p:nvPr>
            <p:ph type="ftr" sz="quarter" idx="11"/>
          </p:nvPr>
        </p:nvSpPr>
        <p:spPr/>
        <p:txBody>
          <a:bodyPr/>
          <a:lstStyle/>
          <a:p>
            <a:endParaRPr lang="en-CA" dirty="0"/>
          </a:p>
        </p:txBody>
      </p:sp>
      <p:sp>
        <p:nvSpPr>
          <p:cNvPr id="7" name="Slide Number Placeholder 6"/>
          <p:cNvSpPr>
            <a:spLocks noGrp="1"/>
          </p:cNvSpPr>
          <p:nvPr>
            <p:ph type="sldNum" sz="quarter" idx="12"/>
          </p:nvPr>
        </p:nvSpPr>
        <p:spPr/>
        <p:txBody>
          <a:bodyPr/>
          <a:lstStyle/>
          <a:p>
            <a:fld id="{C0085B2D-2B0D-4F7C-83B6-3CAF22207831}" type="slidenum">
              <a:rPr lang="en-CA" smtClean="0"/>
              <a:t>‹#›</a:t>
            </a:fld>
            <a:endParaRPr lang="en-CA" dirty="0"/>
          </a:p>
        </p:txBody>
      </p:sp>
    </p:spTree>
    <p:extLst>
      <p:ext uri="{BB962C8B-B14F-4D97-AF65-F5344CB8AC3E}">
        <p14:creationId xmlns:p14="http://schemas.microsoft.com/office/powerpoint/2010/main" val="11347138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D79408-DF98-4CFB-9439-77DA82A8E9FA}" type="datetimeFigureOut">
              <a:rPr lang="en-CA" smtClean="0"/>
              <a:t>2025-04-09</a:t>
            </a:fld>
            <a:endParaRPr lang="en-CA" dirty="0"/>
          </a:p>
        </p:txBody>
      </p:sp>
      <p:sp>
        <p:nvSpPr>
          <p:cNvPr id="8" name="Footer Placeholder 7"/>
          <p:cNvSpPr>
            <a:spLocks noGrp="1"/>
          </p:cNvSpPr>
          <p:nvPr>
            <p:ph type="ftr" sz="quarter" idx="11"/>
          </p:nvPr>
        </p:nvSpPr>
        <p:spPr/>
        <p:txBody>
          <a:bodyPr/>
          <a:lstStyle/>
          <a:p>
            <a:endParaRPr lang="en-CA" dirty="0"/>
          </a:p>
        </p:txBody>
      </p:sp>
      <p:sp>
        <p:nvSpPr>
          <p:cNvPr id="9" name="Slide Number Placeholder 8"/>
          <p:cNvSpPr>
            <a:spLocks noGrp="1"/>
          </p:cNvSpPr>
          <p:nvPr>
            <p:ph type="sldNum" sz="quarter" idx="12"/>
          </p:nvPr>
        </p:nvSpPr>
        <p:spPr/>
        <p:txBody>
          <a:bodyPr/>
          <a:lstStyle/>
          <a:p>
            <a:fld id="{C0085B2D-2B0D-4F7C-83B6-3CAF22207831}" type="slidenum">
              <a:rPr lang="en-CA" smtClean="0"/>
              <a:t>‹#›</a:t>
            </a:fld>
            <a:endParaRPr lang="en-CA" dirty="0"/>
          </a:p>
        </p:txBody>
      </p:sp>
    </p:spTree>
    <p:extLst>
      <p:ext uri="{BB962C8B-B14F-4D97-AF65-F5344CB8AC3E}">
        <p14:creationId xmlns:p14="http://schemas.microsoft.com/office/powerpoint/2010/main" val="17179167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D79408-DF98-4CFB-9439-77DA82A8E9FA}" type="datetimeFigureOut">
              <a:rPr lang="en-CA" smtClean="0"/>
              <a:t>2025-04-09</a:t>
            </a:fld>
            <a:endParaRPr lang="en-CA" dirty="0"/>
          </a:p>
        </p:txBody>
      </p:sp>
      <p:sp>
        <p:nvSpPr>
          <p:cNvPr id="4" name="Footer Placeholder 3"/>
          <p:cNvSpPr>
            <a:spLocks noGrp="1"/>
          </p:cNvSpPr>
          <p:nvPr>
            <p:ph type="ftr" sz="quarter" idx="11"/>
          </p:nvPr>
        </p:nvSpPr>
        <p:spPr/>
        <p:txBody>
          <a:bodyPr/>
          <a:lstStyle/>
          <a:p>
            <a:endParaRPr lang="en-CA" dirty="0"/>
          </a:p>
        </p:txBody>
      </p:sp>
      <p:sp>
        <p:nvSpPr>
          <p:cNvPr id="5" name="Slide Number Placeholder 4"/>
          <p:cNvSpPr>
            <a:spLocks noGrp="1"/>
          </p:cNvSpPr>
          <p:nvPr>
            <p:ph type="sldNum" sz="quarter" idx="12"/>
          </p:nvPr>
        </p:nvSpPr>
        <p:spPr/>
        <p:txBody>
          <a:bodyPr/>
          <a:lstStyle/>
          <a:p>
            <a:fld id="{C0085B2D-2B0D-4F7C-83B6-3CAF22207831}" type="slidenum">
              <a:rPr lang="en-CA" smtClean="0"/>
              <a:t>‹#›</a:t>
            </a:fld>
            <a:endParaRPr lang="en-CA" dirty="0"/>
          </a:p>
        </p:txBody>
      </p:sp>
    </p:spTree>
    <p:extLst>
      <p:ext uri="{BB962C8B-B14F-4D97-AF65-F5344CB8AC3E}">
        <p14:creationId xmlns:p14="http://schemas.microsoft.com/office/powerpoint/2010/main" val="10775547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D79408-DF98-4CFB-9439-77DA82A8E9FA}" type="datetimeFigureOut">
              <a:rPr lang="en-CA" smtClean="0"/>
              <a:t>2025-04-09</a:t>
            </a:fld>
            <a:endParaRPr lang="en-CA" dirty="0"/>
          </a:p>
        </p:txBody>
      </p:sp>
      <p:sp>
        <p:nvSpPr>
          <p:cNvPr id="3" name="Footer Placeholder 2"/>
          <p:cNvSpPr>
            <a:spLocks noGrp="1"/>
          </p:cNvSpPr>
          <p:nvPr>
            <p:ph type="ftr" sz="quarter" idx="11"/>
          </p:nvPr>
        </p:nvSpPr>
        <p:spPr/>
        <p:txBody>
          <a:bodyPr/>
          <a:lstStyle/>
          <a:p>
            <a:endParaRPr lang="en-CA" dirty="0"/>
          </a:p>
        </p:txBody>
      </p:sp>
      <p:sp>
        <p:nvSpPr>
          <p:cNvPr id="4" name="Slide Number Placeholder 3"/>
          <p:cNvSpPr>
            <a:spLocks noGrp="1"/>
          </p:cNvSpPr>
          <p:nvPr>
            <p:ph type="sldNum" sz="quarter" idx="12"/>
          </p:nvPr>
        </p:nvSpPr>
        <p:spPr/>
        <p:txBody>
          <a:bodyPr/>
          <a:lstStyle/>
          <a:p>
            <a:fld id="{C0085B2D-2B0D-4F7C-83B6-3CAF22207831}" type="slidenum">
              <a:rPr lang="en-CA" smtClean="0"/>
              <a:t>‹#›</a:t>
            </a:fld>
            <a:endParaRPr lang="en-CA" dirty="0"/>
          </a:p>
        </p:txBody>
      </p:sp>
    </p:spTree>
    <p:extLst>
      <p:ext uri="{BB962C8B-B14F-4D97-AF65-F5344CB8AC3E}">
        <p14:creationId xmlns:p14="http://schemas.microsoft.com/office/powerpoint/2010/main" val="22959902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D79408-DF98-4CFB-9439-77DA82A8E9FA}" type="datetimeFigureOut">
              <a:rPr lang="en-CA" smtClean="0"/>
              <a:t>2025-04-09</a:t>
            </a:fld>
            <a:endParaRPr lang="en-CA" dirty="0"/>
          </a:p>
        </p:txBody>
      </p:sp>
      <p:sp>
        <p:nvSpPr>
          <p:cNvPr id="6" name="Footer Placeholder 5"/>
          <p:cNvSpPr>
            <a:spLocks noGrp="1"/>
          </p:cNvSpPr>
          <p:nvPr>
            <p:ph type="ftr" sz="quarter" idx="11"/>
          </p:nvPr>
        </p:nvSpPr>
        <p:spPr/>
        <p:txBody>
          <a:bodyPr/>
          <a:lstStyle/>
          <a:p>
            <a:endParaRPr lang="en-CA" dirty="0"/>
          </a:p>
        </p:txBody>
      </p:sp>
      <p:sp>
        <p:nvSpPr>
          <p:cNvPr id="7" name="Slide Number Placeholder 6"/>
          <p:cNvSpPr>
            <a:spLocks noGrp="1"/>
          </p:cNvSpPr>
          <p:nvPr>
            <p:ph type="sldNum" sz="quarter" idx="12"/>
          </p:nvPr>
        </p:nvSpPr>
        <p:spPr/>
        <p:txBody>
          <a:bodyPr/>
          <a:lstStyle/>
          <a:p>
            <a:fld id="{C0085B2D-2B0D-4F7C-83B6-3CAF22207831}" type="slidenum">
              <a:rPr lang="en-CA" smtClean="0"/>
              <a:t>‹#›</a:t>
            </a:fld>
            <a:endParaRPr lang="en-CA" dirty="0"/>
          </a:p>
        </p:txBody>
      </p:sp>
    </p:spTree>
    <p:extLst>
      <p:ext uri="{BB962C8B-B14F-4D97-AF65-F5344CB8AC3E}">
        <p14:creationId xmlns:p14="http://schemas.microsoft.com/office/powerpoint/2010/main" val="21444067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0D79408-DF98-4CFB-9439-77DA82A8E9FA}" type="datetimeFigureOut">
              <a:rPr lang="en-CA" smtClean="0"/>
              <a:t>2025-04-09</a:t>
            </a:fld>
            <a:endParaRPr lang="en-CA" dirty="0"/>
          </a:p>
        </p:txBody>
      </p:sp>
      <p:sp>
        <p:nvSpPr>
          <p:cNvPr id="6" name="Footer Placeholder 5"/>
          <p:cNvSpPr>
            <a:spLocks noGrp="1"/>
          </p:cNvSpPr>
          <p:nvPr>
            <p:ph type="ftr" sz="quarter" idx="11"/>
          </p:nvPr>
        </p:nvSpPr>
        <p:spPr/>
        <p:txBody>
          <a:bodyPr/>
          <a:lstStyle/>
          <a:p>
            <a:endParaRPr lang="en-CA" dirty="0"/>
          </a:p>
        </p:txBody>
      </p:sp>
      <p:sp>
        <p:nvSpPr>
          <p:cNvPr id="7" name="Slide Number Placeholder 6"/>
          <p:cNvSpPr>
            <a:spLocks noGrp="1"/>
          </p:cNvSpPr>
          <p:nvPr>
            <p:ph type="sldNum" sz="quarter" idx="12"/>
          </p:nvPr>
        </p:nvSpPr>
        <p:spPr/>
        <p:txBody>
          <a:bodyPr/>
          <a:lstStyle/>
          <a:p>
            <a:fld id="{C0085B2D-2B0D-4F7C-83B6-3CAF22207831}" type="slidenum">
              <a:rPr lang="en-CA" smtClean="0"/>
              <a:t>‹#›</a:t>
            </a:fld>
            <a:endParaRPr lang="en-CA" dirty="0"/>
          </a:p>
        </p:txBody>
      </p:sp>
    </p:spTree>
    <p:extLst>
      <p:ext uri="{BB962C8B-B14F-4D97-AF65-F5344CB8AC3E}">
        <p14:creationId xmlns:p14="http://schemas.microsoft.com/office/powerpoint/2010/main" val="1332171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D79408-DF98-4CFB-9439-77DA82A8E9FA}" type="datetimeFigureOut">
              <a:rPr lang="en-CA" smtClean="0"/>
              <a:t>2025-04-09</a:t>
            </a:fld>
            <a:endParaRPr lang="en-CA" dirty="0"/>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CA"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085B2D-2B0D-4F7C-83B6-3CAF22207831}" type="slidenum">
              <a:rPr lang="en-CA" smtClean="0"/>
              <a:t>‹#›</a:t>
            </a:fld>
            <a:endParaRPr lang="en-CA" dirty="0"/>
          </a:p>
        </p:txBody>
      </p:sp>
    </p:spTree>
    <p:extLst>
      <p:ext uri="{BB962C8B-B14F-4D97-AF65-F5344CB8AC3E}">
        <p14:creationId xmlns:p14="http://schemas.microsoft.com/office/powerpoint/2010/main" val="226522163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3" Type="http://schemas.openxmlformats.org/officeDocument/2006/relationships/image" Target="../media/image96.jpg"/><Relationship Id="rId2" Type="http://schemas.openxmlformats.org/officeDocument/2006/relationships/notesSlide" Target="../notesSlides/notesSlide100.xml"/><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3" Type="http://schemas.openxmlformats.org/officeDocument/2006/relationships/image" Target="../media/image97.jpg"/><Relationship Id="rId2" Type="http://schemas.openxmlformats.org/officeDocument/2006/relationships/notesSlide" Target="../notesSlides/notesSlide101.xml"/><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3" Type="http://schemas.openxmlformats.org/officeDocument/2006/relationships/image" Target="../media/image98.jpg"/><Relationship Id="rId2" Type="http://schemas.openxmlformats.org/officeDocument/2006/relationships/notesSlide" Target="../notesSlides/notesSlide102.xm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notesSlide" Target="../notesSlides/notesSlide103.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notesSlide" Target="../notesSlides/notesSlide104.xml"/><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3" Type="http://schemas.openxmlformats.org/officeDocument/2006/relationships/image" Target="../media/image101.jpg"/><Relationship Id="rId2" Type="http://schemas.openxmlformats.org/officeDocument/2006/relationships/notesSlide" Target="../notesSlides/notesSlide105.xml"/><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3" Type="http://schemas.openxmlformats.org/officeDocument/2006/relationships/image" Target="../media/image102.jpg"/><Relationship Id="rId2" Type="http://schemas.openxmlformats.org/officeDocument/2006/relationships/notesSlide" Target="../notesSlides/notesSlide106.xml"/><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3" Type="http://schemas.openxmlformats.org/officeDocument/2006/relationships/image" Target="../media/image103.jpg"/><Relationship Id="rId2" Type="http://schemas.openxmlformats.org/officeDocument/2006/relationships/notesSlide" Target="../notesSlides/notesSlide107.xml"/><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3" Type="http://schemas.openxmlformats.org/officeDocument/2006/relationships/image" Target="../media/image104.jpg"/><Relationship Id="rId2" Type="http://schemas.openxmlformats.org/officeDocument/2006/relationships/notesSlide" Target="../notesSlides/notesSlide108.xml"/><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3" Type="http://schemas.openxmlformats.org/officeDocument/2006/relationships/image" Target="../media/image105.jpg"/><Relationship Id="rId2" Type="http://schemas.openxmlformats.org/officeDocument/2006/relationships/notesSlide" Target="../notesSlides/notesSlide10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10.xml"/><Relationship Id="rId1" Type="http://schemas.openxmlformats.org/officeDocument/2006/relationships/slideLayout" Target="../slideLayouts/slideLayout2.xml"/><Relationship Id="rId4" Type="http://schemas.openxmlformats.org/officeDocument/2006/relationships/image" Target="../media/image106.png"/></Relationships>
</file>

<file path=ppt/slides/_rels/slide111.xml.rels><?xml version="1.0" encoding="UTF-8" standalone="yes"?>
<Relationships xmlns="http://schemas.openxmlformats.org/package/2006/relationships"><Relationship Id="rId3" Type="http://schemas.openxmlformats.org/officeDocument/2006/relationships/image" Target="../media/image107.jpg"/><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109.jpg"/><Relationship Id="rId2" Type="http://schemas.openxmlformats.org/officeDocument/2006/relationships/notesSlide" Target="../notesSlides/notesSlide112.xml"/><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8.jp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70.jpg"/><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71.jpg"/><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3" Type="http://schemas.openxmlformats.org/officeDocument/2006/relationships/image" Target="../media/image72.jpg"/><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73.jpg"/><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77.jpg"/><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82.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83.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notesSlide" Target="../notesSlides/notesSlide84.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86.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87.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notesSlide" Target="../notesSlides/notesSlide90.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notesSlide" Target="../notesSlides/notesSlide91.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notesSlide" Target="../notesSlides/notesSlide92.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90.jpg"/><Relationship Id="rId2" Type="http://schemas.openxmlformats.org/officeDocument/2006/relationships/notesSlide" Target="../notesSlides/notesSlide93.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notesSlide" Target="../notesSlides/notesSlide94.xml"/><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notesSlide" Target="../notesSlides/notesSlide95.xml"/><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3" Type="http://schemas.openxmlformats.org/officeDocument/2006/relationships/image" Target="../media/image93.jpg"/><Relationship Id="rId2" Type="http://schemas.openxmlformats.org/officeDocument/2006/relationships/notesSlide" Target="../notesSlides/notesSlide96.xml"/><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94.jpg"/><Relationship Id="rId2" Type="http://schemas.openxmlformats.org/officeDocument/2006/relationships/notesSlide" Target="../notesSlides/notesSlide97.xml"/><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98.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3" Type="http://schemas.openxmlformats.org/officeDocument/2006/relationships/image" Target="../media/image95.jpg"/><Relationship Id="rId2" Type="http://schemas.openxmlformats.org/officeDocument/2006/relationships/notesSlide" Target="../notesSlides/notesSlide9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C6C0516-F102-4780-AE14-03E9D658BD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6800626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CC0439E-967A-4CBA-BC37-5E9BBF866A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84225740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644C88E-8FA7-4D81-95B5-7522C4F4827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05812217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C0149AD-141C-49B8-98FB-24225FDB56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86063562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BABF82D-FC97-456C-8A77-0512D017B4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65856566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CD1661F-893B-4809-8C3E-1C726721A7A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097332312"/>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B6E0911-1797-4279-BCD6-9F43BB959A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790047712"/>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AA2F449-3FC7-4748-8BD1-DEB2119DD8E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682178096"/>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1EEF5D1-3ECE-4FB0-BE58-B4DDE3CD98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803417230"/>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52E37F9-A596-4E6E-B3C2-63636EE481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89CEF1F-3316-401A-87B8-2967ADE4674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EBFBA9B-818A-44AA-9A49-CE4910E55E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730584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539A7AC-AD77-46EB-A6A9-6758D0AF3D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420828226"/>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E63BE9-0542-E047-127D-6CEB835B7605}"/>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42AE430D-0E06-41D8-A175-37F5471F06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Rectangle 1">
            <a:extLst>
              <a:ext uri="{FF2B5EF4-FFF2-40B4-BE49-F238E27FC236}">
                <a16:creationId xmlns:a16="http://schemas.microsoft.com/office/drawing/2014/main" id="{AD84A879-545D-4391-AA30-41FB4C9DE795}"/>
              </a:ext>
            </a:extLst>
          </p:cNvPr>
          <p:cNvSpPr/>
          <p:nvPr/>
        </p:nvSpPr>
        <p:spPr>
          <a:xfrm>
            <a:off x="2365755" y="4868740"/>
            <a:ext cx="4412490" cy="523220"/>
          </a:xfrm>
          <a:prstGeom prst="rect">
            <a:avLst/>
          </a:prstGeom>
        </p:spPr>
        <p:txBody>
          <a:bodyPr wrap="none">
            <a:spAutoFit/>
          </a:bodyPr>
          <a:lstStyle/>
          <a:p>
            <a:r>
              <a:rPr lang="en-CA" sz="2800" b="1" dirty="0"/>
              <a:t>https://bit.ly/sondage-eval2</a:t>
            </a:r>
          </a:p>
        </p:txBody>
      </p:sp>
      <p:pic>
        <p:nvPicPr>
          <p:cNvPr id="5" name="Picture 4">
            <a:extLst>
              <a:ext uri="{FF2B5EF4-FFF2-40B4-BE49-F238E27FC236}">
                <a16:creationId xmlns:a16="http://schemas.microsoft.com/office/drawing/2014/main" id="{9E98F5C9-110B-497A-9B33-DD6BCF3E8E1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28015" y="2948020"/>
            <a:ext cx="1783081" cy="1783081"/>
          </a:xfrm>
          <a:prstGeom prst="rect">
            <a:avLst/>
          </a:prstGeom>
        </p:spPr>
      </p:pic>
    </p:spTree>
    <p:extLst>
      <p:ext uri="{BB962C8B-B14F-4D97-AF65-F5344CB8AC3E}">
        <p14:creationId xmlns:p14="http://schemas.microsoft.com/office/powerpoint/2010/main" val="2328517508"/>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E63BE9-0542-E047-127D-6CEB835B7605}"/>
            </a:ext>
          </a:extLst>
        </p:cNvPr>
        <p:cNvGrpSpPr/>
        <p:nvPr/>
      </p:nvGrpSpPr>
      <p:grpSpPr>
        <a:xfrm>
          <a:off x="0" y="0"/>
          <a:ext cx="0" cy="0"/>
          <a:chOff x="0" y="0"/>
          <a:chExt cx="0" cy="0"/>
        </a:xfrm>
      </p:grpSpPr>
      <p:pic>
        <p:nvPicPr>
          <p:cNvPr id="4" name="Picture 3">
            <a:extLst>
              <a:ext uri="{FF2B5EF4-FFF2-40B4-BE49-F238E27FC236}">
                <a16:creationId xmlns:a16="http://schemas.microsoft.com/office/drawing/2014/main" id="{BC80D602-6FC9-441C-B9E2-A2367DE5EA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643589848"/>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B742122-70E3-4B4A-9E61-6C041E44A91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spTree>
    <p:extLst>
      <p:ext uri="{BB962C8B-B14F-4D97-AF65-F5344CB8AC3E}">
        <p14:creationId xmlns:p14="http://schemas.microsoft.com/office/powerpoint/2010/main" val="1564923048"/>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9613729-EA84-478C-A3E8-068A325B25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274202533"/>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3FEEC20-D482-4A6B-9FF7-8007DEFA19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3999" cy="6858000"/>
          </a:xfrm>
          <a:prstGeom prst="rect">
            <a:avLst/>
          </a:prstGeom>
        </p:spPr>
      </p:pic>
    </p:spTree>
    <p:extLst>
      <p:ext uri="{BB962C8B-B14F-4D97-AF65-F5344CB8AC3E}">
        <p14:creationId xmlns:p14="http://schemas.microsoft.com/office/powerpoint/2010/main" val="2875481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1BBC779-F355-4301-AA5B-96DD962A71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3689327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73F7081-354B-4E50-96D3-2B3F10DBC9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5096143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61C840B-B388-4079-A947-43AA5229CD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1334243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5E9B6E4-F3E9-46CF-AC02-CB54619A9D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CCAB327-C9E4-4EB9-9651-A6D934F301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720ED56-B1EC-40FB-94B4-25BB6EFE6F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86723069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DF8A223-E1E3-4A09-8B1B-F0D429BB34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8521485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C29B721-E62F-4173-A8C0-2BE5EB51E6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6642624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F3357DA2-6D32-4757-92A4-17C1849200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0827151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DB9C010-8F13-445F-BE67-732C8F7403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5398384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1CDA6F8-CA11-4112-AA1C-5CF3DF13B0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13170357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B5249A2-D514-41AB-9A53-8E6F4E3D0D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0838382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BE461E-BB51-4C8F-A54E-5670FD5EC3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02714897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F3E6A13-E8AD-4EB8-B6D6-9FA454D08F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5162612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7D22862-A611-4E74-A18D-43A7EB62FF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977137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754AC0B-DB1D-458A-AC3E-B7049BDBBC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6408676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F1ACCD3-20CF-4B4A-8C78-FEAC7B4C5B4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7754149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8ACA6F6-0FCA-4418-8538-83A5A92C7EC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71428245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61A9C7E8-B0AD-4C57-9978-667F2533557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7715476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73038610-ECF7-4F9A-9CA0-9BB9BABE0D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48762082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0D6A5B7-551E-48E8-91F6-D7E94E115E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79140807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3DE2239-2DD8-45D9-A079-D439405D4D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4031593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A4C575F-255E-46FF-BBD1-E454055346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29176344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FAFDDC9D-0CEF-4A0E-B312-371619F11A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99544416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91266B0-2A9D-42F5-ABFA-6CB2A5E369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56520246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B0599A3-E5E9-42F4-8F14-2B9EC5AE44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64206673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8FB6F29-3BC2-4F40-9E8B-38BF250B6C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94576649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69A2372-B7D5-47BF-BDCE-D313B35F9B8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E18357D-6B1E-41FC-B457-07DA2BB7C0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dissolve/>
      </p:transition>
    </mc:Choice>
    <mc:Fallback xmlns="" xmlns:m="http://schemas.openxmlformats.org/officeDocument/2006/math" xmlns:a14="http://schemas.microsoft.com/office/drawing/2010/main">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A51A8F6-DD7E-42A6-ABF3-14FF064DEA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82BABD1-3FA8-458C-A61C-905087A538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03209512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91EDB2E-CFD9-44BD-80B6-00881E0BC4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D41CC7F-E22D-401E-9258-806AF9D866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47331948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313389F-FC0B-43CB-A3D0-28B7D6F77F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167E161-C18E-4F71-8D1A-F704B08217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dissolve/>
      </p:transition>
    </mc:Choice>
    <mc:Fallback xmlns="" xmlns:m="http://schemas.openxmlformats.org/officeDocument/2006/math" xmlns:a14="http://schemas.microsoft.com/office/drawing/2010/main">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86AE2105-2F94-4B85-992A-F6349127E5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10746556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BF2C31B-72AF-429E-A816-50C80E08A83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CEBA5E97-0966-4DF6-920B-85B1761673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33800067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47A4FFB-6995-41C4-B7F0-6E27EBB614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54494974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69F969E-51D1-489C-A94C-2D0039609D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C1231F8-96E4-4C66-B496-A092AE2572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E63BE9-0542-E047-127D-6CEB835B7605}"/>
            </a:ext>
          </a:extLst>
        </p:cNvPr>
        <p:cNvGrpSpPr/>
        <p:nvPr/>
      </p:nvGrpSpPr>
      <p:grpSpPr>
        <a:xfrm>
          <a:off x="0" y="0"/>
          <a:ext cx="0" cy="0"/>
          <a:chOff x="0" y="0"/>
          <a:chExt cx="0" cy="0"/>
        </a:xfrm>
      </p:grpSpPr>
      <p:pic>
        <p:nvPicPr>
          <p:cNvPr id="3" name="Picture 2">
            <a:extLst>
              <a:ext uri="{FF2B5EF4-FFF2-40B4-BE49-F238E27FC236}">
                <a16:creationId xmlns:a16="http://schemas.microsoft.com/office/drawing/2014/main" id="{2CD49480-BC71-48AE-A3A9-ADA12B11A4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AB2625A9-CFC8-49AB-8D5C-C05601A31D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21843" y="2990626"/>
            <a:ext cx="1753532" cy="1753532"/>
          </a:xfrm>
          <a:prstGeom prst="rect">
            <a:avLst/>
          </a:prstGeom>
        </p:spPr>
      </p:pic>
      <p:sp>
        <p:nvSpPr>
          <p:cNvPr id="5" name="Rectangle 4">
            <a:extLst>
              <a:ext uri="{FF2B5EF4-FFF2-40B4-BE49-F238E27FC236}">
                <a16:creationId xmlns:a16="http://schemas.microsoft.com/office/drawing/2014/main" id="{F5A88977-83A5-44E4-A517-60C1B3190922}"/>
              </a:ext>
            </a:extLst>
          </p:cNvPr>
          <p:cNvSpPr/>
          <p:nvPr/>
        </p:nvSpPr>
        <p:spPr>
          <a:xfrm>
            <a:off x="2411760" y="4924753"/>
            <a:ext cx="4572000" cy="523220"/>
          </a:xfrm>
          <a:prstGeom prst="rect">
            <a:avLst/>
          </a:prstGeom>
        </p:spPr>
        <p:txBody>
          <a:bodyPr>
            <a:spAutoFit/>
          </a:bodyPr>
          <a:lstStyle/>
          <a:p>
            <a:r>
              <a:rPr lang="en-CA" sz="2800" b="1" dirty="0"/>
              <a:t>https://bit.ly/sondage-eval</a:t>
            </a:r>
          </a:p>
        </p:txBody>
      </p:sp>
    </p:spTree>
    <p:extLst>
      <p:ext uri="{BB962C8B-B14F-4D97-AF65-F5344CB8AC3E}">
        <p14:creationId xmlns:p14="http://schemas.microsoft.com/office/powerpoint/2010/main" val="84687575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11DDB62-8349-4907-9D85-0CE550447A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3515335-C14C-43BF-84C1-050D85F8FE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89042783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CD3A390-65A6-4D89-BE91-EFC001E19F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04197302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B75DA48-0922-4494-AF35-43905019C2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77694995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3AE5E5C-AD4F-4DD4-8FFD-E2393F5172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98398812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8735E5F-EEED-4E01-BAAA-1E71657574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0108842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E1BFAB9-8F6E-4C7D-B6BB-D358809D77A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87645624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FE8F979-179D-4B64-A049-83DE1330DB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67093930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EC152C6-1E07-4101-9680-70120E8385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03317885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ABFCF37-670A-4827-AC1B-42903E0F9D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5586034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C207351-A7FC-41AD-B3B0-C7899D66CF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67845715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0C051DD-B8D2-4A64-B313-BE42CB2E00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71126067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208ED92-653B-4E7E-8E85-646A7F7B06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20123613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962E52E-3CAD-42FE-AA65-17455E31C4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58452215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608624A-5876-4013-8355-0A309E1AA7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99921139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129AE33-3551-447D-BBD0-E9BC001A5D5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21338053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22628B1-8522-48BD-A72A-E2F23A87BD2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50617622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6CA2C77-EDF3-457B-A15E-A45BB77577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54951121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B986789-8BAA-45F9-8CF4-6670415A71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52280078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A10DEE2-47C5-4523-9A1B-C4B74CBA14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72458680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7E339D6-2889-4C1B-97F0-97712BFADE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FFD494D-504A-4AAB-86C1-A80CF67D6B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71201998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86D821F-870A-4DE4-A211-B15EE3ACCC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54359166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0201440-9B9E-485E-82A4-A38FE23A10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3539E56-7C48-4CCE-B148-6F570D10DA0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89968590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5A71117-D08E-4A84-AACE-542359931E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34660678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FB1D557-98BC-4D5D-8C09-0286A1C8D5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80872225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7FB47C3-6E7E-42D6-AE1E-254160E8B9D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C6F0F37-8D41-4789-93D2-08AC99EE79E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4BC30123-7D85-4508-B0F9-6E73B2FC41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8555084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943550C-5D62-44B0-AD71-1E3F1A4A26C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74109469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E6BDE95-9B4E-4D5F-A70F-B0A7F736A8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1665021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A118F01A-793C-4B3C-85AC-EA68121E45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4546047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58F6AE4-A90E-4CCE-A666-C7C98A58C4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EC6FE0-76FA-4535-8F8F-5F124FD55D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52239425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3988B49-B3AC-4BCF-B74F-79CD6B1596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41930360"/>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13069A3-BD8F-4BBA-B45B-20DB21C8D0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28639833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9C67091-7A66-4DFF-9C27-0DB8D0D0AF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28981427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A09D37D-CDE1-4B12-9E5B-09FAC7E8DB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72808151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CC4B3EB-C3E7-43F1-9F8B-DF5CD0E181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079594994"/>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10081A5-B431-47BD-A6C3-AB33806585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2538426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348830A-9FE1-4204-829B-7A219268E9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60033161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D339938-6A70-45A6-997C-9D79205E22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0733618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88267B7-C009-4680-B762-7023C773691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ACFDF8F-BB74-4C42-9AD8-94CF1A1A158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95999629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A8FD842-3DB3-40FC-AE70-2CC70A6BEE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876164219"/>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638926E-F7E0-4DC1-BC3B-A20C3BE379B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41825232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F95CB3E-0402-4DD0-824F-938C620D87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10FD94ED-0486-4B46-B4ED-BEAB7AC69B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3843669-4FE5-4A3D-8C91-47F160CD6E9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162808693"/>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8F71E688-8640-4871-A54B-4D358EE0B8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81527458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633C742-B089-417E-ABB5-C99850BA59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95959644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7D06C52-0D37-4B1B-8606-66ABA5D5D14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066943222"/>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828B492-79CA-4980-B816-DE72C5CA9C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11600495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77df558d8bf1cbd91057ca6c854716ef5b478a8"/>
</p:tagLst>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01ef96e-219f-4be9-a834-eb01f50fa731">
      <Terms xmlns="http://schemas.microsoft.com/office/infopath/2007/PartnerControls"/>
    </lcf76f155ced4ddcb4097134ff3c332f>
    <TaxCatchAll xmlns="cc48ac03-9cf9-44ce-aaea-61a9f4bb4331" xsi:nil="true"/>
    <MediaLengthInSeconds xmlns="b01ef96e-219f-4be9-a834-eb01f50fa731"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B0072686291764A9A4051E7722B3456" ma:contentTypeVersion="16" ma:contentTypeDescription="Create a new document." ma:contentTypeScope="" ma:versionID="b457afa205d04be9714cdb8fe7ef14c7">
  <xsd:schema xmlns:xsd="http://www.w3.org/2001/XMLSchema" xmlns:xs="http://www.w3.org/2001/XMLSchema" xmlns:p="http://schemas.microsoft.com/office/2006/metadata/properties" xmlns:ns2="b01ef96e-219f-4be9-a834-eb01f50fa731" xmlns:ns3="cc48ac03-9cf9-44ce-aaea-61a9f4bb4331" targetNamespace="http://schemas.microsoft.com/office/2006/metadata/properties" ma:root="true" ma:fieldsID="e4ae6effcb09a6b1d03246866673360d" ns2:_="" ns3:_="">
    <xsd:import namespace="b01ef96e-219f-4be9-a834-eb01f50fa731"/>
    <xsd:import namespace="cc48ac03-9cf9-44ce-aaea-61a9f4bb4331"/>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Location" minOccurs="0"/>
                <xsd:element ref="ns2:MediaServiceOCR" minOccurs="0"/>
                <xsd:element ref="ns3:SharedWithUsers" minOccurs="0"/>
                <xsd:element ref="ns3:SharedWithDetail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01ef96e-219f-4be9-a834-eb01f50fa73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6ef5292c-a6be-4045-bc94-d1d13024afca" ma:termSetId="09814cd3-568e-fe90-9814-8d621ff8fb84" ma:anchorId="fba54fb3-c3e1-fe81-a776-ca4b69148c4d" ma:open="true" ma:isKeyword="false">
      <xsd:complexType>
        <xsd:sequence>
          <xsd:element ref="pc:Terms" minOccurs="0" maxOccurs="1"/>
        </xsd:sequence>
      </xsd:complexType>
    </xsd:element>
    <xsd:element name="MediaServiceLocation" ma:index="19" nillable="true" ma:displayName="Location" ma:indexed="true" ma:internalName="MediaServiceLocatio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element name="MediaServiceBillingMetadata" ma:index="23"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c48ac03-9cf9-44ce-aaea-61a9f4bb4331"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1796260e-983c-4288-9015-45c8a28f9e3f}" ma:internalName="TaxCatchAll" ma:showField="CatchAllData" ma:web="cc48ac03-9cf9-44ce-aaea-61a9f4bb4331">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83934E5-3432-4EB4-9945-456291A9BCF8}">
  <ds:schemaRefs>
    <ds:schemaRef ds:uri="http://schemas.microsoft.com/sharepoint/v3/contenttype/forms"/>
  </ds:schemaRefs>
</ds:datastoreItem>
</file>

<file path=customXml/itemProps2.xml><?xml version="1.0" encoding="utf-8"?>
<ds:datastoreItem xmlns:ds="http://schemas.openxmlformats.org/officeDocument/2006/customXml" ds:itemID="{56A4E1EA-8BCE-407B-8650-2638B02E9B12}">
  <ds:schemaRefs>
    <ds:schemaRef ds:uri="http://schemas.microsoft.com/office/2006/documentManagement/types"/>
    <ds:schemaRef ds:uri="http://schemas.microsoft.com/office/2006/metadata/properties"/>
    <ds:schemaRef ds:uri="b01ef96e-219f-4be9-a834-eb01f50fa731"/>
    <ds:schemaRef ds:uri="http://purl.org/dc/dcmitype/"/>
    <ds:schemaRef ds:uri="http://purl.org/dc/terms/"/>
    <ds:schemaRef ds:uri="http://purl.org/dc/elements/1.1/"/>
    <ds:schemaRef ds:uri="http://schemas.microsoft.com/office/infopath/2007/PartnerControls"/>
    <ds:schemaRef ds:uri="http://schemas.openxmlformats.org/package/2006/metadata/core-properties"/>
    <ds:schemaRef ds:uri="cc48ac03-9cf9-44ce-aaea-61a9f4bb4331"/>
    <ds:schemaRef ds:uri="http://www.w3.org/XML/1998/namespace"/>
  </ds:schemaRefs>
</ds:datastoreItem>
</file>

<file path=customXml/itemProps3.xml><?xml version="1.0" encoding="utf-8"?>
<ds:datastoreItem xmlns:ds="http://schemas.openxmlformats.org/officeDocument/2006/customXml" ds:itemID="{19BAFEB9-CA0B-4821-84A0-9D464FA5FE59}"/>
</file>

<file path=docProps/app.xml><?xml version="1.0" encoding="utf-8"?>
<Properties xmlns="http://schemas.openxmlformats.org/officeDocument/2006/extended-properties" xmlns:vt="http://schemas.openxmlformats.org/officeDocument/2006/docPropsVTypes">
  <Template>Office Theme</Template>
  <TotalTime>8344</TotalTime>
  <Words>10234</Words>
  <Application>Microsoft Office PowerPoint</Application>
  <PresentationFormat>On-screen Show (4:3)</PresentationFormat>
  <Paragraphs>649</Paragraphs>
  <Slides>114</Slides>
  <Notes>112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114</vt:i4>
      </vt:variant>
    </vt:vector>
  </HeadingPairs>
  <TitlesOfParts>
    <vt:vector size="120" baseType="lpstr">
      <vt:lpstr>Arial</vt:lpstr>
      <vt:lpstr>Calibri</vt:lpstr>
      <vt:lpstr>Calibri Light</vt:lpstr>
      <vt:lpstr>Segoe UI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Matthew Johnson</dc:creator>
  <cp:lastModifiedBy>Julia Ladouceur</cp:lastModifiedBy>
  <cp:revision>385</cp:revision>
  <cp:lastPrinted>2024-07-25T19:52:18Z</cp:lastPrinted>
  <dcterms:created xsi:type="dcterms:W3CDTF">2020-11-12T16:45:00Z</dcterms:created>
  <dcterms:modified xsi:type="dcterms:W3CDTF">2025-04-09T18:41:33Z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0x0101003B0072686291764A9A4051E7722B3456</vt:lpwstr>
  </property>
  <property fmtid="{D5CDD505-2E9C-101B-9397-08002B2CF9AE}" pid="3" name="Order">
    <vt:r8>36777700</vt:r8>
  </property>
  <property fmtid="{D5CDD505-2E9C-101B-9397-08002B2CF9AE}" pid="4" name="MediaServiceImageTags">
    <vt:lpwstr/>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_ExtendedDescription">
    <vt:lpwstr/>
  </property>
  <property fmtid="{D5CDD505-2E9C-101B-9397-08002B2CF9AE}" pid="9" name="TriggerFlowInfo">
    <vt:lpwstr/>
  </property>
  <property fmtid="{D5CDD505-2E9C-101B-9397-08002B2CF9AE}" pid="10" name="xd_Signature">
    <vt:lpwstr/>
  </property>
</Properties>
</file>