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98"/>
  </p:notesMasterIdLst>
  <p:sldIdLst>
    <p:sldId id="261" r:id="rId5"/>
    <p:sldId id="467" r:id="rId6"/>
    <p:sldId id="469" r:id="rId7"/>
    <p:sldId id="263" r:id="rId8"/>
    <p:sldId id="584" r:id="rId9"/>
    <p:sldId id="264" r:id="rId10"/>
    <p:sldId id="293" r:id="rId11"/>
    <p:sldId id="306" r:id="rId12"/>
    <p:sldId id="470" r:id="rId13"/>
    <p:sldId id="308" r:id="rId14"/>
    <p:sldId id="324" r:id="rId15"/>
    <p:sldId id="256" r:id="rId16"/>
    <p:sldId id="485" r:id="rId17"/>
    <p:sldId id="275" r:id="rId18"/>
    <p:sldId id="309" r:id="rId19"/>
    <p:sldId id="310" r:id="rId20"/>
    <p:sldId id="486" r:id="rId21"/>
    <p:sldId id="487" r:id="rId22"/>
    <p:sldId id="278" r:id="rId23"/>
    <p:sldId id="323" r:id="rId24"/>
    <p:sldId id="290" r:id="rId25"/>
    <p:sldId id="462" r:id="rId26"/>
    <p:sldId id="325" r:id="rId27"/>
    <p:sldId id="444" r:id="rId28"/>
    <p:sldId id="448" r:id="rId29"/>
    <p:sldId id="445" r:id="rId30"/>
    <p:sldId id="449" r:id="rId31"/>
    <p:sldId id="446" r:id="rId32"/>
    <p:sldId id="450" r:id="rId33"/>
    <p:sldId id="492" r:id="rId34"/>
    <p:sldId id="451" r:id="rId35"/>
    <p:sldId id="279" r:id="rId36"/>
    <p:sldId id="334" r:id="rId37"/>
    <p:sldId id="488" r:id="rId38"/>
    <p:sldId id="259" r:id="rId39"/>
    <p:sldId id="301" r:id="rId40"/>
    <p:sldId id="302" r:id="rId41"/>
    <p:sldId id="276" r:id="rId42"/>
    <p:sldId id="312" r:id="rId43"/>
    <p:sldId id="303" r:id="rId44"/>
    <p:sldId id="314" r:id="rId45"/>
    <p:sldId id="304" r:id="rId46"/>
    <p:sldId id="315" r:id="rId47"/>
    <p:sldId id="313" r:id="rId48"/>
    <p:sldId id="316" r:id="rId49"/>
    <p:sldId id="453" r:id="rId50"/>
    <p:sldId id="300" r:id="rId51"/>
    <p:sldId id="292" r:id="rId52"/>
    <p:sldId id="484" r:id="rId53"/>
    <p:sldId id="291" r:id="rId54"/>
    <p:sldId id="318" r:id="rId55"/>
    <p:sldId id="294" r:id="rId56"/>
    <p:sldId id="317" r:id="rId57"/>
    <p:sldId id="297" r:id="rId58"/>
    <p:sldId id="282" r:id="rId59"/>
    <p:sldId id="284" r:id="rId60"/>
    <p:sldId id="285" r:id="rId61"/>
    <p:sldId id="283" r:id="rId62"/>
    <p:sldId id="286" r:id="rId63"/>
    <p:sldId id="287" r:id="rId64"/>
    <p:sldId id="288" r:id="rId65"/>
    <p:sldId id="305" r:id="rId66"/>
    <p:sldId id="326" r:id="rId67"/>
    <p:sldId id="454" r:id="rId68"/>
    <p:sldId id="458" r:id="rId69"/>
    <p:sldId id="455" r:id="rId70"/>
    <p:sldId id="459" r:id="rId71"/>
    <p:sldId id="456" r:id="rId72"/>
    <p:sldId id="460" r:id="rId73"/>
    <p:sldId id="457" r:id="rId74"/>
    <p:sldId id="461" r:id="rId75"/>
    <p:sldId id="489" r:id="rId76"/>
    <p:sldId id="319" r:id="rId77"/>
    <p:sldId id="339" r:id="rId78"/>
    <p:sldId id="340" r:id="rId79"/>
    <p:sldId id="341" r:id="rId80"/>
    <p:sldId id="289" r:id="rId81"/>
    <p:sldId id="266" r:id="rId82"/>
    <p:sldId id="267" r:id="rId83"/>
    <p:sldId id="268" r:id="rId84"/>
    <p:sldId id="329" r:id="rId85"/>
    <p:sldId id="269" r:id="rId86"/>
    <p:sldId id="272" r:id="rId87"/>
    <p:sldId id="311" r:id="rId88"/>
    <p:sldId id="321" r:id="rId89"/>
    <p:sldId id="322" r:id="rId90"/>
    <p:sldId id="270" r:id="rId91"/>
    <p:sldId id="327" r:id="rId92"/>
    <p:sldId id="491" r:id="rId93"/>
    <p:sldId id="583" r:id="rId94"/>
    <p:sldId id="586" r:id="rId95"/>
    <p:sldId id="474" r:id="rId96"/>
    <p:sldId id="585" r:id="rId97"/>
  </p:sldIdLst>
  <p:sldSz cx="9144000" cy="6858000" type="screen4x3"/>
  <p:notesSz cx="7315200" cy="9601200"/>
  <p:custDataLst>
    <p:tags r:id="rId9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a Ladouceur" initials="JL" lastIdx="5" clrIdx="0">
    <p:extLst>
      <p:ext uri="{19B8F6BF-5375-455C-9EA6-DF929625EA0E}">
        <p15:presenceInfo xmlns:p15="http://schemas.microsoft.com/office/powerpoint/2012/main" userId="S-1-5-21-2984183837-4143580261-1019398614-10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3275" autoAdjust="0"/>
  </p:normalViewPr>
  <p:slideViewPr>
    <p:cSldViewPr>
      <p:cViewPr varScale="1">
        <p:scale>
          <a:sx n="77" d="100"/>
          <a:sy n="77" d="100"/>
        </p:scale>
        <p:origin x="1546" y="67"/>
      </p:cViewPr>
      <p:guideLst>
        <p:guide orient="horz" pos="2160"/>
        <p:guide pos="2880"/>
      </p:guideLst>
    </p:cSldViewPr>
  </p:slideViewPr>
  <p:outlineViewPr>
    <p:cViewPr>
      <p:scale>
        <a:sx n="33" d="100"/>
        <a:sy n="33" d="100"/>
      </p:scale>
      <p:origin x="0" y="-11083"/>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0" d="100"/>
          <a:sy n="80" d="100"/>
        </p:scale>
        <p:origin x="3804" y="108"/>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viewProps" Target="viewProp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tags" Target="tags/tag1.xml"/><Relationship Id="rId10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commentAuthors" Target="commentAuthors.xml"/><Relationship Id="rId105"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notesMaster" Target="notesMasters/notesMaster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a Ladouceur" userId="e310b842-ce3a-4ef8-b271-c269c87bdd4c" providerId="ADAL" clId="{3B246C01-8D29-44C0-AAB2-BB452E32176B}"/>
  </pc:docChgLst>
  <pc:docChgLst>
    <pc:chgData name="Julia Ladouceur" userId="e310b842-ce3a-4ef8-b271-c269c87bdd4c" providerId="ADAL" clId="{A65721B0-457B-49AB-88A7-D991005FB4EE}"/>
    <pc:docChg chg="custSel addSld modSld">
      <pc:chgData name="Julia Ladouceur" userId="e310b842-ce3a-4ef8-b271-c269c87bdd4c" providerId="ADAL" clId="{A65721B0-457B-49AB-88A7-D991005FB4EE}" dt="2025-04-09T18:43:04" v="2"/>
      <pc:docMkLst>
        <pc:docMk/>
      </pc:docMkLst>
      <pc:sldChg chg="addSp delSp modSp add">
        <pc:chgData name="Julia Ladouceur" userId="e310b842-ce3a-4ef8-b271-c269c87bdd4c" providerId="ADAL" clId="{A65721B0-457B-49AB-88A7-D991005FB4EE}" dt="2025-04-09T18:43:04" v="2"/>
        <pc:sldMkLst>
          <pc:docMk/>
          <pc:sldMk cId="850162277" sldId="586"/>
        </pc:sldMkLst>
        <pc:spChg chg="del">
          <ac:chgData name="Julia Ladouceur" userId="e310b842-ce3a-4ef8-b271-c269c87bdd4c" providerId="ADAL" clId="{A65721B0-457B-49AB-88A7-D991005FB4EE}" dt="2025-04-09T18:42:55.836" v="1" actId="478"/>
          <ac:spMkLst>
            <pc:docMk/>
            <pc:sldMk cId="850162277" sldId="586"/>
            <ac:spMk id="2" creationId="{FD5EEB12-0AC7-42BB-B2A6-C83FAD89F6F8}"/>
          </ac:spMkLst>
        </pc:spChg>
        <pc:spChg chg="del">
          <ac:chgData name="Julia Ladouceur" userId="e310b842-ce3a-4ef8-b271-c269c87bdd4c" providerId="ADAL" clId="{A65721B0-457B-49AB-88A7-D991005FB4EE}" dt="2025-04-09T18:42:55.836" v="1" actId="478"/>
          <ac:spMkLst>
            <pc:docMk/>
            <pc:sldMk cId="850162277" sldId="586"/>
            <ac:spMk id="3" creationId="{42A57266-14B6-4644-9F45-876B2CDE9CC5}"/>
          </ac:spMkLst>
        </pc:spChg>
        <pc:picChg chg="add mod">
          <ac:chgData name="Julia Ladouceur" userId="e310b842-ce3a-4ef8-b271-c269c87bdd4c" providerId="ADAL" clId="{A65721B0-457B-49AB-88A7-D991005FB4EE}" dt="2025-04-09T18:43:04" v="2"/>
          <ac:picMkLst>
            <pc:docMk/>
            <pc:sldMk cId="850162277" sldId="586"/>
            <ac:picMk id="5" creationId="{2B868C4F-7766-412F-B625-9BE2E122A41F}"/>
          </ac:picMkLst>
        </pc:picChg>
      </pc:sldChg>
    </pc:docChg>
  </pc:docChgLst>
  <pc:docChgLst>
    <pc:chgData name="Julia Ladouceur" userId="e310b842-ce3a-4ef8-b271-c269c87bdd4c" providerId="ADAL" clId="{919306E2-FCDF-4554-BBF5-8708613F9DCB}"/>
  </pc:docChgLst>
  <pc:docChgLst>
    <pc:chgData name="Julia Ladouceur" userId="e310b842-ce3a-4ef8-b271-c269c87bdd4c" providerId="ADAL" clId="{D034CBB9-0D4F-4571-BC32-7C687E2653ED}"/>
    <pc:docChg chg="addSld modSld">
      <pc:chgData name="Julia Ladouceur" userId="e310b842-ce3a-4ef8-b271-c269c87bdd4c" providerId="ADAL" clId="{D034CBB9-0D4F-4571-BC32-7C687E2653ED}" dt="2025-01-17T15:05:40.155" v="1"/>
      <pc:docMkLst>
        <pc:docMk/>
      </pc:docMkLst>
      <pc:sldChg chg="addSp modSp add">
        <pc:chgData name="Julia Ladouceur" userId="e310b842-ce3a-4ef8-b271-c269c87bdd4c" providerId="ADAL" clId="{D034CBB9-0D4F-4571-BC32-7C687E2653ED}" dt="2025-01-17T15:05:40.155" v="1"/>
        <pc:sldMkLst>
          <pc:docMk/>
          <pc:sldMk cId="76922856" sldId="585"/>
        </pc:sldMkLst>
        <pc:picChg chg="add mod">
          <ac:chgData name="Julia Ladouceur" userId="e310b842-ce3a-4ef8-b271-c269c87bdd4c" providerId="ADAL" clId="{D034CBB9-0D4F-4571-BC32-7C687E2653ED}" dt="2025-01-17T15:05:40.155" v="1"/>
          <ac:picMkLst>
            <pc:docMk/>
            <pc:sldMk cId="76922856" sldId="585"/>
            <ac:picMk id="3" creationId="{CD35A105-63ED-4442-8AD0-28997F0CC7FF}"/>
          </ac:picMkLst>
        </pc:picChg>
      </pc:sldChg>
    </pc:docChg>
  </pc:docChgLst>
  <pc:docChgLst>
    <pc:chgData name="Khadija Baig" userId="S::kbaig@mediasmarts.ca::a06400fb-e840-4cf6-8e52-c99a8cee0d79" providerId="AD" clId="Web-{D564E94A-C58C-354B-8ADA-B454A1268CEB}"/>
    <pc:docChg chg="modSld">
      <pc:chgData name="Khadija Baig" userId="S::kbaig@mediasmarts.ca::a06400fb-e840-4cf6-8e52-c99a8cee0d79" providerId="AD" clId="Web-{D564E94A-C58C-354B-8ADA-B454A1268CEB}" dt="2025-01-17T14:29:39.892" v="5"/>
      <pc:docMkLst>
        <pc:docMk/>
      </pc:docMkLst>
      <pc:sldChg chg="modNotes">
        <pc:chgData name="Khadija Baig" userId="S::kbaig@mediasmarts.ca::a06400fb-e840-4cf6-8e52-c99a8cee0d79" providerId="AD" clId="Web-{D564E94A-C58C-354B-8ADA-B454A1268CEB}" dt="2025-01-17T14:29:39.892" v="5"/>
        <pc:sldMkLst>
          <pc:docMk/>
          <pc:sldMk cId="2328517508" sldId="491"/>
        </pc:sldMkLst>
      </pc:sldChg>
      <pc:sldChg chg="modNotes">
        <pc:chgData name="Khadija Baig" userId="S::kbaig@mediasmarts.ca::a06400fb-e840-4cf6-8e52-c99a8cee0d79" providerId="AD" clId="Web-{D564E94A-C58C-354B-8ADA-B454A1268CEB}" dt="2025-01-17T14:29:32.095" v="2"/>
        <pc:sldMkLst>
          <pc:docMk/>
          <pc:sldMk cId="1192268399" sldId="58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CA"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09C437F5-2B6E-4664-85BA-EF5F7E6AE245}" type="datetimeFigureOut">
              <a:rPr lang="en-CA" smtClean="0"/>
              <a:t>2025-04-09</a:t>
            </a:fld>
            <a:endParaRPr lang="en-CA"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CA"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endParaRPr lang="en-CA"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200"/>
            </a:lvl1pPr>
          </a:lstStyle>
          <a:p>
            <a:fld id="{5DC5724F-0B1F-45A0-A259-C7176C506AF3}" type="slidenum">
              <a:rPr lang="en-CA" smtClean="0"/>
              <a:pPr/>
              <a:t>‹#›</a:t>
            </a:fld>
            <a:endParaRPr lang="en-CA" dirty="0"/>
          </a:p>
        </p:txBody>
      </p:sp>
    </p:spTree>
    <p:extLst>
      <p:ext uri="{BB962C8B-B14F-4D97-AF65-F5344CB8AC3E}">
        <p14:creationId xmlns:p14="http://schemas.microsoft.com/office/powerpoint/2010/main" val="2688766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Bienvenue à cette introduction à la sécurité en ligne. Cet atelier est conçu pour vous présenter certaines compétences essentielles qui vous aideront à assurer votre sécurité en ligne.</a:t>
            </a:r>
          </a:p>
          <a:p>
            <a:endParaRPr lang="fr-CA" dirty="0"/>
          </a:p>
          <a:p>
            <a:r>
              <a:rPr lang="fr-CA" dirty="0">
                <a:cs typeface="Segoe UI"/>
              </a:rPr>
              <a:t>Nous aurons du temps pour les questions à la fin, mais j’aimerais aussi vous inviter à lever la main en tout temps si vous avez une question en cours de route. </a:t>
            </a:r>
            <a:r>
              <a:rPr lang="fr-CA" i="1" dirty="0">
                <a:cs typeface="Segoe UI"/>
              </a:rPr>
              <a:t>[Les participants à distance sont invités à poser leurs questions dans la boîte de clavardage.]</a:t>
            </a:r>
            <a:endParaRPr lang="fr-CA" i="1" dirty="0"/>
          </a:p>
        </p:txBody>
      </p:sp>
      <p:sp>
        <p:nvSpPr>
          <p:cNvPr id="4" name="Slide Number Placeholder 3"/>
          <p:cNvSpPr>
            <a:spLocks noGrp="1"/>
          </p:cNvSpPr>
          <p:nvPr>
            <p:ph type="sldNum" sz="quarter" idx="10"/>
          </p:nvPr>
        </p:nvSpPr>
        <p:spPr/>
        <p:txBody>
          <a:bodyPr/>
          <a:lstStyle/>
          <a:p>
            <a:fld id="{1454F0EA-2214-4D79-A350-2C5E12F90435}" type="slidenum">
              <a:rPr lang="fr-CA" smtClean="0"/>
              <a:t>1</a:t>
            </a:fld>
            <a:endParaRPr lang="fr-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fr-CA" dirty="0"/>
              <a:t>© 2024 HabiloMédias</a:t>
            </a:r>
          </a:p>
        </p:txBody>
      </p:sp>
    </p:spTree>
    <p:extLst>
      <p:ext uri="{BB962C8B-B14F-4D97-AF65-F5344CB8AC3E}">
        <p14:creationId xmlns:p14="http://schemas.microsoft.com/office/powerpoint/2010/main" val="16431906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Sur les appareils Android, appuyez sur « Paramètres », faites défiler l’écran vers le bas et appuyez sur « Écran verrouillé et sécurité ».</a:t>
            </a:r>
          </a:p>
          <a:p>
            <a:endParaRPr lang="en-CA" baseline="0" dirty="0"/>
          </a:p>
          <a:p>
            <a:endParaRPr lang="en-CA" baseline="0" dirty="0"/>
          </a:p>
          <a:p>
            <a:endParaRPr lang="en-CA" baseline="0" dirty="0"/>
          </a:p>
        </p:txBody>
      </p:sp>
      <p:sp>
        <p:nvSpPr>
          <p:cNvPr id="4" name="Slide Number Placeholder 3"/>
          <p:cNvSpPr>
            <a:spLocks noGrp="1"/>
          </p:cNvSpPr>
          <p:nvPr>
            <p:ph type="sldNum" sz="quarter" idx="10"/>
          </p:nvPr>
        </p:nvSpPr>
        <p:spPr/>
        <p:txBody>
          <a:bodyPr/>
          <a:lstStyle/>
          <a:p>
            <a:fld id="{5DC5724F-0B1F-45A0-A259-C7176C506AF3}" type="slidenum">
              <a:rPr lang="en-CA" smtClean="0"/>
              <a:t>10</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814281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aseline="0" dirty="0"/>
              <a:t>Ensuite, appuyez sur « Type de verrouillage de l’écran »</a:t>
            </a:r>
          </a:p>
          <a:p>
            <a:endParaRPr lang="fr-CA" baseline="0" dirty="0"/>
          </a:p>
          <a:p>
            <a:r>
              <a:rPr lang="fr-CA" baseline="0" dirty="0"/>
              <a:t>et choisissez le type qui vous convient : un NIP, un mot de passe ou un modèle que vous dessinerez à l’écran.</a:t>
            </a:r>
          </a:p>
          <a:p>
            <a:endParaRPr lang="fr-CA" baseline="0" dirty="0"/>
          </a:p>
          <a:p>
            <a:r>
              <a:rPr lang="fr-CA" baseline="0" dirty="0"/>
              <a:t>Le type de verrouillage n’importe pas vraiment; l’essentiel est de verrouiller votre appareil d’une façon ou d’une autre. Dans la mesure du possible, tenez votre appareil de manière à ce que personne ne puisse vous voir saisir votre mot de passe, NIP ou schéma de déverrouillage.</a:t>
            </a:r>
          </a:p>
          <a:p>
            <a:endParaRPr lang="fr-CA" dirty="0"/>
          </a:p>
        </p:txBody>
      </p:sp>
      <p:sp>
        <p:nvSpPr>
          <p:cNvPr id="4" name="Slide Number Placeholder 3"/>
          <p:cNvSpPr>
            <a:spLocks noGrp="1"/>
          </p:cNvSpPr>
          <p:nvPr>
            <p:ph type="sldNum" sz="quarter" idx="10"/>
          </p:nvPr>
        </p:nvSpPr>
        <p:spPr/>
        <p:txBody>
          <a:bodyPr/>
          <a:lstStyle/>
          <a:p>
            <a:fld id="{5DC5724F-0B1F-45A0-A259-C7176C506AF3}" type="slidenum">
              <a:rPr lang="en-CA" smtClean="0"/>
              <a:t>11</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713496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560570"/>
            <a:ext cx="5852160" cy="4700926"/>
          </a:xfrm>
        </p:spPr>
        <p:txBody>
          <a:bodyPr/>
          <a:lstStyle/>
          <a:p>
            <a:r>
              <a:rPr lang="fr-CA" sz="1300" dirty="0"/>
              <a:t>Contrairement aux appareils, si vous souhaitez utiliser un service de messagerie ou des réseaux sociaux comme Facebook, vous devrez créer un mot de passe.</a:t>
            </a:r>
          </a:p>
          <a:p>
            <a:endParaRPr lang="en-CA" sz="1300" dirty="0"/>
          </a:p>
          <a:p>
            <a:r>
              <a:rPr lang="fr-CA" dirty="0"/>
              <a:t>Plusieurs personnes utilisent des mots de passe qui ne sont pas sûrs parce qu’ils n’ont pas beaucoup de temps pour réfléchir à un mot de passe.</a:t>
            </a:r>
          </a:p>
          <a:p>
            <a:endParaRPr lang="en-CA" sz="1300" dirty="0"/>
          </a:p>
          <a:p>
            <a:r>
              <a:rPr lang="fr-CA" sz="1300" dirty="0"/>
              <a:t>Voici quelques-uns des mots de passe les plus souvent utilisés : </a:t>
            </a:r>
          </a:p>
          <a:p>
            <a:endParaRPr lang="en-CA" sz="1300" dirty="0"/>
          </a:p>
          <a:p>
            <a:r>
              <a:rPr lang="fr-CA" sz="1300" dirty="0"/>
              <a:t>123456</a:t>
            </a:r>
          </a:p>
          <a:p>
            <a:endParaRPr lang="en-CA" sz="1300" dirty="0"/>
          </a:p>
          <a:p>
            <a:r>
              <a:rPr lang="fr-CA" sz="1300" dirty="0"/>
              <a:t>Motdepasse</a:t>
            </a:r>
          </a:p>
          <a:p>
            <a:endParaRPr lang="en-CA" sz="1300" dirty="0"/>
          </a:p>
          <a:p>
            <a:r>
              <a:rPr lang="fr-CA" sz="1300" dirty="0"/>
              <a:t>QWERTY (il s’agit des six premières touches de la première rangée du clavier.)</a:t>
            </a:r>
          </a:p>
          <a:p>
            <a:endParaRPr lang="en-CA" sz="1300" dirty="0"/>
          </a:p>
          <a:p>
            <a:r>
              <a:rPr lang="fr-CA" sz="1300" dirty="0"/>
              <a:t>11111</a:t>
            </a:r>
          </a:p>
          <a:p>
            <a:endParaRPr lang="en-CA" sz="1300" dirty="0"/>
          </a:p>
          <a:p>
            <a:r>
              <a:rPr lang="fr-CA" sz="1300" dirty="0"/>
              <a:t>jetaime</a:t>
            </a:r>
            <a:endParaRPr lang="en-CA" sz="1300" dirty="0"/>
          </a:p>
          <a:p>
            <a:endParaRPr lang="en-CA" sz="1300" dirty="0"/>
          </a:p>
          <a:p>
            <a:pPr defTabSz="966612">
              <a:defRPr/>
            </a:pPr>
            <a:r>
              <a:rPr lang="fr-CA" sz="1300" dirty="0"/>
              <a:t>Il arrive aussi que les gens utilisent des mots de passe que n’importe qui pourrait deviner, comme leur nom de famille ou leur date de naissance.</a:t>
            </a:r>
          </a:p>
          <a:p>
            <a:endParaRPr lang="en-CA" sz="1300" dirty="0">
              <a:solidFill>
                <a:srgbClr val="00B050"/>
              </a:solidFill>
            </a:endParaRPr>
          </a:p>
        </p:txBody>
      </p:sp>
      <p:sp>
        <p:nvSpPr>
          <p:cNvPr id="4" name="Slide Number Placeholder 3"/>
          <p:cNvSpPr>
            <a:spLocks noGrp="1"/>
          </p:cNvSpPr>
          <p:nvPr>
            <p:ph type="sldNum" sz="quarter" idx="10"/>
          </p:nvPr>
        </p:nvSpPr>
        <p:spPr/>
        <p:txBody>
          <a:bodyPr/>
          <a:lstStyle/>
          <a:p>
            <a:fld id="{5DC5724F-0B1F-45A0-A259-C7176C506AF3}" type="slidenum">
              <a:rPr lang="en-CA" smtClean="0"/>
              <a:t>12</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1775261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La confidentialité des mots de passe est souvent compromise de trois façons : en utilisant le </a:t>
            </a:r>
            <a:r>
              <a:rPr lang="fr-CA" i="1" dirty="0"/>
              <a:t>dictionnaire</a:t>
            </a:r>
            <a:r>
              <a:rPr lang="fr-CA" dirty="0"/>
              <a:t> ou des </a:t>
            </a:r>
            <a:r>
              <a:rPr lang="fr-CA" i="1" dirty="0"/>
              <a:t>techniques</a:t>
            </a:r>
            <a:r>
              <a:rPr lang="fr-CA" dirty="0"/>
              <a:t> </a:t>
            </a:r>
            <a:r>
              <a:rPr lang="fr-CA" i="1" dirty="0"/>
              <a:t>de force brute</a:t>
            </a:r>
            <a:r>
              <a:rPr lang="fr-CA" dirty="0"/>
              <a:t>, où un programme informatique devine tous les mots du dictionnaire ou toutes les combinaisons possibles de lettres et de chiffres; en devinant les questions de récupération de votre mot de passe comme le nom de votre premier animal de compagnie; et en piratant le site ou l’application même pour obtenir les mots de passe de </a:t>
            </a:r>
            <a:r>
              <a:rPr lang="fr-CA" i="1" dirty="0"/>
              <a:t>tous</a:t>
            </a:r>
            <a:r>
              <a:rPr lang="fr-CA" dirty="0"/>
              <a:t> les utilisateurs, ou en achetant ces mots de passe auprès de quelqu’un d’autre qui a piraté le site.</a:t>
            </a:r>
          </a:p>
        </p:txBody>
      </p:sp>
      <p:sp>
        <p:nvSpPr>
          <p:cNvPr id="4" name="Slide Number Placeholder 3"/>
          <p:cNvSpPr>
            <a:spLocks noGrp="1"/>
          </p:cNvSpPr>
          <p:nvPr>
            <p:ph type="sldNum" sz="quarter" idx="5"/>
          </p:nvPr>
        </p:nvSpPr>
        <p:spPr/>
        <p:txBody>
          <a:bodyPr/>
          <a:lstStyle/>
          <a:p>
            <a:fld id="{5DC5724F-0B1F-45A0-A259-C7176C506AF3}" type="slidenum">
              <a:rPr lang="en-CA" smtClean="0"/>
              <a:pPr/>
              <a:t>13</a:t>
            </a:fld>
            <a:endParaRPr lang="en-CA" dirty="0"/>
          </a:p>
        </p:txBody>
      </p:sp>
      <p:sp>
        <p:nvSpPr>
          <p:cNvPr id="5" name="Footer Placeholder 5">
            <a:extLst>
              <a:ext uri="{FF2B5EF4-FFF2-40B4-BE49-F238E27FC236}">
                <a16:creationId xmlns:a16="http://schemas.microsoft.com/office/drawing/2014/main" id="{3B51EA0A-5105-4343-8DAF-F3CA6F17F189}"/>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6809706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Mais même lorsque vous n’utilisez pas un mot de passe commun oui qui est facile à deviner, celui-ci peut tout de même être considéré comme « faible ». En effet, </a:t>
            </a:r>
            <a:r>
              <a:rPr lang="fr-CA" baseline="0" dirty="0"/>
              <a:t>il y a trois règles à retenir pour créer un mot de passe dit « fort » :</a:t>
            </a:r>
          </a:p>
          <a:p>
            <a:endParaRPr lang="fr-CA" baseline="0" dirty="0"/>
          </a:p>
          <a:p>
            <a:r>
              <a:rPr lang="fr-CA" baseline="0" dirty="0"/>
              <a:t>D’abord, il ne doit pas être composé uniquement de lettres ou uniquement de chiffres.</a:t>
            </a:r>
          </a:p>
          <a:p>
            <a:endParaRPr lang="fr-CA" baseline="0" dirty="0"/>
          </a:p>
          <a:p>
            <a:r>
              <a:rPr lang="fr-CA" baseline="0" dirty="0"/>
              <a:t>Ensuite, il ne doit pas être composé d’un seul mot.</a:t>
            </a:r>
          </a:p>
          <a:p>
            <a:endParaRPr lang="fr-CA" baseline="0" dirty="0"/>
          </a:p>
          <a:p>
            <a:r>
              <a:rPr lang="fr-CA" baseline="0" dirty="0"/>
              <a:t>Enfin, il ne doit pas être utilisé sur plus d’un site.</a:t>
            </a:r>
          </a:p>
        </p:txBody>
      </p:sp>
      <p:sp>
        <p:nvSpPr>
          <p:cNvPr id="4" name="Slide Number Placeholder 3"/>
          <p:cNvSpPr>
            <a:spLocks noGrp="1"/>
          </p:cNvSpPr>
          <p:nvPr>
            <p:ph type="sldNum" sz="quarter" idx="10"/>
          </p:nvPr>
        </p:nvSpPr>
        <p:spPr/>
        <p:txBody>
          <a:bodyPr/>
          <a:lstStyle/>
          <a:p>
            <a:fld id="{5DC5724F-0B1F-45A0-A259-C7176C506AF3}" type="slidenum">
              <a:rPr lang="en-CA" smtClean="0"/>
              <a:t>14</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8954232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Après avoir tenté les mots de passe les plus communs, la plupart des pirates informatiques (c’est-à-dire des personnes qui infiltrent les systèmes ou les comptes d’autrui, communément appelées « hackers ») utilisent un programme qui essaie tous les mots de passe possibles.</a:t>
            </a:r>
            <a:r>
              <a:rPr lang="fr-CA" baseline="0" dirty="0"/>
              <a:t> Comme il s’agit d’un programme informatique, tout se fait très rapidement. En mélangeant des lettres, des nombres et d’autres caractères, comme les signes de ponctuation, vous mettez des bâtons dans les roues au programme pirate.</a:t>
            </a:r>
          </a:p>
          <a:p>
            <a:endParaRPr lang="en-CA" baseline="0" dirty="0"/>
          </a:p>
          <a:p>
            <a:r>
              <a:rPr lang="fr-CA" baseline="0" dirty="0"/>
              <a:t>Vous pouvez commencer par choisir un mot normal, puis remplacer certaines lettres par des chiffres ou d’autres caractères, comme l’illustre l’écran.</a:t>
            </a:r>
          </a:p>
          <a:p>
            <a:endParaRPr lang="en-CA" baseline="0" dirty="0"/>
          </a:p>
          <a:p>
            <a:r>
              <a:rPr lang="fr-CA" baseline="0" dirty="0"/>
              <a:t>Si possible, mélangez les majuscules et les minuscules. Évitez de toujours mettre une majuscule en début de mot! </a:t>
            </a:r>
          </a:p>
        </p:txBody>
      </p:sp>
      <p:sp>
        <p:nvSpPr>
          <p:cNvPr id="4" name="Slide Number Placeholder 3"/>
          <p:cNvSpPr>
            <a:spLocks noGrp="1"/>
          </p:cNvSpPr>
          <p:nvPr>
            <p:ph type="sldNum" sz="quarter" idx="10"/>
          </p:nvPr>
        </p:nvSpPr>
        <p:spPr/>
        <p:txBody>
          <a:bodyPr/>
          <a:lstStyle/>
          <a:p>
            <a:fld id="{5DC5724F-0B1F-45A0-A259-C7176C506AF3}" type="slidenum">
              <a:rPr lang="en-CA" smtClean="0"/>
              <a:t>15</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1961523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aseline="0" dirty="0"/>
              <a:t>Les programmes pirates essaient souvent tous les mots du dictionnaire lorsqu’ils tentent de trouver un mot de passe. Même si vous avez changé quelques lettres en chiffres ou caractères, ils peuvent arriver à deviner le mot de passe.</a:t>
            </a:r>
          </a:p>
          <a:p>
            <a:endParaRPr lang="en-CA" baseline="0" dirty="0"/>
          </a:p>
          <a:p>
            <a:r>
              <a:rPr lang="fr-CA" dirty="0"/>
              <a:t>Pour éviter cette situation, créez une phrase avec votre mot. Par exemple, changez « bananes » pour « les bananes sont jaunes » ou « vive les bananes ».</a:t>
            </a:r>
            <a:r>
              <a:rPr lang="fr-CA" baseline="0" dirty="0"/>
              <a:t> (Dans la plupart des mots de passe, les espaces ne sont pas autorisés, donc il vous faudra coller les mots.) </a:t>
            </a:r>
          </a:p>
          <a:p>
            <a:endParaRPr lang="en-CA" baseline="0" dirty="0"/>
          </a:p>
          <a:p>
            <a:r>
              <a:rPr lang="fr-CA" baseline="0" dirty="0"/>
              <a:t>Ensuite, remplacez certaines lettres des mots ajoutés par des chiffres ou des caractères spéciaux. </a:t>
            </a:r>
          </a:p>
          <a:p>
            <a:endParaRPr lang="en-CA" baseline="0" dirty="0"/>
          </a:p>
        </p:txBody>
      </p:sp>
      <p:sp>
        <p:nvSpPr>
          <p:cNvPr id="4" name="Slide Number Placeholder 3"/>
          <p:cNvSpPr>
            <a:spLocks noGrp="1"/>
          </p:cNvSpPr>
          <p:nvPr>
            <p:ph type="sldNum" sz="quarter" idx="10"/>
          </p:nvPr>
        </p:nvSpPr>
        <p:spPr/>
        <p:txBody>
          <a:bodyPr/>
          <a:lstStyle/>
          <a:p>
            <a:fld id="{5DC5724F-0B1F-45A0-A259-C7176C506AF3}" type="slidenum">
              <a:rPr lang="en-CA" smtClean="0"/>
              <a:t>16</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4629058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Plus une phrase est longue, plus elle est difficile à déchiffrer lors d’une attaque par dictionnaire ou force brute.</a:t>
            </a:r>
            <a:endParaRPr lang="fr-CA" i="0" baseline="0" dirty="0"/>
          </a:p>
          <a:p>
            <a:endParaRPr lang="en-CA" i="0" baseline="0" dirty="0"/>
          </a:p>
        </p:txBody>
      </p:sp>
      <p:sp>
        <p:nvSpPr>
          <p:cNvPr id="4" name="Slide Number Placeholder 3"/>
          <p:cNvSpPr>
            <a:spLocks noGrp="1"/>
          </p:cNvSpPr>
          <p:nvPr>
            <p:ph type="sldNum" sz="quarter" idx="10"/>
          </p:nvPr>
        </p:nvSpPr>
        <p:spPr/>
        <p:txBody>
          <a:bodyPr/>
          <a:lstStyle/>
          <a:p>
            <a:fld id="{5DC5724F-0B1F-45A0-A259-C7176C506AF3}" type="slidenum">
              <a:rPr lang="en-CA" smtClean="0"/>
              <a:t>17</a:t>
            </a:fld>
            <a:endParaRPr lang="en-CA" dirty="0"/>
          </a:p>
        </p:txBody>
      </p:sp>
      <p:sp>
        <p:nvSpPr>
          <p:cNvPr id="6" name="Footer Placeholder 5">
            <a:extLst>
              <a:ext uri="{FF2B5EF4-FFF2-40B4-BE49-F238E27FC236}">
                <a16:creationId xmlns:a16="http://schemas.microsoft.com/office/drawing/2014/main" id="{4BFFF22A-7EA2-4919-8214-5D0B14F67AF2}"/>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9304743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ea typeface="Calibri"/>
                <a:cs typeface="Calibri"/>
              </a:rPr>
              <a:t>Si vous le pouvez, choisissez un long mot de passe qui est facile à s'imaginer.  Pour retenir "les mouches aiment les bananes" par exemple, vous pourriez rappeler cette image.</a:t>
            </a:r>
            <a:endParaRPr lang="fr-CA" dirty="0"/>
          </a:p>
          <a:p>
            <a:endParaRPr lang="fr-CA" dirty="0"/>
          </a:p>
          <a:p>
            <a:endParaRPr lang="fr-CA" dirty="0"/>
          </a:p>
        </p:txBody>
      </p:sp>
      <p:sp>
        <p:nvSpPr>
          <p:cNvPr id="4" name="Slide Number Placeholder 3"/>
          <p:cNvSpPr>
            <a:spLocks noGrp="1"/>
          </p:cNvSpPr>
          <p:nvPr>
            <p:ph type="sldNum" sz="quarter" idx="5"/>
          </p:nvPr>
        </p:nvSpPr>
        <p:spPr/>
        <p:txBody>
          <a:bodyPr/>
          <a:lstStyle/>
          <a:p>
            <a:fld id="{5DC5724F-0B1F-45A0-A259-C7176C506AF3}" type="slidenum">
              <a:rPr lang="en-CA" smtClean="0"/>
              <a:pPr/>
              <a:t>18</a:t>
            </a:fld>
            <a:endParaRPr lang="en-CA" dirty="0"/>
          </a:p>
        </p:txBody>
      </p:sp>
      <p:sp>
        <p:nvSpPr>
          <p:cNvPr id="5" name="Footer Placeholder 5">
            <a:extLst>
              <a:ext uri="{FF2B5EF4-FFF2-40B4-BE49-F238E27FC236}">
                <a16:creationId xmlns:a16="http://schemas.microsoft.com/office/drawing/2014/main" id="{DCB53FF4-E867-4B74-BE5E-A3D3594A35FD}"/>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1492271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Enfin, n’utilisez pas le même mot de passe sur plus d’un site.</a:t>
            </a:r>
            <a:r>
              <a:rPr lang="fr-CA" baseline="0" dirty="0"/>
              <a:t> Souvent, ce sont les sites qui se font pirater, et pas les comptes des individus, et lorsque c’est le cas, les pirates peuvent avoir accès à votre mot de passe, même s’il est fort.</a:t>
            </a:r>
          </a:p>
          <a:p>
            <a:endParaRPr lang="en-CA" baseline="0" dirty="0"/>
          </a:p>
          <a:p>
            <a:r>
              <a:rPr lang="fr-CA" baseline="0" dirty="0"/>
              <a:t>Mais un problème se pose : comment arriver à se souvenir de plusieurs mots de passe pour différents sites? Une façon simple de procéder est d’ajouter la première et la dernière lettre du site au mot de passe. Par exemple, pour votre compte Facebook, vous pourriez mettre un « f » au début du mot de passe et un « k » à la fin. Pour votre compte Kijiji, vous mettriez un « k » au début du mot de passe et un « i » à la fin.</a:t>
            </a:r>
          </a:p>
          <a:p>
            <a:endParaRPr lang="en-CA" baseline="0" dirty="0"/>
          </a:p>
          <a:p>
            <a:r>
              <a:rPr lang="fr-CA" baseline="0" dirty="0"/>
              <a:t>Vous n’avez pas à utiliser exactement cette méthode. Vous pouvez mettre les lettres au milieu, les inverser, ou les intégrer de la façon qui vous plaît, pourvu que vous vous rappeliez votre façon de faire.</a:t>
            </a:r>
          </a:p>
          <a:p>
            <a:endParaRPr lang="en-CA" dirty="0"/>
          </a:p>
          <a:p>
            <a:endParaRPr lang="en-CA" dirty="0"/>
          </a:p>
        </p:txBody>
      </p:sp>
      <p:sp>
        <p:nvSpPr>
          <p:cNvPr id="4" name="Slide Number Placeholder 3"/>
          <p:cNvSpPr>
            <a:spLocks noGrp="1"/>
          </p:cNvSpPr>
          <p:nvPr>
            <p:ph type="sldNum" sz="quarter" idx="10"/>
          </p:nvPr>
        </p:nvSpPr>
        <p:spPr/>
        <p:txBody>
          <a:bodyPr/>
          <a:lstStyle/>
          <a:p>
            <a:fld id="{5DC5724F-0B1F-45A0-A259-C7176C506AF3}" type="slidenum">
              <a:rPr lang="en-CA" smtClean="0"/>
              <a:t>19</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844830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effectLst/>
              </a:rPr>
              <a:t>Du matériel de référence est fourni dans le cadre de cet atelier, notamment une feuille d’exercice et une vidéo pour vous aider à vous souvenir du contenu essentiel. </a:t>
            </a:r>
          </a:p>
          <a:p>
            <a:endParaRPr lang="fr-CA" dirty="0"/>
          </a:p>
          <a:p>
            <a:r>
              <a:rPr lang="fr-CA" dirty="0">
                <a:effectLst/>
              </a:rPr>
              <a:t>Vous pouvez consulter ce matériel à tout moment, y compris après l’atelier, et pouvez revenir à l’atelier lui-même sur le site Web de </a:t>
            </a:r>
            <a:r>
              <a:rPr lang="fr-CA" dirty="0"/>
              <a:t>HabiloMédias, https://habilomedias.ca/favoriser-la-resilience-grace-technohabile</a:t>
            </a:r>
            <a:r>
              <a:rPr lang="fr-CA" dirty="0">
                <a:effectLst/>
              </a:rPr>
              <a:t>.</a:t>
            </a:r>
          </a:p>
          <a:p>
            <a:endParaRPr lang="fr-CA" b="0" i="0" dirty="0">
              <a:solidFill>
                <a:srgbClr val="00B050"/>
              </a:solidFill>
              <a:effectLst/>
            </a:endParaRPr>
          </a:p>
        </p:txBody>
      </p:sp>
      <p:sp>
        <p:nvSpPr>
          <p:cNvPr id="4" name="Slide Number Placeholder 3"/>
          <p:cNvSpPr>
            <a:spLocks noGrp="1"/>
          </p:cNvSpPr>
          <p:nvPr>
            <p:ph type="sldNum" sz="quarter" idx="5"/>
          </p:nvPr>
        </p:nvSpPr>
        <p:spPr/>
        <p:txBody>
          <a:bodyPr/>
          <a:lstStyle/>
          <a:p>
            <a:fld id="{DE5C2B8F-5ADC-43DA-8F91-FCBC985BC329}" type="slidenum">
              <a:rPr lang="fr-CA" smtClean="0"/>
              <a:t>2</a:t>
            </a:fld>
            <a:endParaRPr lang="fr-CA" dirty="0"/>
          </a:p>
        </p:txBody>
      </p:sp>
      <p:sp>
        <p:nvSpPr>
          <p:cNvPr id="5" name="Footer Placeholder 5">
            <a:extLst>
              <a:ext uri="{FF2B5EF4-FFF2-40B4-BE49-F238E27FC236}">
                <a16:creationId xmlns:a16="http://schemas.microsoft.com/office/drawing/2014/main" id="{AA67E2C0-828F-401B-AE2B-37B9A871027C}"/>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7200388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Vous pouvez utiliser cette méthode pour tous vos mots de passe, </a:t>
            </a:r>
            <a:r>
              <a:rPr lang="fr-CA" i="1" dirty="0"/>
              <a:t>à l’exception</a:t>
            </a:r>
            <a:r>
              <a:rPr lang="fr-CA" dirty="0"/>
              <a:t> de celui de votre messagerie électronique.</a:t>
            </a:r>
            <a:r>
              <a:rPr lang="fr-CA" i="0" baseline="0" dirty="0"/>
              <a:t> S’il vous arrivait d’oublier le mot de passe d’un autre compte, c’est à votre adresse électronique que vous serait envoyé un courriel pour réinitialiser le mot de passe oublié. </a:t>
            </a:r>
            <a:r>
              <a:rPr lang="fr-CA" dirty="0"/>
              <a:t>Cela signifie que quiconque a accès à votre messagerie électronique peut réussir à avoir accès à vos autres comptes, d’où l’importance de bien la protéger.</a:t>
            </a:r>
            <a:r>
              <a:rPr lang="fr-CA" i="0" baseline="0" dirty="0"/>
              <a:t> Vous pouvez utiliser la méthode que nous avons vue pour trouver un mot de passe pour votre messagerie, mais assurez-vous qu’il est complètement différent de celui de vos autres comptes.</a:t>
            </a:r>
          </a:p>
          <a:p>
            <a:endParaRPr lang="en-CA" i="0" baseline="0" dirty="0"/>
          </a:p>
          <a:p>
            <a:r>
              <a:rPr lang="fr-CA" i="0" baseline="0" dirty="0"/>
              <a:t>En fin de compte, vous devez vous souvenir de deux mots de passe : celui de votre messagerie électronique et celui qui change légèrement pour chacun de vos autres comptes.</a:t>
            </a:r>
          </a:p>
        </p:txBody>
      </p:sp>
      <p:sp>
        <p:nvSpPr>
          <p:cNvPr id="4" name="Slide Number Placeholder 3"/>
          <p:cNvSpPr>
            <a:spLocks noGrp="1"/>
          </p:cNvSpPr>
          <p:nvPr>
            <p:ph type="sldNum" sz="quarter" idx="10"/>
          </p:nvPr>
        </p:nvSpPr>
        <p:spPr/>
        <p:txBody>
          <a:bodyPr/>
          <a:lstStyle/>
          <a:p>
            <a:fld id="{5DC5724F-0B1F-45A0-A259-C7176C506AF3}" type="slidenum">
              <a:rPr lang="en-CA" smtClean="0"/>
              <a:t>20</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40825687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Une autre option qui s’offre à vous est d’utiliser un </a:t>
            </a:r>
            <a:r>
              <a:rPr lang="fr-CA" i="1" dirty="0"/>
              <a:t>gestionnaire de mots de passe</a:t>
            </a:r>
            <a:r>
              <a:rPr lang="fr-CA" dirty="0"/>
              <a:t>.</a:t>
            </a:r>
            <a:r>
              <a:rPr lang="fr-CA" i="0" dirty="0"/>
              <a:t> Il s’agit d’un programme qui gère vos mots de passe pour différents comptes. Il crée un mot de passe différent, presque impossible à trouver, pour chacun de vos comptes, puis s’occupe de remplir les identifiants de connexion pour vous.</a:t>
            </a:r>
          </a:p>
          <a:p>
            <a:endParaRPr lang="en-CA" i="0" baseline="0" dirty="0"/>
          </a:p>
          <a:p>
            <a:r>
              <a:rPr lang="en-CA" baseline="0" dirty="0"/>
              <a:t>Bitwarden</a:t>
            </a:r>
            <a:r>
              <a:rPr lang="fr-CA" dirty="0"/>
              <a:t> est l’un des gestionnaires de mots de passe populaires à offrir une version de base gratuite.</a:t>
            </a:r>
            <a:r>
              <a:rPr lang="fr-CA" baseline="0" dirty="0"/>
              <a:t> </a:t>
            </a:r>
          </a:p>
          <a:p>
            <a:endParaRPr lang="en-CA" baseline="0" dirty="0"/>
          </a:p>
          <a:p>
            <a:r>
              <a:rPr lang="fr-CA" baseline="0" dirty="0"/>
              <a:t>Les gestionnaires de mots de passe peuvent être utiles, mais ils servent uniquement à vous éviter d’avoir à vous rappeler plusieurs mots de passe pour différents sites Web. Vous devez tout de même vous assurer d’avoir un mot de passe fort auprès du gestionnaire de mots de passe, car quiconque réussit à se connecter à ce compte a accès à tous vos autres comptes.</a:t>
            </a:r>
          </a:p>
        </p:txBody>
      </p:sp>
      <p:sp>
        <p:nvSpPr>
          <p:cNvPr id="4" name="Slide Number Placeholder 3"/>
          <p:cNvSpPr>
            <a:spLocks noGrp="1"/>
          </p:cNvSpPr>
          <p:nvPr>
            <p:ph type="sldNum" sz="quarter" idx="10"/>
          </p:nvPr>
        </p:nvSpPr>
        <p:spPr/>
        <p:txBody>
          <a:bodyPr/>
          <a:lstStyle/>
          <a:p>
            <a:fld id="{5DC5724F-0B1F-45A0-A259-C7176C506AF3}" type="slidenum">
              <a:rPr lang="en-CA" smtClean="0"/>
              <a:t>21</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8162536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Si vous souhaitez en savoir plus sur les gestionnaires de mots de passe, consultez cet article sur le site Pensez cybersécurité. Il vous suffit d’entrer le lien au bas de l’écran (tiny.cc/pm4u) dans la barre d’adresse de votre navigateur, ou de chercher « Comment choisir le gestionnaire de mots de passe qui vous convient ».</a:t>
            </a:r>
          </a:p>
          <a:p>
            <a:endParaRPr lang="fr-CA" dirty="0">
              <a:solidFill>
                <a:srgbClr val="00B050"/>
              </a:solidFill>
              <a:highlight>
                <a:srgbClr val="FFFF00"/>
              </a:highlight>
            </a:endParaRPr>
          </a:p>
        </p:txBody>
      </p:sp>
      <p:sp>
        <p:nvSpPr>
          <p:cNvPr id="4" name="Slide Number Placeholder 3"/>
          <p:cNvSpPr>
            <a:spLocks noGrp="1"/>
          </p:cNvSpPr>
          <p:nvPr>
            <p:ph type="sldNum" sz="quarter" idx="5"/>
          </p:nvPr>
        </p:nvSpPr>
        <p:spPr/>
        <p:txBody>
          <a:bodyPr/>
          <a:lstStyle/>
          <a:p>
            <a:fld id="{5DC5724F-0B1F-45A0-A259-C7176C506AF3}" type="slidenum">
              <a:rPr lang="en-CA" smtClean="0"/>
              <a:pPr/>
              <a:t>22</a:t>
            </a:fld>
            <a:endParaRPr lang="en-CA" dirty="0"/>
          </a:p>
        </p:txBody>
      </p:sp>
      <p:sp>
        <p:nvSpPr>
          <p:cNvPr id="5" name="Footer Placeholder 5">
            <a:extLst>
              <a:ext uri="{FF2B5EF4-FFF2-40B4-BE49-F238E27FC236}">
                <a16:creationId xmlns:a16="http://schemas.microsoft.com/office/drawing/2014/main" id="{AFF7FEDD-413C-4030-BA51-F109D314A493}"/>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6151260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559935"/>
            <a:ext cx="5852160" cy="4320540"/>
          </a:xfrm>
        </p:spPr>
        <p:txBody>
          <a:bodyPr/>
          <a:lstStyle/>
          <a:p>
            <a:r>
              <a:rPr lang="fr-CA" dirty="0"/>
              <a:t>Faisons maintenant un court questionnaire pour réviser ce que nous avons appris jusqu’à présent.</a:t>
            </a:r>
          </a:p>
        </p:txBody>
      </p:sp>
      <p:sp>
        <p:nvSpPr>
          <p:cNvPr id="4" name="Slide Number Placeholder 3"/>
          <p:cNvSpPr>
            <a:spLocks noGrp="1"/>
          </p:cNvSpPr>
          <p:nvPr>
            <p:ph type="sldNum" sz="quarter" idx="10"/>
          </p:nvPr>
        </p:nvSpPr>
        <p:spPr/>
        <p:txBody>
          <a:bodyPr/>
          <a:lstStyle/>
          <a:p>
            <a:fld id="{1454F0EA-2214-4D79-A350-2C5E12F90435}" type="slidenum">
              <a:rPr lang="en-CA" smtClean="0"/>
              <a:t>23</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8531257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trike="noStrike" dirty="0"/>
              <a:t>Quelle est la meilleure façon de créer un bon mot de passe?</a:t>
            </a:r>
            <a:endParaRPr lang="fr-CA" strike="sngStrike" dirty="0"/>
          </a:p>
          <a:p>
            <a:endParaRPr lang="fr-CA" dirty="0"/>
          </a:p>
          <a:p>
            <a:pPr marL="171450" indent="-171450">
              <a:buFont typeface="Arial" panose="020B0604020202020204" pitchFamily="34" charset="0"/>
              <a:buChar char="•"/>
            </a:pPr>
            <a:r>
              <a:rPr lang="fr-CA" dirty="0"/>
              <a:t>Commencer</a:t>
            </a:r>
            <a:r>
              <a:rPr lang="fr-CA" sz="1200" dirty="0"/>
              <a:t> par une phrase, puis remplacer certaines lettres par des chiffres et des symboles</a:t>
            </a:r>
            <a:endParaRPr lang="fr-CA" dirty="0"/>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sz="1200" dirty="0"/>
              <a:t>Choisir une série de lettres, de chiffres et de symboles totalement aléatoire</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Choisir un mot au hasard dans le dictionnaire</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Utiliser un mot dont vous serez le seul à vous souvenir (comme le nom de votre premier animal de compagnie)</a:t>
            </a:r>
          </a:p>
          <a:p>
            <a:pPr marL="171450" indent="-171450">
              <a:buFont typeface="Arial" panose="020B0604020202020204" pitchFamily="34" charset="0"/>
              <a:buChar char="•"/>
            </a:pPr>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24</a:t>
            </a:fld>
            <a:endParaRPr lang="en-CA" dirty="0"/>
          </a:p>
        </p:txBody>
      </p:sp>
      <p:sp>
        <p:nvSpPr>
          <p:cNvPr id="5" name="Footer Placeholder 5">
            <a:extLst>
              <a:ext uri="{FF2B5EF4-FFF2-40B4-BE49-F238E27FC236}">
                <a16:creationId xmlns:a16="http://schemas.microsoft.com/office/drawing/2014/main" id="{FB554CD6-DD05-4C59-9350-729813DFC764}"/>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8423045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La meilleure approche consiste à créer une phrase de plusieurs mots et à remplacer certaines de ces lettres par des chiffres et des symboles. Ainsi, le mot de passe est difficile à deviner, mais facile à mémoriser.</a:t>
            </a:r>
          </a:p>
          <a:p>
            <a:endParaRPr lang="fr-CA" dirty="0">
              <a:ea typeface="Calibri"/>
              <a:cs typeface="Calibri"/>
            </a:endParaRPr>
          </a:p>
          <a:p>
            <a:endParaRPr lang="en-CA" dirty="0"/>
          </a:p>
        </p:txBody>
      </p:sp>
      <p:sp>
        <p:nvSpPr>
          <p:cNvPr id="4" name="Slide Number Placeholder 3"/>
          <p:cNvSpPr>
            <a:spLocks noGrp="1"/>
          </p:cNvSpPr>
          <p:nvPr>
            <p:ph type="sldNum" sz="quarter" idx="5"/>
          </p:nvPr>
        </p:nvSpPr>
        <p:spPr/>
        <p:txBody>
          <a:bodyPr/>
          <a:lstStyle/>
          <a:p>
            <a:fld id="{DE5C2B8F-5ADC-43DA-8F91-FCBC985BC329}" type="slidenum">
              <a:rPr lang="en-CA" smtClean="0"/>
              <a:t>25</a:t>
            </a:fld>
            <a:endParaRPr lang="en-CA" dirty="0"/>
          </a:p>
        </p:txBody>
      </p:sp>
      <p:sp>
        <p:nvSpPr>
          <p:cNvPr id="5" name="Footer Placeholder 5">
            <a:extLst>
              <a:ext uri="{FF2B5EF4-FFF2-40B4-BE49-F238E27FC236}">
                <a16:creationId xmlns:a16="http://schemas.microsoft.com/office/drawing/2014/main" id="{9CCE6FC3-2E66-42E6-AD93-5A71C504C4D9}"/>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688385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Quelle est la meilleure façon de vous souvenir des différents mots de passe pour tous vos comptes?</a:t>
            </a:r>
          </a:p>
          <a:p>
            <a:endParaRPr lang="fr-CA" dirty="0"/>
          </a:p>
          <a:p>
            <a:pPr marL="171450" indent="-171450">
              <a:buFont typeface="Arial" panose="020B0604020202020204" pitchFamily="34" charset="0"/>
              <a:buChar char="•"/>
            </a:pPr>
            <a:r>
              <a:rPr lang="fr-CA" dirty="0"/>
              <a:t>Les écrire sur un bout de papier</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Changer une lettre pour chaque compte</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Ajouter la première et la dernière lettre du compte au mot de passe</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Utiliser le nom du compte comme mot de passe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endParaRPr lang="en-CA" dirty="0"/>
          </a:p>
        </p:txBody>
      </p:sp>
      <p:sp>
        <p:nvSpPr>
          <p:cNvPr id="4" name="Slide Number Placeholder 3"/>
          <p:cNvSpPr>
            <a:spLocks noGrp="1"/>
          </p:cNvSpPr>
          <p:nvPr>
            <p:ph type="sldNum" sz="quarter" idx="5"/>
          </p:nvPr>
        </p:nvSpPr>
        <p:spPr/>
        <p:txBody>
          <a:bodyPr/>
          <a:lstStyle/>
          <a:p>
            <a:fld id="{DE5C2B8F-5ADC-43DA-8F91-FCBC985BC329}" type="slidenum">
              <a:rPr lang="en-CA" smtClean="0"/>
              <a:t>26</a:t>
            </a:fld>
            <a:endParaRPr lang="en-CA" dirty="0"/>
          </a:p>
        </p:txBody>
      </p:sp>
      <p:sp>
        <p:nvSpPr>
          <p:cNvPr id="5" name="Footer Placeholder 5">
            <a:extLst>
              <a:ext uri="{FF2B5EF4-FFF2-40B4-BE49-F238E27FC236}">
                <a16:creationId xmlns:a16="http://schemas.microsoft.com/office/drawing/2014/main" id="{C42A84F6-6777-4BA4-9A05-7219F8620CEA}"/>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0555212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 plus important est de ne </a:t>
            </a:r>
            <a:r>
              <a:rPr lang="fr-CA" i="1" dirty="0"/>
              <a:t>pas</a:t>
            </a:r>
            <a:r>
              <a:rPr lang="fr-CA" dirty="0"/>
              <a:t> utiliser le même mot de passe pour plusieurs comptes. L’ajout de la première et de la dernière lettre du compte (comme « F » et « K » pour Facebook) vous permet de rendre votre mot de passe unique et facile à retenir.</a:t>
            </a:r>
          </a:p>
          <a:p>
            <a:endParaRPr lang="fr-CA" i="0" dirty="0">
              <a:ea typeface="Calibri"/>
              <a:cs typeface="Calibri"/>
            </a:endParaRPr>
          </a:p>
          <a:p>
            <a:endParaRPr lang="en-CA" dirty="0"/>
          </a:p>
        </p:txBody>
      </p:sp>
      <p:sp>
        <p:nvSpPr>
          <p:cNvPr id="4" name="Slide Number Placeholder 3"/>
          <p:cNvSpPr>
            <a:spLocks noGrp="1"/>
          </p:cNvSpPr>
          <p:nvPr>
            <p:ph type="sldNum" sz="quarter" idx="5"/>
          </p:nvPr>
        </p:nvSpPr>
        <p:spPr/>
        <p:txBody>
          <a:bodyPr/>
          <a:lstStyle/>
          <a:p>
            <a:fld id="{DE5C2B8F-5ADC-43DA-8F91-FCBC985BC329}" type="slidenum">
              <a:rPr lang="en-CA" smtClean="0"/>
              <a:t>27</a:t>
            </a:fld>
            <a:endParaRPr lang="en-CA" dirty="0"/>
          </a:p>
        </p:txBody>
      </p:sp>
      <p:sp>
        <p:nvSpPr>
          <p:cNvPr id="5" name="Footer Placeholder 5">
            <a:extLst>
              <a:ext uri="{FF2B5EF4-FFF2-40B4-BE49-F238E27FC236}">
                <a16:creationId xmlns:a16="http://schemas.microsoft.com/office/drawing/2014/main" id="{CA4ECF85-8925-47D0-AE56-A89DD4D269ED}"/>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6844860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Pourquoi devriez-vous utiliser un mot de passe complètement différent pour votre compte de courrier électronique?</a:t>
            </a:r>
          </a:p>
          <a:p>
            <a:endParaRPr lang="fr-CA" dirty="0"/>
          </a:p>
          <a:p>
            <a:pPr marL="171450" indent="-171450">
              <a:buFont typeface="Arial" panose="020B0604020202020204" pitchFamily="34" charset="0"/>
              <a:buChar char="•"/>
            </a:pPr>
            <a:r>
              <a:rPr lang="fr-CA" dirty="0"/>
              <a:t>Parce que c’est là que se trouvent vos informations les plus privées</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Parce que c’est là que les autres comptes réinitialisent votre mot de passe si vous l’oubliez</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Parce que la sécurité des comptes de courrier électronique est plus faible</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Parce qu’un mot de passe plus fort vous évitera de recevoir des pourriels</a:t>
            </a:r>
          </a:p>
          <a:p>
            <a:endParaRPr lang="fr-CA" dirty="0"/>
          </a:p>
          <a:p>
            <a:endParaRPr lang="en-CA" dirty="0"/>
          </a:p>
        </p:txBody>
      </p:sp>
      <p:sp>
        <p:nvSpPr>
          <p:cNvPr id="4" name="Slide Number Placeholder 3"/>
          <p:cNvSpPr>
            <a:spLocks noGrp="1"/>
          </p:cNvSpPr>
          <p:nvPr>
            <p:ph type="sldNum" sz="quarter" idx="5"/>
          </p:nvPr>
        </p:nvSpPr>
        <p:spPr/>
        <p:txBody>
          <a:bodyPr/>
          <a:lstStyle/>
          <a:p>
            <a:fld id="{DE5C2B8F-5ADC-43DA-8F91-FCBC985BC329}" type="slidenum">
              <a:rPr lang="en-CA" smtClean="0"/>
              <a:t>28</a:t>
            </a:fld>
            <a:endParaRPr lang="en-CA" dirty="0"/>
          </a:p>
        </p:txBody>
      </p:sp>
      <p:sp>
        <p:nvSpPr>
          <p:cNvPr id="5" name="Footer Placeholder 5">
            <a:extLst>
              <a:ext uri="{FF2B5EF4-FFF2-40B4-BE49-F238E27FC236}">
                <a16:creationId xmlns:a16="http://schemas.microsoft.com/office/drawing/2014/main" id="{A1B5CDCC-D7FD-4BE7-93BC-3A31C19890D7}"/>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0745227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En général, lorsque vous oubliez un mot de passe, vous pouvez envoyer une </a:t>
            </a:r>
            <a:r>
              <a:rPr lang="fr-CA" i="1" dirty="0"/>
              <a:t>question de récupération</a:t>
            </a:r>
            <a:r>
              <a:rPr lang="fr-CA" dirty="0"/>
              <a:t> à votre adresse électronique, ce qui signifie que quelqu’un qui a accès à votre adresse électronique peut être en mesure d’accéder à un grand nombre de vos autres comptes.</a:t>
            </a:r>
          </a:p>
          <a:p>
            <a:endParaRPr lang="fr-CA" dirty="0">
              <a:ea typeface="Calibri"/>
              <a:cs typeface="Calibri"/>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29</a:t>
            </a:fld>
            <a:endParaRPr lang="en-CA" dirty="0"/>
          </a:p>
        </p:txBody>
      </p:sp>
      <p:sp>
        <p:nvSpPr>
          <p:cNvPr id="5" name="Footer Placeholder 5">
            <a:extLst>
              <a:ext uri="{FF2B5EF4-FFF2-40B4-BE49-F238E27FC236}">
                <a16:creationId xmlns:a16="http://schemas.microsoft.com/office/drawing/2014/main" id="{F8C7D7E9-E706-447A-96E9-D818EF9F6CE5}"/>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5339831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trike="noStrike" dirty="0">
                <a:effectLst/>
                <a:cs typeface="Segoe UI"/>
              </a:rPr>
              <a:t>Certains sujets peuvent être bouleversants alors avant de commencer, parlons de la façon dont nous pouvons créer un espace sûr.</a:t>
            </a:r>
          </a:p>
          <a:p>
            <a:endParaRPr lang="fr-CA" dirty="0">
              <a:effectLst/>
              <a:highlight>
                <a:srgbClr val="FFFF00"/>
              </a:highlight>
            </a:endParaRPr>
          </a:p>
          <a:p>
            <a:pPr>
              <a:defRPr/>
            </a:pPr>
            <a:r>
              <a:rPr lang="fr-CA" dirty="0">
                <a:effectLst/>
                <a:cs typeface="Segoe UI"/>
              </a:rPr>
              <a:t>Nous vous indiquerons le contenu de chaque partie de l’atelier afin que vous puissiez vous retirer quelques minutes si vous préférez ne pas aborder un sujet particulier. Si vous devez vous retirer, levez le pouce avant de partir pour que je sache que vous allez bien. Si vous avez besoin d’aide, </a:t>
            </a:r>
            <a:r>
              <a:rPr lang="fr-CA" i="1" dirty="0">
                <a:effectLst/>
                <a:cs typeface="Segoe UI"/>
              </a:rPr>
              <a:t>[nom de la personne disponible pour du soutien supplémentaire]</a:t>
            </a:r>
            <a:r>
              <a:rPr lang="fr-CA" dirty="0">
                <a:effectLst/>
                <a:cs typeface="Segoe UI"/>
              </a:rPr>
              <a:t> est à votre disposition pour vous aider.</a:t>
            </a:r>
          </a:p>
          <a:p>
            <a:pPr>
              <a:defRPr/>
            </a:pPr>
            <a:endParaRPr lang="fr-CA" dirty="0">
              <a:highlight>
                <a:srgbClr val="FFFF00"/>
              </a:highlight>
              <a:cs typeface="Segoe UI" panose="020B0502040204020203" pitchFamily="34" charset="0"/>
            </a:endParaRPr>
          </a:p>
          <a:p>
            <a:r>
              <a:rPr lang="fr-CA" i="1" dirty="0">
                <a:effectLst/>
                <a:cs typeface="Segoe UI"/>
              </a:rPr>
              <a:t>Pour les participants à distance uniquement :</a:t>
            </a:r>
            <a:r>
              <a:rPr lang="fr-CA" dirty="0">
                <a:effectLst/>
                <a:cs typeface="Segoe UI"/>
              </a:rPr>
              <a:t> Assurons-nous que vous vous trouvez dans un espace sûr. Vous trouvez-vous dans un endroit privé où vous pouvez potentiellement partager vos pensées et écouter sans que quelqu’un en qui vous n’avez pas confiance vous entende? Si ce n’est pas le cas, y a-t-il un autre endroit où vous pourriez aller et qui vous offrirait plus d’intimité?</a:t>
            </a:r>
          </a:p>
          <a:p>
            <a:endParaRPr lang="fr-CA" dirty="0">
              <a:ea typeface="Times New Roman" panose="02020603050405020304" pitchFamily="18" charset="0"/>
              <a:cs typeface="Segoe UI"/>
            </a:endParaRPr>
          </a:p>
          <a:p>
            <a:r>
              <a:rPr lang="fr-CA" dirty="0">
                <a:effectLst/>
                <a:ea typeface="Times New Roman" panose="02020603050405020304" pitchFamily="18" charset="0"/>
                <a:cs typeface="Segoe UI"/>
              </a:rPr>
              <a:t>Assurez-vous d’avoir à proximité quelque chose qui vous réconforte. Des pauses sont prévues au cours de l’atelier, mais vous devez vous sentir libre de vous retirer à tout moment.</a:t>
            </a:r>
            <a:endParaRPr lang="fr-CA" dirty="0">
              <a:effectLst/>
              <a:highlight>
                <a:srgbClr val="FFFF00"/>
              </a:highligh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CA" dirty="0">
              <a:effectLst/>
              <a:highlight>
                <a:srgbClr val="FFFF00"/>
              </a:highlight>
            </a:endParaRPr>
          </a:p>
          <a:p>
            <a:endParaRPr lang="fr-CA" dirty="0">
              <a:effectLst/>
            </a:endParaRPr>
          </a:p>
          <a:p>
            <a:endParaRPr lang="fr-CA" dirty="0">
              <a:effectLst/>
              <a:highlight>
                <a:srgbClr val="FFFF00"/>
              </a:highlight>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3</a:t>
            </a:fld>
            <a:endParaRPr lang="en-CA" dirty="0"/>
          </a:p>
        </p:txBody>
      </p:sp>
      <p:sp>
        <p:nvSpPr>
          <p:cNvPr id="5" name="Footer Placeholder 5">
            <a:extLst>
              <a:ext uri="{FF2B5EF4-FFF2-40B4-BE49-F238E27FC236}">
                <a16:creationId xmlns:a16="http://schemas.microsoft.com/office/drawing/2014/main" id="{81460719-445C-4B2F-93E1-1EA5705C9FBC}"/>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414441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Que fait un gestionnaire de mots de passe?</a:t>
            </a:r>
          </a:p>
          <a:p>
            <a:endParaRPr lang="fr-CA" dirty="0"/>
          </a:p>
          <a:p>
            <a:pPr marL="171450" indent="-171450">
              <a:buFont typeface="Arial" panose="020B0604020202020204" pitchFamily="34" charset="0"/>
              <a:buChar char="•"/>
            </a:pPr>
            <a:r>
              <a:rPr lang="fr-CA" dirty="0"/>
              <a:t>Il vous aide à vous souvenir de vos mots de passe.</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Il peut créer des mots de passe.</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Il peut créer et mémoriser des mots de passe forts pour vous.</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Il peut modifier votre mot de passe tous les mois.</a:t>
            </a:r>
          </a:p>
          <a:p>
            <a:endParaRPr lang="en-US" dirty="0"/>
          </a:p>
          <a:p>
            <a:endParaRPr lang="en-CA" dirty="0"/>
          </a:p>
          <a:p>
            <a:endParaRPr lang="en-CA" dirty="0"/>
          </a:p>
        </p:txBody>
      </p:sp>
      <p:sp>
        <p:nvSpPr>
          <p:cNvPr id="4" name="Slide Number Placeholder 3"/>
          <p:cNvSpPr>
            <a:spLocks noGrp="1"/>
          </p:cNvSpPr>
          <p:nvPr>
            <p:ph type="sldNum" sz="quarter" idx="5"/>
          </p:nvPr>
        </p:nvSpPr>
        <p:spPr/>
        <p:txBody>
          <a:bodyPr/>
          <a:lstStyle/>
          <a:p>
            <a:fld id="{5DC5724F-0B1F-45A0-A259-C7176C506AF3}" type="slidenum">
              <a:rPr lang="en-CA" smtClean="0"/>
              <a:pPr/>
              <a:t>30</a:t>
            </a:fld>
            <a:endParaRPr lang="en-CA" dirty="0"/>
          </a:p>
        </p:txBody>
      </p:sp>
      <p:sp>
        <p:nvSpPr>
          <p:cNvPr id="5" name="Footer Placeholder 5">
            <a:extLst>
              <a:ext uri="{FF2B5EF4-FFF2-40B4-BE49-F238E27FC236}">
                <a16:creationId xmlns:a16="http://schemas.microsoft.com/office/drawing/2014/main" id="{4F04E1F5-D785-4B23-9598-AF775BCA142A}"/>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7940611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Les gestionnaires de mots de passe créent des mots de passe forts pour vous, les mémorisent et les saisissent automatiquement. (Bien entendu, vous avez besoin d’un bon mot de passe pour votre gestionnaire de mots de passe!)</a:t>
            </a:r>
          </a:p>
          <a:p>
            <a:endParaRPr lang="fr-CA" i="0" dirty="0">
              <a:ea typeface="Calibri"/>
              <a:cs typeface="Calibri"/>
            </a:endParaRPr>
          </a:p>
          <a:p>
            <a:endParaRPr lang="en-CA" dirty="0"/>
          </a:p>
        </p:txBody>
      </p:sp>
      <p:sp>
        <p:nvSpPr>
          <p:cNvPr id="4" name="Slide Number Placeholder 3"/>
          <p:cNvSpPr>
            <a:spLocks noGrp="1"/>
          </p:cNvSpPr>
          <p:nvPr>
            <p:ph type="sldNum" sz="quarter" idx="5"/>
          </p:nvPr>
        </p:nvSpPr>
        <p:spPr/>
        <p:txBody>
          <a:bodyPr/>
          <a:lstStyle/>
          <a:p>
            <a:fld id="{DE5C2B8F-5ADC-43DA-8F91-FCBC985BC329}" type="slidenum">
              <a:rPr lang="en-CA" smtClean="0"/>
              <a:t>31</a:t>
            </a:fld>
            <a:endParaRPr lang="en-CA" dirty="0"/>
          </a:p>
        </p:txBody>
      </p:sp>
      <p:sp>
        <p:nvSpPr>
          <p:cNvPr id="5" name="Footer Placeholder 5">
            <a:extLst>
              <a:ext uri="{FF2B5EF4-FFF2-40B4-BE49-F238E27FC236}">
                <a16:creationId xmlns:a16="http://schemas.microsoft.com/office/drawing/2014/main" id="{E1A806F2-9B61-454E-83C4-30FCA323E47E}"/>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2354361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Essayons de créer de bons mots de passe.</a:t>
            </a:r>
          </a:p>
          <a:p>
            <a:endParaRPr lang="en-CA" dirty="0"/>
          </a:p>
          <a:p>
            <a:r>
              <a:rPr lang="fr-CA" dirty="0"/>
              <a:t>Pensez à un mot et inscrivez-le sur la feuille « Outil de création de mot de passe ».</a:t>
            </a:r>
            <a:r>
              <a:rPr lang="fr-CA" baseline="0" dirty="0"/>
              <a:t> </a:t>
            </a:r>
            <a:endParaRPr lang="en-CA" dirty="0"/>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32</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7060694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fr-CA" dirty="0"/>
              <a:t>Commencez par un mot ordinaire d’au moins six lettres, comme « bananas ».</a:t>
            </a:r>
          </a:p>
          <a:p>
            <a:endParaRPr lang="fr-CA" dirty="0"/>
          </a:p>
          <a:p>
            <a:pPr marL="171450" indent="-171450">
              <a:buFont typeface="Arial" panose="020B0604020202020204" pitchFamily="34" charset="0"/>
              <a:buChar char="•"/>
            </a:pPr>
            <a:r>
              <a:rPr lang="fr-CA" dirty="0"/>
              <a:t>Remplacez certaines lettres par des chiffres et des symboles, comme « 6@n@n@s ».</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Créer une phrase avec le mot, comme « ilike6@n@n@s ».</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Remplacez certaines des nouvelles lettres, comme « !l!ke6@n@n@s ».</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Ajoutez la première et la dernière lettre du compte pour lequel le mot de passe est utilisé, comme « f!l!ke6@n@n@s » (pour Facebook).</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Maintenant, retournez la page à l’envers et voyez si vous pouvez vous en souvenir plus tard!</a:t>
            </a:r>
          </a:p>
          <a:p>
            <a:pPr marL="171450" indent="-171450">
              <a:buFont typeface="Arial" panose="020B0604020202020204" pitchFamily="34" charset="0"/>
              <a:buChar char="•"/>
            </a:pPr>
            <a:endParaRPr lang="fr-CA" dirty="0"/>
          </a:p>
          <a:p>
            <a:pPr>
              <a:lnSpc>
                <a:spcPct val="107000"/>
              </a:lnSpc>
              <a:spcAft>
                <a:spcPts val="800"/>
              </a:spcAft>
            </a:pPr>
            <a:r>
              <a:rPr lang="fr-CA" sz="1800" kern="100" dirty="0">
                <a:effectLst/>
                <a:latin typeface="Calibri" panose="020F0502020204030204" pitchFamily="34" charset="0"/>
                <a:ea typeface="Aptos" panose="020B0004020202020204" pitchFamily="34" charset="0"/>
                <a:cs typeface="Calibri" panose="020F0502020204030204" pitchFamily="34" charset="0"/>
              </a:rPr>
              <a:t>  </a:t>
            </a:r>
            <a:endParaRPr lang="fr-CA" dirty="0"/>
          </a:p>
        </p:txBody>
      </p:sp>
      <p:sp>
        <p:nvSpPr>
          <p:cNvPr id="4" name="Slide Number Placeholder 3"/>
          <p:cNvSpPr>
            <a:spLocks noGrp="1"/>
          </p:cNvSpPr>
          <p:nvPr>
            <p:ph type="sldNum" sz="quarter" idx="5"/>
          </p:nvPr>
        </p:nvSpPr>
        <p:spPr/>
        <p:txBody>
          <a:bodyPr/>
          <a:lstStyle/>
          <a:p>
            <a:fld id="{5DC5724F-0B1F-45A0-A259-C7176C506AF3}" type="slidenum">
              <a:rPr lang="en-CA" smtClean="0"/>
              <a:pPr/>
              <a:t>33</a:t>
            </a:fld>
            <a:endParaRPr lang="en-CA" dirty="0"/>
          </a:p>
        </p:txBody>
      </p:sp>
      <p:sp>
        <p:nvSpPr>
          <p:cNvPr id="5" name="Footer Placeholder 5">
            <a:extLst>
              <a:ext uri="{FF2B5EF4-FFF2-40B4-BE49-F238E27FC236}">
                <a16:creationId xmlns:a16="http://schemas.microsoft.com/office/drawing/2014/main" id="{652C3366-61BF-4C01-8214-A32838AEBDD1}"/>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5021694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Avant de poursuivre, arrêtons-nous un instant pour voir si quelqu’un souhaite faire une pause ou a besoin de soutien.</a:t>
            </a:r>
          </a:p>
          <a:p>
            <a:endParaRPr lang="en-CA" dirty="0"/>
          </a:p>
          <a:p>
            <a:endParaRPr lang="en-CA" dirty="0"/>
          </a:p>
        </p:txBody>
      </p:sp>
      <p:sp>
        <p:nvSpPr>
          <p:cNvPr id="4" name="Slide Number Placeholder 3"/>
          <p:cNvSpPr>
            <a:spLocks noGrp="1"/>
          </p:cNvSpPr>
          <p:nvPr>
            <p:ph type="sldNum" sz="quarter" idx="5"/>
          </p:nvPr>
        </p:nvSpPr>
        <p:spPr/>
        <p:txBody>
          <a:bodyPr/>
          <a:lstStyle/>
          <a:p>
            <a:fld id="{DE5C2B8F-5ADC-43DA-8F91-FCBC985BC329}" type="slidenum">
              <a:rPr lang="en-CA" smtClean="0"/>
              <a:t>34</a:t>
            </a:fld>
            <a:endParaRPr lang="en-CA" dirty="0"/>
          </a:p>
        </p:txBody>
      </p:sp>
      <p:sp>
        <p:nvSpPr>
          <p:cNvPr id="5" name="Footer Placeholder 5">
            <a:extLst>
              <a:ext uri="{FF2B5EF4-FFF2-40B4-BE49-F238E27FC236}">
                <a16:creationId xmlns:a16="http://schemas.microsoft.com/office/drawing/2014/main" id="{49963007-0B25-4F1D-9D4A-64CA796E94E8}"/>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1471921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aseline="0" dirty="0"/>
              <a:t>Sur la plupart des ordinateurs, des téléphones intelligents et des tablettes, des applications sont déjà installées par défaut, mais il est probable que vous vouliez en avoir de nouvelles. Par exemple, un membre de votre famille utilise un nouveau réseau social comme Instagram et vous aimeriez vous aussi vous inscrire, ou encore un nouveau jeu est disponible auquel vos enfants aimeraient jouer. </a:t>
            </a:r>
          </a:p>
          <a:p>
            <a:endParaRPr lang="en-CA" dirty="0"/>
          </a:p>
        </p:txBody>
      </p:sp>
      <p:sp>
        <p:nvSpPr>
          <p:cNvPr id="4" name="Slide Number Placeholder 3"/>
          <p:cNvSpPr>
            <a:spLocks noGrp="1"/>
          </p:cNvSpPr>
          <p:nvPr>
            <p:ph type="sldNum" sz="quarter" idx="10"/>
          </p:nvPr>
        </p:nvSpPr>
        <p:spPr/>
        <p:txBody>
          <a:bodyPr/>
          <a:lstStyle/>
          <a:p>
            <a:fld id="{7EFC683E-87C0-4367-A3DB-BC0D8C58760C}" type="slidenum">
              <a:rPr lang="en-CA" smtClean="0"/>
              <a:t>35</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582625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Une application est un programme que vous pouvez utiliser sur un téléphone ou une tablette. Tout ce que vous feriez normalement à partir d’un navigateur sur un ordinateur, tel que regarder Netflix et utiliser un réseau social comme Facebook, sera habituellement fait à partir d’une application sur un téléphone ou une tablette.</a:t>
            </a:r>
          </a:p>
          <a:p>
            <a:endParaRPr lang="en-CA" dirty="0"/>
          </a:p>
          <a:p>
            <a:r>
              <a:rPr lang="fr-CA" dirty="0"/>
              <a:t>Pour utiliser une application qui n’est pas encore sur votre appareil, vous devez d’abord la </a:t>
            </a:r>
            <a:r>
              <a:rPr lang="fr-CA" i="1" dirty="0"/>
              <a:t>télécharger</a:t>
            </a:r>
            <a:r>
              <a:rPr lang="fr-CA" dirty="0"/>
              <a:t>. Cela signifie que vous faites une copie de cette application sur votre appareil. </a:t>
            </a:r>
          </a:p>
          <a:p>
            <a:endParaRPr lang="en-CA" dirty="0"/>
          </a:p>
          <a:p>
            <a:r>
              <a:rPr lang="fr-CA" dirty="0"/>
              <a:t>Vous pouvez également télécharger d’autres fichiers, comme des photos, des vidéos et de la musique. Ces fichiers peuvent provenir de sites Web, de textos, de courriels ou d’une autre forme de message reçu. </a:t>
            </a:r>
          </a:p>
          <a:p>
            <a:endParaRPr lang="en-CA" dirty="0">
              <a:solidFill>
                <a:srgbClr val="00B050"/>
              </a:solidFill>
            </a:endParaRPr>
          </a:p>
          <a:p>
            <a:endParaRPr lang="en-CA" sz="1100" dirty="0"/>
          </a:p>
        </p:txBody>
      </p:sp>
      <p:sp>
        <p:nvSpPr>
          <p:cNvPr id="4" name="Slide Number Placeholder 3"/>
          <p:cNvSpPr>
            <a:spLocks noGrp="1"/>
          </p:cNvSpPr>
          <p:nvPr>
            <p:ph type="sldNum" sz="quarter" idx="5"/>
          </p:nvPr>
        </p:nvSpPr>
        <p:spPr/>
        <p:txBody>
          <a:bodyPr/>
          <a:lstStyle/>
          <a:p>
            <a:fld id="{1454F0EA-2214-4D79-A350-2C5E12F90435}" type="slidenum">
              <a:rPr lang="en-CA" smtClean="0"/>
              <a:t>36</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8540706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Comme le téléchargement vise à intégrer une nouveauté sur votre ordinateur, il peut se révéler risqué. Si vous téléchargez un fichier qui n’est pas ce que vous pensez, vous pourriez laisser un programme malveillant s’installer sur votre ordinateur.</a:t>
            </a:r>
          </a:p>
          <a:p>
            <a:endParaRPr lang="en-CA" dirty="0"/>
          </a:p>
          <a:p>
            <a:r>
              <a:rPr lang="fr-CA" dirty="0"/>
              <a:t>Un programme malveillant, aussi appelé logiciel malveillant ou maliciel, est un programme qui fait faire à votre appareil des choses que vous ne voulez pas qu’il fasse. Il prend parfois la forme d’un virus informatique, qui utilise votre ordinateur pour envoyer des copies du virus à d’autres ordinateurs, ou d’un logiciel espion, qui surveille vos activités en ligne et envoie cette information aux pirates qui ont créé le logiciel. Ils peuvent ainsi avoir accès à votre compte bancaire ou à d’autres comptes en ligne. </a:t>
            </a:r>
          </a:p>
          <a:p>
            <a:endParaRPr lang="en-CA" dirty="0"/>
          </a:p>
          <a:p>
            <a:r>
              <a:rPr lang="fr-CA" dirty="0"/>
              <a:t>Pour ne prendre aucun risque, ne téléchargez jamais rien provenant d’un courriel, texto ou autre forme de message que vous n’avez pas sollicité.</a:t>
            </a:r>
          </a:p>
          <a:p>
            <a:endParaRPr lang="en-CA" dirty="0"/>
          </a:p>
          <a:p>
            <a:r>
              <a:rPr lang="fr-CA" dirty="0"/>
              <a:t>Lorsque vous utilisez un navigateur, téléchargez uniquement des fichiers à partir de sites Web de confiance.</a:t>
            </a:r>
          </a:p>
          <a:p>
            <a:endParaRPr lang="en-CA" dirty="0"/>
          </a:p>
          <a:p>
            <a:r>
              <a:rPr lang="fr-CA" dirty="0"/>
              <a:t>Vous devriez également vous assurer que l’adresse Web commence par « h-t-t-p-s » (assurez-vous qu’il y a bien un « s » à la fin) et que le symbole du cadenas apparaît dans la barre d’adresse, ce qui ne signifie pas nécessairement qu’un site est digne de confiance, mais plutôt que personne d’autre ne peut voir ce que vous envoyez au site ou ce que le site vous envoie.</a:t>
            </a:r>
          </a:p>
          <a:p>
            <a:endParaRPr lang="fr-CA" dirty="0">
              <a:solidFill>
                <a:srgbClr val="00B050"/>
              </a:solidFill>
              <a:highlight>
                <a:srgbClr val="FFFF00"/>
              </a:highlight>
            </a:endParaRPr>
          </a:p>
          <a:p>
            <a:endParaRPr lang="en-CA" dirty="0">
              <a:solidFill>
                <a:srgbClr val="00B050"/>
              </a:solidFill>
            </a:endParaRPr>
          </a:p>
        </p:txBody>
      </p:sp>
      <p:sp>
        <p:nvSpPr>
          <p:cNvPr id="4" name="Slide Number Placeholder 3"/>
          <p:cNvSpPr>
            <a:spLocks noGrp="1"/>
          </p:cNvSpPr>
          <p:nvPr>
            <p:ph type="sldNum" sz="quarter" idx="5"/>
          </p:nvPr>
        </p:nvSpPr>
        <p:spPr/>
        <p:txBody>
          <a:bodyPr/>
          <a:lstStyle/>
          <a:p>
            <a:fld id="{1454F0EA-2214-4D79-A350-2C5E12F90435}" type="slidenum">
              <a:rPr lang="en-CA" smtClean="0"/>
              <a:t>37</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7923684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Lorsque vous utilisez un téléphone ou une tablette, veillez à ne télécharger que des applications provenant de la boutique officielle. Pour les appareils d’Apple comme les iPhone, il s’agit de l’App Store. Les applications pour les appareils Android doivent être téléchargées à partir du Play Store.</a:t>
            </a:r>
          </a:p>
          <a:p>
            <a:endParaRPr lang="fr-CA" dirty="0"/>
          </a:p>
          <a:p>
            <a:r>
              <a:rPr lang="fr-CA" dirty="0"/>
              <a:t>Votre appareil devrait déjà être équipé de l’une de ces applications lors de l’achat.</a:t>
            </a:r>
          </a:p>
          <a:p>
            <a:endParaRPr lang="fr-CA" dirty="0"/>
          </a:p>
          <a:p>
            <a:r>
              <a:rPr lang="fr-CA" dirty="0"/>
              <a:t>Si vous désirez télécharger une application, allez dans l’App Store ou le Play Store pour la trouver.</a:t>
            </a:r>
          </a:p>
          <a:p>
            <a:endParaRPr lang="fr-CA" dirty="0"/>
          </a:p>
          <a:p>
            <a:r>
              <a:rPr lang="fr-CA" dirty="0"/>
              <a:t>Bon nombre d’applications ne coûtent rien à télécharger, mais vous devrez peut-être payer pour obtenir la version intégrale. D’autres vous obligent à regarder des publicités pour les utiliser ou essayent de vous faire acheter des fonctionnalités supplémentaires pendant que vous les utilisez. Veillez à lire ce qui est indiqué sur la page de la boutique pour l’application en question concernant les coûts et les paiements.</a:t>
            </a:r>
          </a:p>
          <a:p>
            <a:endParaRPr lang="fr-CA" dirty="0">
              <a:cs typeface="Calibri"/>
            </a:endParaRPr>
          </a:p>
          <a:p>
            <a:r>
              <a:rPr lang="fr-CA" dirty="0">
                <a:cs typeface="Calibri"/>
              </a:rPr>
              <a:t>Vous devrez peut-être fournir les informations relatives à votre carte de crédit lorsque vous ouvrez un compte sur l’App Store ou le Play Store. Vous ne devriez pas être facturé, sauf si vous achetez une application ou un élément au sein même de l’application.</a:t>
            </a:r>
          </a:p>
          <a:p>
            <a:endParaRPr lang="fr-CA" dirty="0">
              <a:cs typeface="Calibri"/>
            </a:endParaRPr>
          </a:p>
          <a:p>
            <a:r>
              <a:rPr lang="fr-CA" dirty="0">
                <a:cs typeface="Calibri"/>
              </a:rPr>
              <a:t>Par mesure de sécurité, ne téléchargez pas d’applications lorsque vous utilisez un réseau Wi-Fi public, comme dans une bibliothèque ou un café. Comme ces réseaux sont utilisés par de nombreuses personnes, il existe des moyens d’intercepter ce que vous envoyez et recevez.</a:t>
            </a:r>
            <a:endParaRPr lang="fr-CA" dirty="0"/>
          </a:p>
        </p:txBody>
      </p:sp>
      <p:sp>
        <p:nvSpPr>
          <p:cNvPr id="4" name="Slide Number Placeholder 3"/>
          <p:cNvSpPr>
            <a:spLocks noGrp="1"/>
          </p:cNvSpPr>
          <p:nvPr>
            <p:ph type="sldNum" sz="quarter" idx="10"/>
          </p:nvPr>
        </p:nvSpPr>
        <p:spPr/>
        <p:txBody>
          <a:bodyPr/>
          <a:lstStyle/>
          <a:p>
            <a:fld id="{5DC5724F-0B1F-45A0-A259-C7176C506AF3}" type="slidenum">
              <a:rPr lang="en-CA" smtClean="0"/>
              <a:t>38</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40681469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300" dirty="0"/>
              <a:t>Les deux boutiques d’applications permettent aux utilisateurs de noter les applications; vous pouvez donc voir ce que les autres ont dit à propos de l’application que vous voulez obtenir.</a:t>
            </a:r>
          </a:p>
        </p:txBody>
      </p:sp>
      <p:sp>
        <p:nvSpPr>
          <p:cNvPr id="4" name="Slide Number Placeholder 3"/>
          <p:cNvSpPr>
            <a:spLocks noGrp="1"/>
          </p:cNvSpPr>
          <p:nvPr>
            <p:ph type="sldNum" sz="quarter" idx="10"/>
          </p:nvPr>
        </p:nvSpPr>
        <p:spPr/>
        <p:txBody>
          <a:bodyPr/>
          <a:lstStyle/>
          <a:p>
            <a:fld id="{5DC5724F-0B1F-45A0-A259-C7176C506AF3}" type="slidenum">
              <a:rPr lang="en-CA" smtClean="0"/>
              <a:t>39</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8456339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Il n’y a rien de nouveau : Internet facilite grandement les choses, comme regarder la télévision et des films, rester en contact avec ses amis et sa famille, et trouver des informations importantes. De plus en plus, nous devons utiliser Internet pour accéder aux services du gouvernement ou postuler un emploi.</a:t>
            </a:r>
          </a:p>
          <a:p>
            <a:endParaRPr lang="fr-CA" dirty="0"/>
          </a:p>
          <a:p>
            <a:r>
              <a:rPr lang="fr-CA" dirty="0"/>
              <a:t>Mais nous devons faire attention à certaines choses lorsque nous utilisons Internet : le vol d’identité, les virus informatiques et les arnaques en sont quelques exemples.</a:t>
            </a:r>
          </a:p>
          <a:p>
            <a:endParaRPr lang="fr-CA" baseline="0" dirty="0"/>
          </a:p>
          <a:p>
            <a:r>
              <a:rPr lang="fr-CA" baseline="0" dirty="0"/>
              <a:t>La bonne nouv</a:t>
            </a:r>
            <a:r>
              <a:rPr lang="fr-CA" dirty="0"/>
              <a:t>elle, c’est que nous pouvons nous protéger contre la plupart de ces risques grâce à quelques mesures simples.</a:t>
            </a:r>
            <a:endParaRPr lang="fr-CA" baseline="0" dirty="0"/>
          </a:p>
          <a:p>
            <a:endParaRPr lang="fr-CA" baseline="0" dirty="0">
              <a:solidFill>
                <a:srgbClr val="00B050"/>
              </a:solidFill>
            </a:endParaRPr>
          </a:p>
        </p:txBody>
      </p:sp>
      <p:sp>
        <p:nvSpPr>
          <p:cNvPr id="4" name="Slide Number Placeholder 3"/>
          <p:cNvSpPr>
            <a:spLocks noGrp="1"/>
          </p:cNvSpPr>
          <p:nvPr>
            <p:ph type="sldNum" sz="quarter" idx="10"/>
          </p:nvPr>
        </p:nvSpPr>
        <p:spPr/>
        <p:txBody>
          <a:bodyPr/>
          <a:lstStyle/>
          <a:p>
            <a:fld id="{7EFC683E-87C0-4367-A3DB-BC0D8C58760C}" type="slidenum">
              <a:rPr lang="fr-CA" smtClean="0"/>
              <a:t>4</a:t>
            </a:fld>
            <a:endParaRPr lang="fr-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fr-CA" dirty="0"/>
              <a:t>© 2024 HabiloMédias</a:t>
            </a:r>
          </a:p>
        </p:txBody>
      </p:sp>
    </p:spTree>
    <p:extLst>
      <p:ext uri="{BB962C8B-B14F-4D97-AF65-F5344CB8AC3E}">
        <p14:creationId xmlns:p14="http://schemas.microsoft.com/office/powerpoint/2010/main" val="6317597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Voyons maintenant comment télécharger une application. Sur un appareil iPhone ou iPad, tapez l’icône de l’App Store sur votre écran pour commencer.</a:t>
            </a:r>
          </a:p>
          <a:p>
            <a:endParaRPr lang="en-CA" sz="1300" dirty="0"/>
          </a:p>
          <a:p>
            <a:r>
              <a:rPr lang="fr-CA" sz="1300" dirty="0"/>
              <a:t>Si vous n’avez encore jamais utilisé l’App Store, vous devrez commencer par créer un compte. </a:t>
            </a:r>
          </a:p>
          <a:p>
            <a:endParaRPr lang="en-CA" sz="1300" dirty="0"/>
          </a:p>
          <a:p>
            <a:endParaRPr lang="en-CA" dirty="0"/>
          </a:p>
        </p:txBody>
      </p:sp>
      <p:sp>
        <p:nvSpPr>
          <p:cNvPr id="4" name="Slide Number Placeholder 3"/>
          <p:cNvSpPr>
            <a:spLocks noGrp="1"/>
          </p:cNvSpPr>
          <p:nvPr>
            <p:ph type="sldNum" sz="quarter" idx="10"/>
          </p:nvPr>
        </p:nvSpPr>
        <p:spPr/>
        <p:txBody>
          <a:bodyPr/>
          <a:lstStyle/>
          <a:p>
            <a:fld id="{5DC5724F-0B1F-45A0-A259-C7176C506AF3}" type="slidenum">
              <a:rPr lang="en-CA" smtClean="0"/>
              <a:t>40</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1382246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Une fois que c’est fait, vous pouvez lancer votre recherche. Une bonne façon de procéder est d’écrire la fonction souhaitée de l’application. (Par exemple, vous pourriez taper « météo » pour trouver une application de météo.)</a:t>
            </a:r>
          </a:p>
          <a:p>
            <a:endParaRPr lang="en-CA" baseline="0" dirty="0"/>
          </a:p>
          <a:p>
            <a:r>
              <a:rPr lang="fr-CA" baseline="0" dirty="0"/>
              <a:t>Si plusieurs choix s’offrent à vous, appuyez sur l’application qui vous intéresse.</a:t>
            </a:r>
          </a:p>
          <a:p>
            <a:endParaRPr lang="en-CA" baseline="0" dirty="0"/>
          </a:p>
          <a:p>
            <a:r>
              <a:rPr lang="fr-CA" baseline="0" dirty="0"/>
              <a:t>Vous verrez alors des informations sur cette application. Si elle est gratuite, vous pouvez la télécharger en appuyant sur « Obtenir ». Si elle est payante, appuyez sur le prix affiché. Vous devrez ensuite confirmer que vous souhaitez l’acheter.</a:t>
            </a:r>
          </a:p>
          <a:p>
            <a:endParaRPr lang="en-CA" dirty="0"/>
          </a:p>
          <a:p>
            <a:r>
              <a:rPr lang="fr-CA" dirty="0"/>
              <a:t>Une fois l’application téléchargée, elle apparaîtra sur votre écran d’accueil sous la forme d’une icône unique.</a:t>
            </a:r>
          </a:p>
        </p:txBody>
      </p:sp>
      <p:sp>
        <p:nvSpPr>
          <p:cNvPr id="4" name="Slide Number Placeholder 3"/>
          <p:cNvSpPr>
            <a:spLocks noGrp="1"/>
          </p:cNvSpPr>
          <p:nvPr>
            <p:ph type="sldNum" sz="quarter" idx="10"/>
          </p:nvPr>
        </p:nvSpPr>
        <p:spPr/>
        <p:txBody>
          <a:bodyPr/>
          <a:lstStyle/>
          <a:p>
            <a:fld id="{5DC5724F-0B1F-45A0-A259-C7176C506AF3}" type="slidenum">
              <a:rPr lang="en-CA" smtClean="0"/>
              <a:t>41</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839346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Dans le Google Play Store, vous pouvez chercher une application en particulier ou parcourir les choix d’applications par sujet.</a:t>
            </a:r>
          </a:p>
          <a:p>
            <a:endParaRPr lang="en-CA" dirty="0"/>
          </a:p>
          <a:p>
            <a:endParaRPr lang="en-CA" dirty="0"/>
          </a:p>
          <a:p>
            <a:endParaRPr lang="en-CA" dirty="0"/>
          </a:p>
          <a:p>
            <a:endParaRPr lang="en-CA" sz="1100" dirty="0"/>
          </a:p>
        </p:txBody>
      </p:sp>
      <p:sp>
        <p:nvSpPr>
          <p:cNvPr id="4" name="Slide Number Placeholder 3"/>
          <p:cNvSpPr>
            <a:spLocks noGrp="1"/>
          </p:cNvSpPr>
          <p:nvPr>
            <p:ph type="sldNum" sz="quarter" idx="10"/>
          </p:nvPr>
        </p:nvSpPr>
        <p:spPr/>
        <p:txBody>
          <a:bodyPr/>
          <a:lstStyle/>
          <a:p>
            <a:fld id="{5DC5724F-0B1F-45A0-A259-C7176C506AF3}" type="slidenum">
              <a:rPr lang="en-CA" smtClean="0"/>
              <a:t>42</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5811632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Appuyez sur n’importe quelle application qui vous intéresse. Si vous décidez de la télécharger, vous pouvez appuyer sur « Installer » si elle est gratuite, ou sur le prix si elle est payante.</a:t>
            </a:r>
          </a:p>
          <a:p>
            <a:endParaRPr lang="en-CA" dirty="0"/>
          </a:p>
          <a:p>
            <a:r>
              <a:rPr lang="fr-CA" dirty="0"/>
              <a:t>Une icône correspondante apparaîtra sur la dernière page de votre téléphone.</a:t>
            </a:r>
          </a:p>
          <a:p>
            <a:endParaRPr lang="en-CA" dirty="0"/>
          </a:p>
          <a:p>
            <a:endParaRPr lang="en-CA" sz="1100" dirty="0"/>
          </a:p>
        </p:txBody>
      </p:sp>
      <p:sp>
        <p:nvSpPr>
          <p:cNvPr id="4" name="Slide Number Placeholder 3"/>
          <p:cNvSpPr>
            <a:spLocks noGrp="1"/>
          </p:cNvSpPr>
          <p:nvPr>
            <p:ph type="sldNum" sz="quarter" idx="10"/>
          </p:nvPr>
        </p:nvSpPr>
        <p:spPr/>
        <p:txBody>
          <a:bodyPr/>
          <a:lstStyle/>
          <a:p>
            <a:fld id="{5DC5724F-0B1F-45A0-A259-C7176C506AF3}" type="slidenum">
              <a:rPr lang="en-CA" smtClean="0"/>
              <a:t>43</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7192046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Certaines applications ont l’air fiables, mais vous demandent de fournir des renseignements personnels dont elles n’ont pas besoin. N’entrez jamais de renseignements personnels qui ne sont pas nécessaires au fonctionnement de l’application, et désinstallez (retirez) toute application qui vous demande une telle chose.</a:t>
            </a:r>
          </a:p>
          <a:p>
            <a:endParaRPr lang="en-CA" dirty="0"/>
          </a:p>
          <a:p>
            <a:r>
              <a:rPr lang="fr-CA" dirty="0"/>
              <a:t>Certaines applications ont réellement besoin de connaître un renseignement précis, comme votre emplacement, ou d’avoir accès à certaines fonctionnalités de votre téléphone, comme la caméra, mais si une application vous demande de la laisser faire quelque chose d’étrange sur votre téléphone sans raison valable, dites « non » et désinstallez-la.</a:t>
            </a:r>
          </a:p>
          <a:p>
            <a:endParaRPr lang="en-CA" dirty="0"/>
          </a:p>
          <a:p>
            <a:endParaRPr lang="en-CA" sz="1100" dirty="0"/>
          </a:p>
        </p:txBody>
      </p:sp>
      <p:sp>
        <p:nvSpPr>
          <p:cNvPr id="4" name="Slide Number Placeholder 3"/>
          <p:cNvSpPr>
            <a:spLocks noGrp="1"/>
          </p:cNvSpPr>
          <p:nvPr>
            <p:ph type="sldNum" sz="quarter" idx="10"/>
          </p:nvPr>
        </p:nvSpPr>
        <p:spPr/>
        <p:txBody>
          <a:bodyPr/>
          <a:lstStyle/>
          <a:p>
            <a:fld id="{5DC5724F-0B1F-45A0-A259-C7176C506AF3}" type="slidenum">
              <a:rPr lang="en-CA" smtClean="0"/>
              <a:t>44</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4486113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Pour désinstaller une application sur un appareil Android, appuyez sur l’icône de l’application en question et maintenez votre doigt enfoncé jusqu’à ce que l’option « Désinstaller » apparaisse.</a:t>
            </a:r>
            <a:r>
              <a:rPr lang="fr-CA" baseline="0" dirty="0"/>
              <a:t> Appuyez sur cette option pour désinstaller l’application.</a:t>
            </a:r>
          </a:p>
          <a:p>
            <a:endParaRPr lang="en-CA" baseline="0" dirty="0"/>
          </a:p>
          <a:p>
            <a:r>
              <a:rPr lang="fr-CA" baseline="0" dirty="0"/>
              <a:t>Sur un iPhone, appuyez sur l’icône de l’application concernée et maintenez votre doigt enfoncé jusqu’à ce qu’un « X » apparaisse dans le coin supérieur gauche de l’icône. Appuyez sur le « X », puis sur « Supprimer » dans la fenêtre qui s’ouvre.</a:t>
            </a:r>
          </a:p>
          <a:p>
            <a:endParaRPr lang="fr-CA" dirty="0"/>
          </a:p>
          <a:p>
            <a:endParaRPr lang="fr-CA" dirty="0"/>
          </a:p>
        </p:txBody>
      </p:sp>
      <p:sp>
        <p:nvSpPr>
          <p:cNvPr id="4" name="Slide Number Placeholder 3"/>
          <p:cNvSpPr>
            <a:spLocks noGrp="1"/>
          </p:cNvSpPr>
          <p:nvPr>
            <p:ph type="sldNum" sz="quarter" idx="10"/>
          </p:nvPr>
        </p:nvSpPr>
        <p:spPr/>
        <p:txBody>
          <a:bodyPr/>
          <a:lstStyle/>
          <a:p>
            <a:fld id="{5DC5724F-0B1F-45A0-A259-C7176C506AF3}" type="slidenum">
              <a:rPr lang="en-CA" smtClean="0"/>
              <a:t>45</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3894726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(Sur les iPhones les plus récents, l’option permettant d’effacer une application apparaîtra chaque fois que vous touchez et maintenez enfoncée l’icône d'une application.)</a:t>
            </a:r>
            <a:endParaRPr lang="en-CA" dirty="0"/>
          </a:p>
        </p:txBody>
      </p:sp>
      <p:sp>
        <p:nvSpPr>
          <p:cNvPr id="4" name="Slide Number Placeholder 3"/>
          <p:cNvSpPr>
            <a:spLocks noGrp="1"/>
          </p:cNvSpPr>
          <p:nvPr>
            <p:ph type="sldNum" sz="quarter" idx="5"/>
          </p:nvPr>
        </p:nvSpPr>
        <p:spPr/>
        <p:txBody>
          <a:bodyPr/>
          <a:lstStyle/>
          <a:p>
            <a:fld id="{5DC5724F-0B1F-45A0-A259-C7176C506AF3}" type="slidenum">
              <a:rPr lang="en-CA" smtClean="0"/>
              <a:pPr/>
              <a:t>46</a:t>
            </a:fld>
            <a:endParaRPr lang="en-CA" dirty="0"/>
          </a:p>
        </p:txBody>
      </p:sp>
      <p:sp>
        <p:nvSpPr>
          <p:cNvPr id="5" name="Footer Placeholder 5">
            <a:extLst>
              <a:ext uri="{FF2B5EF4-FFF2-40B4-BE49-F238E27FC236}">
                <a16:creationId xmlns:a16="http://schemas.microsoft.com/office/drawing/2014/main" id="{2D3FBC2B-82AF-45F1-B56B-5565F7ACA215}"/>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41934793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560570"/>
            <a:ext cx="5852160" cy="4776534"/>
          </a:xfrm>
        </p:spPr>
        <p:txBody>
          <a:bodyPr/>
          <a:lstStyle/>
          <a:p>
            <a:pPr defTabSz="966612">
              <a:defRPr/>
            </a:pPr>
            <a:r>
              <a:rPr lang="fr-CA" dirty="0"/>
              <a:t>Un autre élément à surveiller est la quantité de données utilisées par l’application. Les données vous permettent d’utiliser Internet sur votre téléphone intelligent et leur utilisation coûte de l’argent.</a:t>
            </a:r>
          </a:p>
          <a:p>
            <a:endParaRPr lang="en-CA" dirty="0"/>
          </a:p>
          <a:p>
            <a:r>
              <a:rPr lang="fr-CA" dirty="0"/>
              <a:t>Si vous utilisez toujours le Wi-Fi, la quantité de données requises n’est pas un problème (quoique si vos activités consomment beaucoup de données, comme regarder des vidéos, vous pourriez dépasser la limite de données de votre forfait Internet). </a:t>
            </a:r>
          </a:p>
          <a:p>
            <a:endParaRPr lang="en-CA" dirty="0"/>
          </a:p>
          <a:p>
            <a:r>
              <a:rPr lang="fr-CA" dirty="0"/>
              <a:t>Si vous utilisez des données mobiles, vous en écoulerez lorsque vous téléchargerez une application et chaque fois que cette application se mettra à jour, ce qui pourrait ultimement se traduire par des coûts additionnels. Beaucoup d’applications consomment des données lorsqu’elles sont ouvertes, en envoyant par exemple des vidéos, des photos, de la musique, etc. Même une application météo enverra et recevra des données, pour reconnaître votre emplacement et envoyer la météo correspondante à votre appareil.</a:t>
            </a:r>
          </a:p>
          <a:p>
            <a:endParaRPr lang="en-CA" dirty="0"/>
          </a:p>
          <a:p>
            <a:r>
              <a:rPr lang="fr-CA" dirty="0"/>
              <a:t>Pour connaître la quantité de données que vous utilisez sur un appareil Apple ou Android, commencez par appuyer sur « Réglages » ou « Paramètres ». Sur un iPhone ou un iPad, cliquez ensuite sur « Réseau cellulaire ». À partir de cette page, vous pouvez régler certaines applications de sorte qu’elles n’utilisent pas de données sans d’abord obtenir votre utilisation. Pour ce faire, faites glisser la case de défilement correspondante vers la gauche.</a:t>
            </a:r>
          </a:p>
          <a:p>
            <a:endParaRPr lang="en-CA" dirty="0"/>
          </a:p>
          <a:p>
            <a:r>
              <a:rPr lang="fr-CA" dirty="0"/>
              <a:t>Sur un appareil Android, appuyez sur « Consommation des données ». À partir de là, vous pouvez activer ou désactiver les données pour chacune de vos applications et définir un avertissement chaque fois qu’une application veut consommer des données.</a:t>
            </a:r>
          </a:p>
          <a:p>
            <a:endParaRPr lang="en-CA" dirty="0"/>
          </a:p>
        </p:txBody>
      </p:sp>
      <p:sp>
        <p:nvSpPr>
          <p:cNvPr id="4" name="Slide Number Placeholder 3"/>
          <p:cNvSpPr>
            <a:spLocks noGrp="1"/>
          </p:cNvSpPr>
          <p:nvPr>
            <p:ph type="sldNum" sz="quarter" idx="10"/>
          </p:nvPr>
        </p:nvSpPr>
        <p:spPr/>
        <p:txBody>
          <a:bodyPr/>
          <a:lstStyle/>
          <a:p>
            <a:fld id="{5DC5724F-0B1F-45A0-A259-C7176C506AF3}" type="slidenum">
              <a:rPr lang="en-CA" smtClean="0"/>
              <a:t>47</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1981402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Essayons maintenant de trouver des applications qui vous aideront à faire des choses utiles.</a:t>
            </a:r>
          </a:p>
          <a:p>
            <a:endParaRPr lang="fr-CA" dirty="0"/>
          </a:p>
          <a:p>
            <a:r>
              <a:rPr lang="fr-CA" dirty="0"/>
              <a:t>Si vous utilisez un téléphone ou une tablette, ouvrez l’App Store ou le Play Store. Si vous utilisez un ordinateur exploitant Windows, visitez la boutique de Microsoft (première adresse Web à l’écran). Si vous utilisez un appareil Chromebook, allez sur la boutique Web de Chrome (deuxième adresse Web à l’écran).</a:t>
            </a:r>
          </a:p>
          <a:p>
            <a:endParaRPr lang="fr-CA" baseline="0" dirty="0"/>
          </a:p>
          <a:p>
            <a:r>
              <a:rPr lang="fr-CA" dirty="0"/>
              <a:t>Maintenant, essayez de trouver trois applications que vous aimeriez peut-être utiliser :</a:t>
            </a:r>
            <a:endParaRPr lang="fr-CA" baseline="0" dirty="0"/>
          </a:p>
          <a:p>
            <a:endParaRPr lang="fr-CA" baseline="0" dirty="0"/>
          </a:p>
          <a:p>
            <a:pPr marL="171450" indent="-171450">
              <a:buFont typeface="Arial" panose="020B0604020202020204" pitchFamily="34" charset="0"/>
              <a:buChar char="•"/>
            </a:pPr>
            <a:r>
              <a:rPr lang="fr-CA" dirty="0"/>
              <a:t>une application pour votre bibliothèque publique locale;</a:t>
            </a:r>
            <a:endParaRPr lang="fr-CA" baseline="0" dirty="0"/>
          </a:p>
          <a:p>
            <a:pPr marL="171450" indent="-171450">
              <a:buFont typeface="Arial" panose="020B0604020202020204" pitchFamily="34" charset="0"/>
              <a:buChar char="•"/>
            </a:pPr>
            <a:endParaRPr lang="fr-CA" baseline="0" dirty="0"/>
          </a:p>
          <a:p>
            <a:pPr marL="171450" indent="-171450">
              <a:buFont typeface="Arial" panose="020B0604020202020204" pitchFamily="34" charset="0"/>
              <a:buChar char="•"/>
            </a:pPr>
            <a:r>
              <a:rPr lang="fr-CA" baseline="0" dirty="0"/>
              <a:t>une application qui vous donne les prévisions météorologiques;</a:t>
            </a:r>
          </a:p>
          <a:p>
            <a:pPr marL="171450" indent="-171450">
              <a:buFont typeface="Arial" panose="020B0604020202020204" pitchFamily="34" charset="0"/>
              <a:buChar char="•"/>
            </a:pPr>
            <a:endParaRPr lang="fr-CA" baseline="0" dirty="0"/>
          </a:p>
          <a:p>
            <a:pPr marL="171450" indent="-171450">
              <a:buFont typeface="Arial" panose="020B0604020202020204" pitchFamily="34" charset="0"/>
              <a:buChar char="•"/>
            </a:pPr>
            <a:r>
              <a:rPr lang="fr-CA" baseline="0" dirty="0"/>
              <a:t>une application qui vous aidera à planifier vos repas ou ceux de votre famille.</a:t>
            </a:r>
          </a:p>
        </p:txBody>
      </p:sp>
      <p:sp>
        <p:nvSpPr>
          <p:cNvPr id="4" name="Slide Number Placeholder 3"/>
          <p:cNvSpPr>
            <a:spLocks noGrp="1"/>
          </p:cNvSpPr>
          <p:nvPr>
            <p:ph type="sldNum" sz="quarter" idx="10"/>
          </p:nvPr>
        </p:nvSpPr>
        <p:spPr/>
        <p:txBody>
          <a:bodyPr/>
          <a:lstStyle/>
          <a:p>
            <a:fld id="{1454F0EA-2214-4D79-A350-2C5E12F90435}" type="slidenum">
              <a:rPr lang="en-CA" smtClean="0"/>
              <a:t>48</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70606941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Avant de poursuivre, arrêtons-nous un instant pour voir si quelqu’un souhaite faire une pause ou a besoin de soutien.</a:t>
            </a:r>
          </a:p>
        </p:txBody>
      </p:sp>
      <p:sp>
        <p:nvSpPr>
          <p:cNvPr id="4" name="Slide Number Placeholder 3"/>
          <p:cNvSpPr>
            <a:spLocks noGrp="1"/>
          </p:cNvSpPr>
          <p:nvPr>
            <p:ph type="sldNum" sz="quarter" idx="5"/>
          </p:nvPr>
        </p:nvSpPr>
        <p:spPr/>
        <p:txBody>
          <a:bodyPr/>
          <a:lstStyle/>
          <a:p>
            <a:fld id="{DE5C2B8F-5ADC-43DA-8F91-FCBC985BC329}" type="slidenum">
              <a:rPr lang="en-CA" smtClean="0"/>
              <a:t>49</a:t>
            </a:fld>
            <a:endParaRPr lang="en-CA" dirty="0"/>
          </a:p>
        </p:txBody>
      </p:sp>
      <p:sp>
        <p:nvSpPr>
          <p:cNvPr id="5" name="Footer Placeholder 5">
            <a:extLst>
              <a:ext uri="{FF2B5EF4-FFF2-40B4-BE49-F238E27FC236}">
                <a16:creationId xmlns:a16="http://schemas.microsoft.com/office/drawing/2014/main" id="{1C7E918F-7925-412D-9893-553B7BACFE69}"/>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1471921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t>[N'hésitez pas à adapter le script suivant pour qu'il soit accessible, en vous basant sur votre connaissance des besoins des participants à l'atelier]. </a:t>
            </a:r>
            <a:endParaRPr lang="en-US"/>
          </a:p>
          <a:p>
            <a:r>
              <a:rPr lang="en-US" dirty="0"/>
              <a:t> </a:t>
            </a:r>
            <a:endParaRPr lang="fr-CA" dirty="0"/>
          </a:p>
          <a:p>
            <a:r>
              <a:rPr lang="fr"/>
              <a:t>Il y a deux occasions de fournir un retour sur ce programme à l'équipe de HabiloMédias qui a développé cet atelier : présentement, avant d'entrer dans le contenu de l'atelier, et une autre fois à la toute fin.  Ces sondages d'évaluation aideront l'équipe de </a:t>
            </a:r>
            <a:r>
              <a:rPr lang="fr" err="1"/>
              <a:t>HabiloMédias</a:t>
            </a:r>
            <a:r>
              <a:rPr lang="fr"/>
              <a:t> à mieux comprendre si les ateliers réussissent à soutenir vos connaissances, vos compétences et votre confiance dans le domaine numérique. </a:t>
            </a:r>
            <a:endParaRPr lang="fr-CA"/>
          </a:p>
          <a:p>
            <a:r>
              <a:rPr lang="fr" dirty="0"/>
              <a:t> </a:t>
            </a:r>
            <a:endParaRPr lang="en-CA" dirty="0"/>
          </a:p>
          <a:p>
            <a:r>
              <a:rPr lang="fr-CA" dirty="0"/>
              <a:t>L'objectif de cette évaluation est d'évaluer la valeur et l'impact du contenu de l'atelier et d'aider l'équipe de </a:t>
            </a:r>
            <a:r>
              <a:rPr lang="fr-CA" err="1"/>
              <a:t>HabiloMédias</a:t>
            </a:r>
            <a:r>
              <a:rPr lang="fr-CA" dirty="0"/>
              <a:t> à comprendre si le contenu du programme doit être modifié de quelque manière que ce soit. Cette évaluation du programme n'est pas une évaluation de votre personne et n'aura pas d'impact sur votre capacité à participer à des ateliers futurs ou à d'autres programmes et services de notre organisation. L'objectif est d'évaluer le programme, et il est tout à fait normal que vous ne sachiez pas comment répondre à certaines questions ou que vous ne possédiez pas les compétences demandées dans l'enquête. Votre participation est volontaire et vos réponses sont anonymes.   </a:t>
            </a:r>
          </a:p>
          <a:p>
            <a:r>
              <a:rPr lang="fr-CA" dirty="0"/>
              <a:t> </a:t>
            </a:r>
          </a:p>
          <a:p>
            <a:r>
              <a:rPr lang="fr" dirty="0"/>
              <a:t>Pour comparer les réponses avant et après l'atelier, </a:t>
            </a:r>
            <a:r>
              <a:rPr lang="fr" err="1"/>
              <a:t>HabiloMédias</a:t>
            </a:r>
            <a:r>
              <a:rPr lang="fr" dirty="0"/>
              <a:t> doit relier les réponses des participants à l'enquête d'évaluation. Pour ce faire, tout en garantissant la confidentialité de vos réponses, </a:t>
            </a:r>
            <a:r>
              <a:rPr lang="fr" err="1"/>
              <a:t>HabiloMédias</a:t>
            </a:r>
            <a:r>
              <a:rPr lang="fr" dirty="0"/>
              <a:t> utilise un code unique appelé « identifiant ».</a:t>
            </a:r>
            <a:endParaRPr lang="fr-CA" dirty="0"/>
          </a:p>
          <a:p>
            <a:r>
              <a:rPr lang="fr-CA" dirty="0"/>
              <a:t> </a:t>
            </a:r>
          </a:p>
          <a:p>
            <a:r>
              <a:rPr lang="fr-CA" dirty="0"/>
              <a:t>Au début de chaque enquête d'évaluation, avant et après l'atelier, il vous sera demandé d'écrire un mot et de vous en souvenir. Ce mot ne doit pas contenir d'informations personnelles/identifiantes telles que votre nom, un surnom, des numéros de téléphone, des adresses électroniques, des années de naissance, des anniversaires, etc. Le mot ne doit pas être partagé avec qui que ce soit. </a:t>
            </a:r>
          </a:p>
          <a:p>
            <a:r>
              <a:rPr lang="fr-CA" dirty="0"/>
              <a:t> </a:t>
            </a:r>
          </a:p>
          <a:p>
            <a:r>
              <a:rPr lang="fr" dirty="0"/>
              <a:t>Ce mot permettra à </a:t>
            </a:r>
            <a:r>
              <a:rPr lang="fr" err="1"/>
              <a:t>HabiloMédias</a:t>
            </a:r>
            <a:r>
              <a:rPr lang="fr" dirty="0"/>
              <a:t> d'établir un lien entre les réponses que vous donnez avant et après l'atelier, sans utiliser d'informations permettant de vous identifier. </a:t>
            </a:r>
            <a:endParaRPr lang="fr-CA" dirty="0"/>
          </a:p>
          <a:p>
            <a:r>
              <a:rPr lang="fr" dirty="0"/>
              <a:t> </a:t>
            </a:r>
            <a:endParaRPr lang="fr-CA" dirty="0"/>
          </a:p>
          <a:p>
            <a:r>
              <a:rPr lang="fr-CA" dirty="0"/>
              <a:t> Avant de commencer le contenu de l'atelier d'aujourd'hui, nous vous invitons à prendre 5 minutes pour répondre à l'enquête d'évaluation préalable à l'atelier. Si vous souhaitez répondre à l'enquête, il vous suffit de scanner le code QR avec l'appareil photo de votre téléphone ou de taper le lien dans votre navigateur pour y accéder. Nous ferons une pause jusqu'à ce que toutes les personnes intéressées aient répondu à l'enquête.</a:t>
            </a:r>
            <a:endParaRPr lang="en-CA" dirty="0">
              <a:ea typeface="Calibri"/>
              <a:cs typeface="Calibri"/>
            </a:endParaRPr>
          </a:p>
          <a:p>
            <a:endParaRPr lang="fr-CA" dirty="0">
              <a:ea typeface="Calibri"/>
              <a:cs typeface="Calibri"/>
            </a:endParaRPr>
          </a:p>
        </p:txBody>
      </p:sp>
      <p:sp>
        <p:nvSpPr>
          <p:cNvPr id="4" name="Slide Number Placeholder 3"/>
          <p:cNvSpPr>
            <a:spLocks noGrp="1"/>
          </p:cNvSpPr>
          <p:nvPr>
            <p:ph type="sldNum" sz="quarter" idx="5"/>
          </p:nvPr>
        </p:nvSpPr>
        <p:spPr/>
        <p:txBody>
          <a:bodyPr/>
          <a:lstStyle/>
          <a:p>
            <a:fld id="{5DC5724F-0B1F-45A0-A259-C7176C506AF3}" type="slidenum">
              <a:rPr lang="en-CA" smtClean="0"/>
              <a:pPr/>
              <a:t>5</a:t>
            </a:fld>
            <a:endParaRPr lang="en-CA" dirty="0"/>
          </a:p>
        </p:txBody>
      </p:sp>
    </p:spTree>
    <p:extLst>
      <p:ext uri="{BB962C8B-B14F-4D97-AF65-F5344CB8AC3E}">
        <p14:creationId xmlns:p14="http://schemas.microsoft.com/office/powerpoint/2010/main" val="33537565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Un autre phénomène qui inquiète de nombreuses personnes lorsqu’elles vont sur Internet est de se faire avoir par des escrocs.</a:t>
            </a:r>
            <a:r>
              <a:rPr lang="fr-CA" baseline="0" dirty="0"/>
              <a:t> Par « escrocs», j’entends les personnes qui vous incitent par la tromperie à leur envoyer de l’argent ou vos renseignements personnels.</a:t>
            </a:r>
          </a:p>
          <a:p>
            <a:endParaRPr lang="en-CA" baseline="0" dirty="0"/>
          </a:p>
          <a:p>
            <a:r>
              <a:rPr lang="fr-CA" baseline="0" dirty="0"/>
              <a:t>Les arnaques ou escroqueries en ligne sont nombreuses, et elles peuvent vous coûter très cher si vous vous laissez embobiner.</a:t>
            </a:r>
          </a:p>
          <a:p>
            <a:endParaRPr lang="en-CA" baseline="0" dirty="0"/>
          </a:p>
          <a:p>
            <a:r>
              <a:rPr lang="fr-CA" baseline="0" dirty="0"/>
              <a:t>Heureusement, en connaissant les menaces qui planent sur vous, vous arriverez à reconnaître presque toutes les arnaques en ligne.</a:t>
            </a:r>
          </a:p>
        </p:txBody>
      </p:sp>
      <p:sp>
        <p:nvSpPr>
          <p:cNvPr id="4" name="Slide Number Placeholder 3"/>
          <p:cNvSpPr>
            <a:spLocks noGrp="1"/>
          </p:cNvSpPr>
          <p:nvPr>
            <p:ph type="sldNum" sz="quarter" idx="10"/>
          </p:nvPr>
        </p:nvSpPr>
        <p:spPr/>
        <p:txBody>
          <a:bodyPr/>
          <a:lstStyle/>
          <a:p>
            <a:fld id="{5DC5724F-0B1F-45A0-A259-C7176C506AF3}" type="slidenum">
              <a:rPr lang="en-CA" smtClean="0"/>
              <a:t>50</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70218383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Les escrocs essaient principalement de vous soutirer l’une ou l’autre de ces deux choses :</a:t>
            </a:r>
            <a:r>
              <a:rPr lang="fr-CA" baseline="0" dirty="0"/>
              <a:t> de l’argent ou des renseignements personnels. Très souvent, ils vous demanderont de leur fournir des renseignements sur votre compte bancaire ou votre numéro de carte de crédit, de façon à vous extirper de l’argent, ou encore de leur divulguer le mot de passe de votre messagerie électronique ou de votre compte de réseau social, pour se faire passer pour vous. </a:t>
            </a:r>
          </a:p>
        </p:txBody>
      </p:sp>
      <p:sp>
        <p:nvSpPr>
          <p:cNvPr id="4" name="Slide Number Placeholder 3"/>
          <p:cNvSpPr>
            <a:spLocks noGrp="1"/>
          </p:cNvSpPr>
          <p:nvPr>
            <p:ph type="sldNum" sz="quarter" idx="10"/>
          </p:nvPr>
        </p:nvSpPr>
        <p:spPr/>
        <p:txBody>
          <a:bodyPr/>
          <a:lstStyle/>
          <a:p>
            <a:fld id="{5DC5724F-0B1F-45A0-A259-C7176C506AF3}" type="slidenum">
              <a:rPr lang="en-CA" smtClean="0"/>
              <a:t>51</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5000149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Les arnaques peuvent se présenter à vous sous plusieurs formes.</a:t>
            </a:r>
          </a:p>
          <a:p>
            <a:endParaRPr lang="en-CA" dirty="0"/>
          </a:p>
          <a:p>
            <a:r>
              <a:rPr lang="fr-CA" dirty="0"/>
              <a:t>Nombreuses sont celles qui arriveront par courriel. Il est donc important de faire preuve de méfiance à l’égard des courriels provenant d’expéditeurs que vous ne connaissez pas. La même logique s’applique pour les textos et les messages reçus sur des réseaux sociaux, comme Twitter.</a:t>
            </a:r>
          </a:p>
          <a:p>
            <a:endParaRPr lang="en-CA" dirty="0"/>
          </a:p>
          <a:p>
            <a:r>
              <a:rPr lang="fr-CA" dirty="0"/>
              <a:t>Mais même lorsque vous connaissez l’expéditeur, la prudence est de mise; il arrive que les escrocs essaient de se faire passer pour quelqu’un que vous connaissez. Il est également possible qu’une connaissance ait téléchargé un programme malveillant par erreur, qui fait que son ordinateur envoie de faux messages.</a:t>
            </a:r>
          </a:p>
          <a:p>
            <a:endParaRPr lang="en-CA" dirty="0"/>
          </a:p>
          <a:p>
            <a:r>
              <a:rPr lang="fr-CA" dirty="0"/>
              <a:t>Une des arnaques les plus courantes de ce type consiste à vous envoyer un message de la part d’une connaissance, dans lequel elle dit être dans le pétrin et avoir besoin d’argent immédiatement. Ne répondez </a:t>
            </a:r>
            <a:r>
              <a:rPr lang="fr-CA" b="1" dirty="0"/>
              <a:t>pas</a:t>
            </a:r>
            <a:r>
              <a:rPr lang="fr-CA" dirty="0"/>
              <a:t> à de tels messages. Si vous pensez que la personne qui vous écrit puisse réellement avoir besoin d’aide, communiquez avec elle d’une autre façon pour vous en assurer.</a:t>
            </a:r>
          </a:p>
          <a:p>
            <a:endParaRPr lang="en-CA" dirty="0"/>
          </a:p>
        </p:txBody>
      </p:sp>
      <p:sp>
        <p:nvSpPr>
          <p:cNvPr id="4" name="Slide Number Placeholder 3"/>
          <p:cNvSpPr>
            <a:spLocks noGrp="1"/>
          </p:cNvSpPr>
          <p:nvPr>
            <p:ph type="sldNum" sz="quarter" idx="10"/>
          </p:nvPr>
        </p:nvSpPr>
        <p:spPr/>
        <p:txBody>
          <a:bodyPr/>
          <a:lstStyle/>
          <a:p>
            <a:fld id="{5DC5724F-0B1F-45A0-A259-C7176C506AF3}" type="slidenum">
              <a:rPr lang="en-CA" smtClean="0"/>
              <a:t>52</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42478038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Les arnaqueurs se font aussi parfois passer pour des sites où vous avez un compte, comme votre banque, votre fournisseur de service Internet ou votre fournisseur de courrier électronique.</a:t>
            </a:r>
          </a:p>
          <a:p>
            <a:endParaRPr lang="fr-CA" dirty="0"/>
          </a:p>
          <a:p>
            <a:r>
              <a:rPr lang="fr-CA" dirty="0"/>
              <a:t>Certains signes indiquent qu’un message est une arnaque : si un message vous demande d’envoyer certaines informations, de suivre un lien (qui mène d’un site Web à un autre) plutôt que d’aller sur le site Web par vous-même, ou de vous faire peur en suggérant que vous devez de l’argent ou que l’un de vos comptes est sur le point d’être fermé. </a:t>
            </a:r>
          </a:p>
          <a:p>
            <a:endParaRPr lang="fr-CA" dirty="0"/>
          </a:p>
          <a:p>
            <a:r>
              <a:rPr lang="fr-CA" dirty="0"/>
              <a:t>Ne cliquez jamais sur un lien contenu dans un message provenant d’une banque, de l’Agence du revenu du Canada, de votre fournisseur de courrier électronique ou de toute autre entité semblable.</a:t>
            </a:r>
          </a:p>
          <a:p>
            <a:endParaRPr lang="fr-CA" dirty="0"/>
          </a:p>
          <a:p>
            <a:r>
              <a:rPr lang="fr-CA" dirty="0"/>
              <a:t>Entrez plutôt la bonne adresse Web dans la barre d’adresse et vérifiez à cet endroit. Vous pouvez également obtenir le bon numéro de téléphone (vérifiez votre facture ou allez à la bonne adresse Web) et appeler vous-même pour savoir s’il y a vraiment un problème.</a:t>
            </a:r>
          </a:p>
          <a:p>
            <a:endParaRPr lang="fr-CA" dirty="0">
              <a:cs typeface="Calibri"/>
            </a:endParaRPr>
          </a:p>
        </p:txBody>
      </p:sp>
      <p:sp>
        <p:nvSpPr>
          <p:cNvPr id="4" name="Slide Number Placeholder 3"/>
          <p:cNvSpPr>
            <a:spLocks noGrp="1"/>
          </p:cNvSpPr>
          <p:nvPr>
            <p:ph type="sldNum" sz="quarter" idx="10"/>
          </p:nvPr>
        </p:nvSpPr>
        <p:spPr/>
        <p:txBody>
          <a:bodyPr/>
          <a:lstStyle/>
          <a:p>
            <a:fld id="{5DC5724F-0B1F-45A0-A259-C7176C506AF3}" type="slidenum">
              <a:rPr lang="en-CA" smtClean="0"/>
              <a:t>53</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70236247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560570"/>
            <a:ext cx="5852160" cy="4558904"/>
          </a:xfrm>
        </p:spPr>
        <p:txBody>
          <a:bodyPr/>
          <a:lstStyle/>
          <a:p>
            <a:r>
              <a:rPr lang="fr-CA" sz="1100" dirty="0"/>
              <a:t>Parfois, les arnaqueurs essayent de vous piéger en vous faisant croire qu’ils vont vous donner de l’argent. Il peut s’agir d’un message vous annonçant que vous avez reçu un remboursement d’impôt, avez gagné à la loterie ou pourriez profiter d’une bonne affaire.</a:t>
            </a:r>
          </a:p>
          <a:p>
            <a:endParaRPr lang="fr-CA" sz="1100" dirty="0"/>
          </a:p>
          <a:p>
            <a:r>
              <a:rPr lang="fr-CA" sz="1100" dirty="0"/>
              <a:t>Comme vous pouvez le constater dans cet exemple, les fautes de frappe et de grammaire devraient toujours vous rendre méfiant, mais vous ne pouvez pas compter uniquement sur ces fautes pour détecter un message frauduleux.</a:t>
            </a:r>
          </a:p>
          <a:p>
            <a:endParaRPr lang="fr-CA" sz="1100" dirty="0"/>
          </a:p>
          <a:p>
            <a:r>
              <a:rPr lang="fr-CA" sz="1100" dirty="0"/>
              <a:t>L’Agence du revenu du Canada n’enverra jamais de lien par courrier électronique ou texto, et ne vous demandera jamais de renseignements personnels par courrier électronique ou texto. Elle vous demandera toujours de vous connecter et d’aller sur « Mon dossier » sur sa page Web sans fournir de liens ou d’adresses Web.</a:t>
            </a:r>
          </a:p>
          <a:p>
            <a:endParaRPr lang="fr-CA" sz="1100" dirty="0"/>
          </a:p>
          <a:p>
            <a:r>
              <a:rPr lang="fr-CA" sz="1100" dirty="0"/>
              <a:t>Parfois, comme dans l’exemple ci-dessus, les arnaqueurs veulent simplement que vous cliquiez sur le lien pour qu’ils puissent obtenir vos renseignements personnels ou télécharger des logiciels malveillants sur votre ordinateur.</a:t>
            </a:r>
          </a:p>
          <a:p>
            <a:endParaRPr lang="fr-CA" sz="1100" dirty="0">
              <a:ea typeface="Calibri"/>
              <a:cs typeface="Calibri"/>
            </a:endParaRPr>
          </a:p>
          <a:p>
            <a:r>
              <a:rPr lang="fr-CA" sz="1100" dirty="0">
                <a:cs typeface="Calibri"/>
              </a:rPr>
              <a:t>D’autres fois, le message peut être accompagné d’un fichier ou d’un document, qui peut également contenir des logiciels malveillants, même s’il semble s’agir d’un document ordinaire.</a:t>
            </a:r>
            <a:endParaRPr lang="fr-CA" sz="1100" dirty="0">
              <a:ea typeface="Calibri"/>
              <a:cs typeface="Calibri"/>
            </a:endParaRPr>
          </a:p>
          <a:p>
            <a:endParaRPr lang="fr-CA" sz="1100" dirty="0"/>
          </a:p>
          <a:p>
            <a:r>
              <a:rPr lang="fr-CA" sz="1100" dirty="0"/>
              <a:t>Quoi qu’il en soit, n’oubliez pas que ce qui vous semble trop beau pour être vrai l’est probablement. Si vous recevez un message de ce genre, supprimez-le.</a:t>
            </a:r>
          </a:p>
          <a:p>
            <a:endParaRPr lang="fr-CA" sz="1100" dirty="0">
              <a:ea typeface="Calibri"/>
              <a:cs typeface="Calibri"/>
            </a:endParaRPr>
          </a:p>
          <a:p>
            <a:r>
              <a:rPr lang="fr-CA" sz="1100" dirty="0">
                <a:ea typeface="Calibri"/>
                <a:cs typeface="Calibri"/>
              </a:rPr>
              <a:t>Si vous pensez qu’il y a une chance que ce soit vrai, allez sur le vrai site Web de l’entreprise ou appelez-la au téléphone. (N’utilisez pas le numéro de téléphone ou l’adresse Web figurant dans le message. Recherchez-le plutôt sur votre facture ou dans un moteur de recherche.)</a:t>
            </a:r>
          </a:p>
          <a:p>
            <a:endParaRPr lang="fr-CA" sz="1100" dirty="0"/>
          </a:p>
        </p:txBody>
      </p:sp>
      <p:sp>
        <p:nvSpPr>
          <p:cNvPr id="4" name="Slide Number Placeholder 3"/>
          <p:cNvSpPr>
            <a:spLocks noGrp="1"/>
          </p:cNvSpPr>
          <p:nvPr>
            <p:ph type="sldNum" sz="quarter" idx="10"/>
          </p:nvPr>
        </p:nvSpPr>
        <p:spPr/>
        <p:txBody>
          <a:bodyPr/>
          <a:lstStyle/>
          <a:p>
            <a:fld id="{5DC5724F-0B1F-45A0-A259-C7176C506AF3}" type="slidenum">
              <a:rPr lang="en-CA" smtClean="0"/>
              <a:t>54</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84883002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L’une des arnaques les plus courantes est l’« hameçonnage ». Les escrocs essaient alors de vous amener à leur envoyer des renseignements au sujet de votre compte bancaire ou d’autres comptes.</a:t>
            </a:r>
          </a:p>
          <a:p>
            <a:endParaRPr lang="en-CA" dirty="0"/>
          </a:p>
          <a:p>
            <a:r>
              <a:rPr lang="fr-CA" dirty="0"/>
              <a:t>Voici un exemple d’une tentative d’hameçonnage récente. Une page Web s’ouvre sans que nous n’ayez cliqué sur quoi que ce soit. Comme vous pouvez le voir, il s’agit du type d’arnaque où vous recevez de l’argent sans raison, car on vous indique que vous pouvez participer à un tirage pour gagner une tablette ou un téléphone intelligent.</a:t>
            </a:r>
          </a:p>
          <a:p>
            <a:endParaRPr lang="en-CA" dirty="0"/>
          </a:p>
          <a:p>
            <a:r>
              <a:rPr lang="fr-CA" dirty="0"/>
              <a:t>Si vous n’êtes pas un client de Rogers, alors vous pouvez être sûr qu’il s’agit d’une arnaque. Mais si vous l’êtes, comment faire pour savoir?</a:t>
            </a:r>
          </a:p>
          <a:p>
            <a:endParaRPr lang="en-CA" dirty="0"/>
          </a:p>
          <a:p>
            <a:r>
              <a:rPr lang="fr-CA" dirty="0"/>
              <a:t>D’abord, regardez l’adresse Web de la page.</a:t>
            </a:r>
          </a:p>
          <a:p>
            <a:endParaRPr lang="en-CA" dirty="0"/>
          </a:p>
          <a:p>
            <a:r>
              <a:rPr lang="fr-CA" dirty="0"/>
              <a:t>Elle est un peu étrange, n’est-ce pas? Ce n’est pas écrit rogers.com ou rogers.ca, comme on pourrait s’y attendre, mais ca-rogers-phone.com.</a:t>
            </a:r>
          </a:p>
          <a:p>
            <a:endParaRPr lang="en-CA" dirty="0"/>
          </a:p>
          <a:p>
            <a:endParaRPr lang="en-CA" dirty="0"/>
          </a:p>
        </p:txBody>
      </p:sp>
      <p:sp>
        <p:nvSpPr>
          <p:cNvPr id="4" name="Slide Number Placeholder 3"/>
          <p:cNvSpPr>
            <a:spLocks noGrp="1"/>
          </p:cNvSpPr>
          <p:nvPr>
            <p:ph type="sldNum" sz="quarter" idx="10"/>
          </p:nvPr>
        </p:nvSpPr>
        <p:spPr/>
        <p:txBody>
          <a:bodyPr/>
          <a:lstStyle/>
          <a:p>
            <a:fld id="{5DC5724F-0B1F-45A0-A259-C7176C506AF3}" type="slidenum">
              <a:rPr lang="en-CA" smtClean="0"/>
              <a:t>55</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72030233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Si vous voulez en avoir le cœur net, vous pouvez aller sur Google et faire une recherche pour trouver le site de Rogers (ou vérifier l’adresse Web qui apparaît sur l’une de vos factures).</a:t>
            </a:r>
            <a:r>
              <a:rPr lang="fr-CA" baseline="0" dirty="0"/>
              <a:t> </a:t>
            </a:r>
          </a:p>
        </p:txBody>
      </p:sp>
      <p:sp>
        <p:nvSpPr>
          <p:cNvPr id="4" name="Slide Number Placeholder 3"/>
          <p:cNvSpPr>
            <a:spLocks noGrp="1"/>
          </p:cNvSpPr>
          <p:nvPr>
            <p:ph type="sldNum" sz="quarter" idx="10"/>
          </p:nvPr>
        </p:nvSpPr>
        <p:spPr/>
        <p:txBody>
          <a:bodyPr/>
          <a:lstStyle/>
          <a:p>
            <a:fld id="{5DC5724F-0B1F-45A0-A259-C7176C506AF3}" type="slidenum">
              <a:rPr lang="en-CA" smtClean="0"/>
              <a:t>56</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35854861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fr-CA" baseline="0" dirty="0"/>
              <a:t>Vous constaterez alors que la véritable adresse est Rogers.com, et pas celle qui apparaît en haut de la page.</a:t>
            </a:r>
          </a:p>
          <a:p>
            <a:endParaRPr lang="en-CA" dirty="0"/>
          </a:p>
        </p:txBody>
      </p:sp>
      <p:sp>
        <p:nvSpPr>
          <p:cNvPr id="4" name="Slide Number Placeholder 3"/>
          <p:cNvSpPr>
            <a:spLocks noGrp="1"/>
          </p:cNvSpPr>
          <p:nvPr>
            <p:ph type="sldNum" sz="quarter" idx="10"/>
          </p:nvPr>
        </p:nvSpPr>
        <p:spPr/>
        <p:txBody>
          <a:bodyPr/>
          <a:lstStyle/>
          <a:p>
            <a:fld id="{5DC5724F-0B1F-45A0-A259-C7176C506AF3}" type="slidenum">
              <a:rPr lang="en-CA" smtClean="0"/>
              <a:t>57</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21828209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aseline="0" dirty="0"/>
              <a:t>Si vous vous rendez sur le vrai site de Rogers, vous verrez qu’il n’y a aucune mention d’un concours.</a:t>
            </a:r>
          </a:p>
          <a:p>
            <a:endParaRPr lang="en-CA" baseline="0" dirty="0"/>
          </a:p>
          <a:p>
            <a:pPr defTabSz="966612">
              <a:defRPr/>
            </a:pPr>
            <a:r>
              <a:rPr lang="fr-CA" baseline="0" dirty="0"/>
              <a:t>Rappelez-vous que sur Internet, il est assez facile de créer un faux site Web qui ressemble au vrai, mais qu’il est beaucoup plus difficile de falsifier une adresse Web.</a:t>
            </a:r>
          </a:p>
          <a:p>
            <a:endParaRPr lang="en-CA" baseline="0" dirty="0"/>
          </a:p>
        </p:txBody>
      </p:sp>
      <p:sp>
        <p:nvSpPr>
          <p:cNvPr id="4" name="Slide Number Placeholder 3"/>
          <p:cNvSpPr>
            <a:spLocks noGrp="1"/>
          </p:cNvSpPr>
          <p:nvPr>
            <p:ph type="sldNum" sz="quarter" idx="10"/>
          </p:nvPr>
        </p:nvSpPr>
        <p:spPr/>
        <p:txBody>
          <a:bodyPr/>
          <a:lstStyle/>
          <a:p>
            <a:fld id="{5DC5724F-0B1F-45A0-A259-C7176C506AF3}" type="slidenum">
              <a:rPr lang="en-CA" smtClean="0"/>
              <a:t>58</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40282779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Une autre méthode pour vérifier l’authenticité du message est de faire une recherche à propos de ce qui vous est promis.</a:t>
            </a:r>
          </a:p>
          <a:p>
            <a:endParaRPr lang="en-CA" baseline="0" dirty="0"/>
          </a:p>
          <a:p>
            <a:r>
              <a:rPr lang="fr-CA" baseline="0" dirty="0"/>
              <a:t>Ainsi, si on fait une recherche sur Google au sujet de Rogers et d’un programme de récompense (en anglais, « reward program »), le premier résultat qui apparaît est un article nous indiquant qu’il s’agit d’une arnaque.</a:t>
            </a:r>
          </a:p>
        </p:txBody>
      </p:sp>
      <p:sp>
        <p:nvSpPr>
          <p:cNvPr id="4" name="Slide Number Placeholder 3"/>
          <p:cNvSpPr>
            <a:spLocks noGrp="1"/>
          </p:cNvSpPr>
          <p:nvPr>
            <p:ph type="sldNum" sz="quarter" idx="10"/>
          </p:nvPr>
        </p:nvSpPr>
        <p:spPr/>
        <p:txBody>
          <a:bodyPr/>
          <a:lstStyle/>
          <a:p>
            <a:fld id="{5DC5724F-0B1F-45A0-A259-C7176C506AF3}" type="slidenum">
              <a:rPr lang="en-CA" smtClean="0"/>
              <a:t>59</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205967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À la fin de l’atelier d’aujourd’hui, vous serez en mesure d’effectuer ce qui suit :</a:t>
            </a:r>
          </a:p>
          <a:p>
            <a:endParaRPr lang="en-CA" baseline="0" dirty="0"/>
          </a:p>
          <a:p>
            <a:r>
              <a:rPr lang="fr-CA" dirty="0"/>
              <a:t>Créer un mot de passe difficile à deviner et dont vous pourrez vous souvenir</a:t>
            </a:r>
          </a:p>
          <a:p>
            <a:endParaRPr lang="en-CA" baseline="0" dirty="0"/>
          </a:p>
          <a:p>
            <a:r>
              <a:rPr lang="fr-CA" baseline="0" dirty="0"/>
              <a:t>Télécharger de façon sécuritaire de nouveaux programmes et applications pour vos appareils</a:t>
            </a:r>
          </a:p>
          <a:p>
            <a:endParaRPr lang="en-CA" baseline="0" dirty="0"/>
          </a:p>
          <a:p>
            <a:r>
              <a:rPr lang="fr-CA" baseline="0" dirty="0"/>
              <a:t>Apprendre à reconnaître les méthodes de fraude et d’escroquerie les plus courantes sur Internet</a:t>
            </a:r>
          </a:p>
        </p:txBody>
      </p:sp>
      <p:sp>
        <p:nvSpPr>
          <p:cNvPr id="4" name="Slide Number Placeholder 3"/>
          <p:cNvSpPr>
            <a:spLocks noGrp="1"/>
          </p:cNvSpPr>
          <p:nvPr>
            <p:ph type="sldNum" sz="quarter" idx="10"/>
          </p:nvPr>
        </p:nvSpPr>
        <p:spPr/>
        <p:txBody>
          <a:bodyPr/>
          <a:lstStyle/>
          <a:p>
            <a:fld id="{1454F0EA-2214-4D79-A350-2C5E12F90435}" type="slidenum">
              <a:rPr lang="en-CA" smtClean="0"/>
              <a:t>6</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9460343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Si on fait la même recherche en ajoutant le mot « scam » (arnaque), il sera encore plus clair qu’il s’agit bel et bien d’une arnaque.</a:t>
            </a:r>
          </a:p>
        </p:txBody>
      </p:sp>
      <p:sp>
        <p:nvSpPr>
          <p:cNvPr id="4" name="Slide Number Placeholder 3"/>
          <p:cNvSpPr>
            <a:spLocks noGrp="1"/>
          </p:cNvSpPr>
          <p:nvPr>
            <p:ph type="sldNum" sz="quarter" idx="10"/>
          </p:nvPr>
        </p:nvSpPr>
        <p:spPr/>
        <p:txBody>
          <a:bodyPr/>
          <a:lstStyle/>
          <a:p>
            <a:fld id="{5DC5724F-0B1F-45A0-A259-C7176C506AF3}" type="slidenum">
              <a:rPr lang="en-CA" smtClean="0"/>
              <a:t>60</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25053805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Si on clique sur l’un des liens qui apparaissent, on verra un message de Rogers nous mettant en garde contre l’arnaque.</a:t>
            </a:r>
          </a:p>
        </p:txBody>
      </p:sp>
      <p:sp>
        <p:nvSpPr>
          <p:cNvPr id="4" name="Slide Number Placeholder 3"/>
          <p:cNvSpPr>
            <a:spLocks noGrp="1"/>
          </p:cNvSpPr>
          <p:nvPr>
            <p:ph type="sldNum" sz="quarter" idx="10"/>
          </p:nvPr>
        </p:nvSpPr>
        <p:spPr/>
        <p:txBody>
          <a:bodyPr/>
          <a:lstStyle/>
          <a:p>
            <a:fld id="{5DC5724F-0B1F-45A0-A259-C7176C506AF3}" type="slidenum">
              <a:rPr lang="en-CA" smtClean="0"/>
              <a:t>61</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53909131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Un autre type d’arnaque n’ayant pas directement trait à l’argent est le </a:t>
            </a:r>
            <a:r>
              <a:rPr lang="fr-CA" i="1" dirty="0"/>
              <a:t>vol d’identité</a:t>
            </a:r>
            <a:r>
              <a:rPr lang="fr-CA" dirty="0"/>
              <a:t>.</a:t>
            </a:r>
            <a:r>
              <a:rPr lang="fr-CA" i="0" baseline="0" dirty="0"/>
              <a:t> On parle de vol d’identité lorsqu’une personne prétend être vous pour ouvrir des comptes en ligne et prendre une carte de crédit à votre nom.</a:t>
            </a:r>
          </a:p>
          <a:p>
            <a:endParaRPr lang="en-CA" i="0" baseline="0" dirty="0"/>
          </a:p>
          <a:p>
            <a:r>
              <a:rPr lang="fr-CA" i="0" baseline="0" dirty="0"/>
              <a:t>Généralement, si vous êtes victime d’un vol d’identité, c’est parce que vous avez communiqué suffisamment de renseignements à votre sujet pour permettre aux escrocs qui recueillent ce genre d’information de se faire passer pour vous.</a:t>
            </a:r>
          </a:p>
          <a:p>
            <a:endParaRPr lang="en-CA" i="0" baseline="0" dirty="0"/>
          </a:p>
          <a:p>
            <a:r>
              <a:rPr lang="fr-CA" i="0" baseline="0" dirty="0"/>
              <a:t>Pour éviter que cela se produise, ne communiquez jamais les renseignements suivants dans des espaces publics en ligne, comme dans une publication sur un réseau social :</a:t>
            </a:r>
          </a:p>
          <a:p>
            <a:endParaRPr lang="en-CA" i="0" baseline="0" dirty="0"/>
          </a:p>
          <a:p>
            <a:r>
              <a:rPr lang="fr-CA" i="0" baseline="0" dirty="0"/>
              <a:t>Votre nom complet (y compris votre deuxième prénom)</a:t>
            </a:r>
          </a:p>
          <a:p>
            <a:endParaRPr lang="en-CA" i="0" baseline="0" dirty="0"/>
          </a:p>
          <a:p>
            <a:r>
              <a:rPr lang="fr-CA" i="0" baseline="0" dirty="0"/>
              <a:t>Votre date de naissance complète (y compris l’année)</a:t>
            </a:r>
          </a:p>
          <a:p>
            <a:endParaRPr lang="en-CA" i="0" baseline="0" dirty="0"/>
          </a:p>
          <a:p>
            <a:r>
              <a:rPr lang="fr-CA" i="0" baseline="0" dirty="0"/>
              <a:t>Votre numéro d’assurance sociale</a:t>
            </a:r>
          </a:p>
          <a:p>
            <a:endParaRPr lang="en-CA" i="0" baseline="0" dirty="0"/>
          </a:p>
          <a:p>
            <a:r>
              <a:rPr lang="fr-CA" i="0" baseline="0" dirty="0"/>
              <a:t>Le nom de jeune fille de votre mère (il arrive souvent que cette information serve de question de sécurité)</a:t>
            </a:r>
          </a:p>
          <a:p>
            <a:endParaRPr lang="en-CA" i="0" baseline="0" dirty="0"/>
          </a:p>
          <a:p>
            <a:r>
              <a:rPr lang="fr-CA" i="0" baseline="0" dirty="0"/>
              <a:t>Votre numéro de carte de crédit</a:t>
            </a:r>
          </a:p>
          <a:p>
            <a:endParaRPr lang="en-CA" i="0" baseline="0" dirty="0"/>
          </a:p>
          <a:p>
            <a:r>
              <a:rPr lang="fr-CA" i="0" baseline="0" dirty="0"/>
              <a:t>Votre numéro de permis de conduire ou de passeport</a:t>
            </a:r>
          </a:p>
          <a:p>
            <a:endParaRPr lang="en-CA" dirty="0"/>
          </a:p>
        </p:txBody>
      </p:sp>
      <p:sp>
        <p:nvSpPr>
          <p:cNvPr id="4" name="Slide Number Placeholder 3"/>
          <p:cNvSpPr>
            <a:spLocks noGrp="1"/>
          </p:cNvSpPr>
          <p:nvPr>
            <p:ph type="sldNum" sz="quarter" idx="10"/>
          </p:nvPr>
        </p:nvSpPr>
        <p:spPr/>
        <p:txBody>
          <a:bodyPr/>
          <a:lstStyle/>
          <a:p>
            <a:fld id="{5DC5724F-0B1F-45A0-A259-C7176C506AF3}" type="slidenum">
              <a:rPr lang="en-CA" smtClean="0"/>
              <a:t>62</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18461007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Faisons un autre court questionnaire pour réviser ce que nous avons appris dans la dernière section.</a:t>
            </a:r>
            <a:endParaRPr lang="fr-CA" baseline="0" dirty="0"/>
          </a:p>
        </p:txBody>
      </p:sp>
      <p:sp>
        <p:nvSpPr>
          <p:cNvPr id="4" name="Slide Number Placeholder 3"/>
          <p:cNvSpPr>
            <a:spLocks noGrp="1"/>
          </p:cNvSpPr>
          <p:nvPr>
            <p:ph type="sldNum" sz="quarter" idx="10"/>
          </p:nvPr>
        </p:nvSpPr>
        <p:spPr/>
        <p:txBody>
          <a:bodyPr/>
          <a:lstStyle/>
          <a:p>
            <a:fld id="{1454F0EA-2214-4D79-A350-2C5E12F90435}" type="slidenum">
              <a:rPr lang="en-CA" smtClean="0"/>
              <a:t>63</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5617957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Quel est le meilleur moyen de s’assurer qu’une application est légitime?</a:t>
            </a:r>
          </a:p>
          <a:p>
            <a:endParaRPr lang="fr-CA" dirty="0"/>
          </a:p>
          <a:p>
            <a:pPr marL="171450" indent="-171450">
              <a:buFont typeface="Arial" panose="020B0604020202020204" pitchFamily="34" charset="0"/>
              <a:buChar char="•"/>
            </a:pPr>
            <a:r>
              <a:rPr lang="fr-CA" dirty="0"/>
              <a:t>Elle a reçu une bonne note des utilisateurs.</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Elle est approuvée par le Bureau d’éthique commerciale.</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Elle figure dans l’App Store ou le Play Store.</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Une recherche dans Google sur l’application ne donne aucun résultat négatif.</a:t>
            </a:r>
          </a:p>
          <a:p>
            <a:endParaRPr lang="en-US" dirty="0"/>
          </a:p>
        </p:txBody>
      </p:sp>
      <p:sp>
        <p:nvSpPr>
          <p:cNvPr id="4" name="Slide Number Placeholder 3"/>
          <p:cNvSpPr>
            <a:spLocks noGrp="1"/>
          </p:cNvSpPr>
          <p:nvPr>
            <p:ph type="sldNum" sz="quarter" idx="5"/>
          </p:nvPr>
        </p:nvSpPr>
        <p:spPr/>
        <p:txBody>
          <a:bodyPr/>
          <a:lstStyle/>
          <a:p>
            <a:fld id="{DE5C2B8F-5ADC-43DA-8F91-FCBC985BC329}" type="slidenum">
              <a:rPr lang="en-CA" smtClean="0"/>
              <a:t>64</a:t>
            </a:fld>
            <a:endParaRPr lang="en-CA" dirty="0"/>
          </a:p>
        </p:txBody>
      </p:sp>
      <p:sp>
        <p:nvSpPr>
          <p:cNvPr id="5" name="Footer Placeholder 5">
            <a:extLst>
              <a:ext uri="{FF2B5EF4-FFF2-40B4-BE49-F238E27FC236}">
                <a16:creationId xmlns:a16="http://schemas.microsoft.com/office/drawing/2014/main" id="{B62CD19E-80BE-4818-9E41-12E15FBAE502}"/>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47624570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Les applications légitimes devraient se trouver dans l’App Store (pour un iPhone) ou le Play Store (pour un appareil Android).</a:t>
            </a: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65</a:t>
            </a:fld>
            <a:endParaRPr lang="en-CA" dirty="0"/>
          </a:p>
        </p:txBody>
      </p:sp>
      <p:sp>
        <p:nvSpPr>
          <p:cNvPr id="5" name="Footer Placeholder 5">
            <a:extLst>
              <a:ext uri="{FF2B5EF4-FFF2-40B4-BE49-F238E27FC236}">
                <a16:creationId xmlns:a16="http://schemas.microsoft.com/office/drawing/2014/main" id="{6CE8F356-2477-40BB-AB83-5DB09E3B56D4}"/>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407712708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Dans quelles circonstances les applications peuvent-elles vous coûter de l’argent?</a:t>
            </a:r>
          </a:p>
          <a:p>
            <a:endParaRPr lang="fr-CA" dirty="0"/>
          </a:p>
          <a:p>
            <a:pPr marL="171450" indent="-171450">
              <a:buFont typeface="Arial" panose="020B0604020202020204" pitchFamily="34" charset="0"/>
              <a:buChar char="•"/>
            </a:pPr>
            <a:r>
              <a:rPr lang="fr-CA" dirty="0"/>
              <a:t>Elles coûtent de l’argent pour les acheter.</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dirty="0"/>
              <a:t>Elles offrent des achats intégrés.</a:t>
            </a:r>
          </a:p>
          <a:p>
            <a:pPr marL="171450" indent="-171450">
              <a:buFont typeface="Arial" panose="020B0604020202020204" pitchFamily="34" charset="0"/>
              <a:buChar char="•"/>
            </a:pPr>
            <a:endParaRPr lang="fr-CA" dirty="0"/>
          </a:p>
          <a:p>
            <a:pPr marL="171450" indent="-171450">
              <a:buFont typeface="Arial" panose="020B0604020202020204" pitchFamily="34" charset="0"/>
              <a:buChar char="•"/>
            </a:pPr>
            <a:r>
              <a:rPr lang="fr-CA" i="0" dirty="0"/>
              <a:t>Elles peuvent utiliser beaucoup de données.</a:t>
            </a:r>
          </a:p>
          <a:p>
            <a:pPr marL="171450" indent="-171450">
              <a:buFont typeface="Arial" panose="020B0604020202020204" pitchFamily="34" charset="0"/>
              <a:buChar char="•"/>
            </a:pPr>
            <a:endParaRPr lang="fr-CA" i="0" dirty="0"/>
          </a:p>
          <a:p>
            <a:pPr marL="171450" indent="-171450">
              <a:buFont typeface="Arial" panose="020B0604020202020204" pitchFamily="34" charset="0"/>
              <a:buChar char="•"/>
            </a:pPr>
            <a:r>
              <a:rPr lang="fr-CA" i="0" dirty="0"/>
              <a:t>Toutes ces réponses.</a:t>
            </a:r>
            <a:endParaRPr lang="en-CA" dirty="0"/>
          </a:p>
          <a:p>
            <a:endParaRPr lang="en-CA" dirty="0"/>
          </a:p>
        </p:txBody>
      </p:sp>
      <p:sp>
        <p:nvSpPr>
          <p:cNvPr id="4" name="Slide Number Placeholder 3"/>
          <p:cNvSpPr>
            <a:spLocks noGrp="1"/>
          </p:cNvSpPr>
          <p:nvPr>
            <p:ph type="sldNum" sz="quarter" idx="5"/>
          </p:nvPr>
        </p:nvSpPr>
        <p:spPr/>
        <p:txBody>
          <a:bodyPr/>
          <a:lstStyle/>
          <a:p>
            <a:fld id="{DE5C2B8F-5ADC-43DA-8F91-FCBC985BC329}" type="slidenum">
              <a:rPr lang="en-CA" smtClean="0"/>
              <a:t>66</a:t>
            </a:fld>
            <a:endParaRPr lang="en-CA" dirty="0"/>
          </a:p>
        </p:txBody>
      </p:sp>
      <p:sp>
        <p:nvSpPr>
          <p:cNvPr id="5" name="Footer Placeholder 5">
            <a:extLst>
              <a:ext uri="{FF2B5EF4-FFF2-40B4-BE49-F238E27FC236}">
                <a16:creationId xmlns:a16="http://schemas.microsoft.com/office/drawing/2014/main" id="{BCD20DAA-0B92-4085-A6D6-533F8C60879B}"/>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89030250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Dans les trois cas, les applications peuvent vous coûter de l’argent.</a:t>
            </a:r>
          </a:p>
          <a:p>
            <a:endParaRPr lang="en-US" dirty="0"/>
          </a:p>
          <a:p>
            <a:endParaRPr lang="en-US" dirty="0">
              <a:cs typeface="Calibri"/>
            </a:endParaRPr>
          </a:p>
          <a:p>
            <a:endParaRPr lang="en-US" dirty="0">
              <a:cs typeface="Calibri"/>
            </a:endParaRPr>
          </a:p>
          <a:p>
            <a:endParaRPr lang="en-CA" dirty="0">
              <a:cs typeface="Calibri"/>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67</a:t>
            </a:fld>
            <a:endParaRPr lang="en-CA" dirty="0"/>
          </a:p>
        </p:txBody>
      </p:sp>
      <p:sp>
        <p:nvSpPr>
          <p:cNvPr id="5" name="Footer Placeholder 5">
            <a:extLst>
              <a:ext uri="{FF2B5EF4-FFF2-40B4-BE49-F238E27FC236}">
                <a16:creationId xmlns:a16="http://schemas.microsoft.com/office/drawing/2014/main" id="{381EE758-9F11-4DD7-916B-CB257504EA0E}"/>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27091289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Qu’est-ce que l’hameçonnage?</a:t>
            </a:r>
          </a:p>
          <a:p>
            <a:endParaRPr lang="fr-CA" dirty="0"/>
          </a:p>
          <a:p>
            <a:pPr marL="171450" indent="-171450">
              <a:buFont typeface="Arial,Sans-Serif"/>
              <a:buChar char="•"/>
            </a:pPr>
            <a:r>
              <a:rPr lang="fr-CA" dirty="0"/>
              <a:t>Des personnes essayent de vous inciter à envoyer de l’argent.</a:t>
            </a:r>
            <a:endParaRPr lang="en-US" dirty="0"/>
          </a:p>
          <a:p>
            <a:pPr marL="171450" indent="-171450">
              <a:buFont typeface="Arial,Sans-Serif"/>
              <a:buChar char="•"/>
            </a:pPr>
            <a:endParaRPr lang="fr-CA" dirty="0"/>
          </a:p>
          <a:p>
            <a:pPr marL="171450" indent="-171450">
              <a:buFont typeface="Arial,Sans-Serif"/>
              <a:buChar char="•"/>
            </a:pPr>
            <a:r>
              <a:rPr lang="fr-CA" dirty="0"/>
              <a:t>Des personnes essayent d’accéder à votre compte bancaire ou à votre carte de crédit.</a:t>
            </a:r>
            <a:endParaRPr lang="en-US" dirty="0"/>
          </a:p>
          <a:p>
            <a:pPr marL="171450" indent="-171450">
              <a:buFont typeface="Arial,Sans-Serif"/>
              <a:buChar char="•"/>
            </a:pPr>
            <a:endParaRPr lang="fr-CA" dirty="0"/>
          </a:p>
          <a:p>
            <a:pPr marL="171450" indent="-171450">
              <a:buFont typeface="Arial,Sans-Serif"/>
              <a:buChar char="•"/>
            </a:pPr>
            <a:r>
              <a:rPr lang="fr-CA" dirty="0"/>
              <a:t>Quelqu’un se fait passer pour vous.</a:t>
            </a:r>
            <a:endParaRPr lang="en-US" dirty="0"/>
          </a:p>
          <a:p>
            <a:pPr marL="171450" indent="-171450">
              <a:buFont typeface="Arial,Sans-Serif"/>
              <a:buChar char="•"/>
            </a:pPr>
            <a:endParaRPr lang="fr-CA" dirty="0"/>
          </a:p>
          <a:p>
            <a:pPr marL="171450" indent="-171450">
              <a:buFont typeface="Arial,Sans-Serif"/>
              <a:buChar char="•"/>
            </a:pPr>
            <a:r>
              <a:rPr lang="fr-CA" dirty="0"/>
              <a:t>Quelqu’un essaye de vous vendre quelque chose qui n’est pas réel.</a:t>
            </a:r>
            <a:endParaRPr lang="en-US" dirty="0"/>
          </a:p>
          <a:p>
            <a:endParaRPr lang="fr-CA" dirty="0">
              <a:solidFill>
                <a:srgbClr val="00B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endParaRPr lang="en-CA" dirty="0"/>
          </a:p>
        </p:txBody>
      </p:sp>
      <p:sp>
        <p:nvSpPr>
          <p:cNvPr id="4" name="Slide Number Placeholder 3"/>
          <p:cNvSpPr>
            <a:spLocks noGrp="1"/>
          </p:cNvSpPr>
          <p:nvPr>
            <p:ph type="sldNum" sz="quarter" idx="5"/>
          </p:nvPr>
        </p:nvSpPr>
        <p:spPr/>
        <p:txBody>
          <a:bodyPr/>
          <a:lstStyle/>
          <a:p>
            <a:fld id="{DE5C2B8F-5ADC-43DA-8F91-FCBC985BC329}" type="slidenum">
              <a:rPr lang="en-CA" smtClean="0"/>
              <a:t>68</a:t>
            </a:fld>
            <a:endParaRPr lang="en-CA" dirty="0"/>
          </a:p>
        </p:txBody>
      </p:sp>
      <p:sp>
        <p:nvSpPr>
          <p:cNvPr id="5" name="Footer Placeholder 5">
            <a:extLst>
              <a:ext uri="{FF2B5EF4-FFF2-40B4-BE49-F238E27FC236}">
                <a16:creationId xmlns:a16="http://schemas.microsoft.com/office/drawing/2014/main" id="{792F13F7-E468-4DEC-BF04-DD3B9D84C69B}"/>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05843803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L’hameçonnage est une arnaque par laquelle une personne tente d’accéder à vos comptes bancaires ou cartes de crédit, généralement en obtenant vos renseignements personnels ou en vous incitant à vous connecter à un faux site Web.</a:t>
            </a:r>
          </a:p>
          <a:p>
            <a:endParaRPr lang="en-US" dirty="0">
              <a:cs typeface="Calibri"/>
            </a:endParaRPr>
          </a:p>
          <a:p>
            <a:endParaRPr lang="en-CA" dirty="0">
              <a:cs typeface="Calibri"/>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69</a:t>
            </a:fld>
            <a:endParaRPr lang="en-CA" dirty="0"/>
          </a:p>
        </p:txBody>
      </p:sp>
      <p:sp>
        <p:nvSpPr>
          <p:cNvPr id="5" name="Footer Placeholder 5">
            <a:extLst>
              <a:ext uri="{FF2B5EF4-FFF2-40B4-BE49-F238E27FC236}">
                <a16:creationId xmlns:a16="http://schemas.microsoft.com/office/drawing/2014/main" id="{6CFEBED9-4ECF-4F8E-AEC4-9CE8E5FEDFCC}"/>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40816178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L’étape la plus importante pour vous protéger est de vous assurer que vous et seulement vous puissiez utiliser vos appareils et vos comptes.</a:t>
            </a:r>
            <a:r>
              <a:rPr lang="fr-CA" baseline="0" dirty="0"/>
              <a:t> </a:t>
            </a:r>
          </a:p>
        </p:txBody>
      </p:sp>
      <p:sp>
        <p:nvSpPr>
          <p:cNvPr id="4" name="Slide Number Placeholder 3"/>
          <p:cNvSpPr>
            <a:spLocks noGrp="1"/>
          </p:cNvSpPr>
          <p:nvPr>
            <p:ph type="sldNum" sz="quarter" idx="10"/>
          </p:nvPr>
        </p:nvSpPr>
        <p:spPr/>
        <p:txBody>
          <a:bodyPr/>
          <a:lstStyle/>
          <a:p>
            <a:fld id="{5DC5724F-0B1F-45A0-A259-C7176C506AF3}" type="slidenum">
              <a:rPr lang="en-CA" smtClean="0"/>
              <a:t>7</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01816417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Quel indice pourrait indiquer qu’un texto ou courriel est une arnaque?</a:t>
            </a:r>
          </a:p>
          <a:p>
            <a:pPr marL="171450" indent="-171450">
              <a:buFont typeface="Arial" panose="020B0604020202020204" pitchFamily="34" charset="0"/>
              <a:buChar char="•"/>
            </a:pPr>
            <a:endParaRPr lang="fr-CA" dirty="0">
              <a:highlight>
                <a:srgbClr val="FFFF00"/>
              </a:highlight>
            </a:endParaRPr>
          </a:p>
          <a:p>
            <a:pPr marL="171450" indent="-171450">
              <a:buFont typeface="Arial" panose="020B0604020202020204" pitchFamily="34" charset="0"/>
              <a:buChar char="•"/>
            </a:pPr>
            <a:r>
              <a:rPr lang="fr-CA" dirty="0"/>
              <a:t>L’adresse courriel ou Web n’est pas l’adresse habituelle de l’entreprise.</a:t>
            </a:r>
          </a:p>
          <a:p>
            <a:pPr marL="171450" indent="-171450">
              <a:buFont typeface="Arial" panose="020B0604020202020204" pitchFamily="34" charset="0"/>
              <a:buChar char="•"/>
            </a:pPr>
            <a:endParaRPr lang="fr-CA" dirty="0">
              <a:highlight>
                <a:srgbClr val="FFFF00"/>
              </a:highlight>
            </a:endParaRPr>
          </a:p>
          <a:p>
            <a:pPr marL="171450" indent="-171450">
              <a:buFont typeface="Arial" panose="020B0604020202020204" pitchFamily="34" charset="0"/>
              <a:buChar char="•"/>
            </a:pPr>
            <a:r>
              <a:rPr lang="fr-CA" dirty="0"/>
              <a:t>Quelqu’un vous annonce que vous avez obtenu quelque chose sans rien attendre en échange.</a:t>
            </a:r>
          </a:p>
          <a:p>
            <a:pPr marL="171450" indent="-171450">
              <a:buFont typeface="Arial" panose="020B0604020202020204" pitchFamily="34" charset="0"/>
              <a:buChar char="•"/>
            </a:pPr>
            <a:endParaRPr lang="fr-CA" dirty="0">
              <a:highlight>
                <a:srgbClr val="FFFF00"/>
              </a:highlight>
            </a:endParaRPr>
          </a:p>
          <a:p>
            <a:pPr marL="171450" indent="-171450">
              <a:buFont typeface="Arial" panose="020B0604020202020204" pitchFamily="34" charset="0"/>
              <a:buChar char="•"/>
            </a:pPr>
            <a:r>
              <a:rPr lang="fr-CA" dirty="0"/>
              <a:t>Quelqu’un vous demande de suivre un lien plutôt que de vous connecter au site Web habituel.</a:t>
            </a:r>
          </a:p>
          <a:p>
            <a:pPr marL="171450" indent="-171450">
              <a:buFont typeface="Arial" panose="020B0604020202020204" pitchFamily="34" charset="0"/>
              <a:buChar char="•"/>
            </a:pPr>
            <a:endParaRPr lang="fr-CA" dirty="0">
              <a:highlight>
                <a:srgbClr val="FFFF00"/>
              </a:highlight>
            </a:endParaRPr>
          </a:p>
          <a:p>
            <a:pPr marL="171450" indent="-171450">
              <a:buFont typeface="Arial" panose="020B0604020202020204" pitchFamily="34" charset="0"/>
              <a:buChar char="•"/>
            </a:pPr>
            <a:r>
              <a:rPr lang="fr-CA" dirty="0"/>
              <a:t>Toutes ces réponses.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endParaRPr lang="en-CA" dirty="0"/>
          </a:p>
        </p:txBody>
      </p:sp>
      <p:sp>
        <p:nvSpPr>
          <p:cNvPr id="4" name="Slide Number Placeholder 3"/>
          <p:cNvSpPr>
            <a:spLocks noGrp="1"/>
          </p:cNvSpPr>
          <p:nvPr>
            <p:ph type="sldNum" sz="quarter" idx="5"/>
          </p:nvPr>
        </p:nvSpPr>
        <p:spPr/>
        <p:txBody>
          <a:bodyPr/>
          <a:lstStyle/>
          <a:p>
            <a:fld id="{DE5C2B8F-5ADC-43DA-8F91-FCBC985BC329}" type="slidenum">
              <a:rPr lang="en-CA" smtClean="0"/>
              <a:t>70</a:t>
            </a:fld>
            <a:endParaRPr lang="en-CA" dirty="0"/>
          </a:p>
        </p:txBody>
      </p:sp>
      <p:sp>
        <p:nvSpPr>
          <p:cNvPr id="5" name="Footer Placeholder 5">
            <a:extLst>
              <a:ext uri="{FF2B5EF4-FFF2-40B4-BE49-F238E27FC236}">
                <a16:creationId xmlns:a16="http://schemas.microsoft.com/office/drawing/2014/main" id="{39A42419-D65C-4EDA-BA18-EDA34A4736F0}"/>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90390665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Toutes ces réponses sont des indices qui indique qu’un texto ou courriel est une arnaque.</a:t>
            </a:r>
            <a:endParaRPr lang="en-CA" dirty="0"/>
          </a:p>
          <a:p>
            <a:endParaRPr lang="en-US" dirty="0"/>
          </a:p>
          <a:p>
            <a:endParaRPr lang="en-US" dirty="0">
              <a:cs typeface="Calibri"/>
            </a:endParaRPr>
          </a:p>
          <a:p>
            <a:endParaRPr lang="en-CA" dirty="0">
              <a:cs typeface="Calibri"/>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71</a:t>
            </a:fld>
            <a:endParaRPr lang="en-CA" dirty="0"/>
          </a:p>
        </p:txBody>
      </p:sp>
      <p:sp>
        <p:nvSpPr>
          <p:cNvPr id="5" name="Footer Placeholder 5">
            <a:extLst>
              <a:ext uri="{FF2B5EF4-FFF2-40B4-BE49-F238E27FC236}">
                <a16:creationId xmlns:a16="http://schemas.microsoft.com/office/drawing/2014/main" id="{1F30719D-3821-46BC-A7A1-E7A7C55872C7}"/>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87128530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Avant de poursuivre, arrêtons-nous un instant pour voir si quelqu’un souhaite faire une pause ou a besoin de soutien.</a:t>
            </a:r>
          </a:p>
        </p:txBody>
      </p:sp>
      <p:sp>
        <p:nvSpPr>
          <p:cNvPr id="4" name="Slide Number Placeholder 3"/>
          <p:cNvSpPr>
            <a:spLocks noGrp="1"/>
          </p:cNvSpPr>
          <p:nvPr>
            <p:ph type="sldNum" sz="quarter" idx="5"/>
          </p:nvPr>
        </p:nvSpPr>
        <p:spPr/>
        <p:txBody>
          <a:bodyPr/>
          <a:lstStyle/>
          <a:p>
            <a:fld id="{DE5C2B8F-5ADC-43DA-8F91-FCBC985BC329}" type="slidenum">
              <a:rPr lang="en-CA" smtClean="0"/>
              <a:t>72</a:t>
            </a:fld>
            <a:endParaRPr lang="en-CA" dirty="0"/>
          </a:p>
        </p:txBody>
      </p:sp>
      <p:sp>
        <p:nvSpPr>
          <p:cNvPr id="5" name="Footer Placeholder 5">
            <a:extLst>
              <a:ext uri="{FF2B5EF4-FFF2-40B4-BE49-F238E27FC236}">
                <a16:creationId xmlns:a16="http://schemas.microsoft.com/office/drawing/2014/main" id="{A1176916-AC4B-40AD-A0D1-8DA88849876C}"/>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14719218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Examinons maintenant la feuille d’exercice « Repérer les indices d’une arnaque ».</a:t>
            </a:r>
          </a:p>
          <a:p>
            <a:endParaRPr lang="fr-CA" dirty="0">
              <a:cs typeface="Calibri"/>
            </a:endParaRPr>
          </a:p>
        </p:txBody>
      </p:sp>
      <p:sp>
        <p:nvSpPr>
          <p:cNvPr id="4" name="Slide Number Placeholder 3"/>
          <p:cNvSpPr>
            <a:spLocks noGrp="1"/>
          </p:cNvSpPr>
          <p:nvPr>
            <p:ph type="sldNum" sz="quarter" idx="10"/>
          </p:nvPr>
        </p:nvSpPr>
        <p:spPr/>
        <p:txBody>
          <a:bodyPr/>
          <a:lstStyle/>
          <a:p>
            <a:fld id="{5DC5724F-0B1F-45A0-A259-C7176C506AF3}" type="slidenum">
              <a:rPr lang="en-CA" smtClean="0"/>
              <a:t>73</a:t>
            </a:fld>
            <a:endParaRPr lang="en-CA" dirty="0"/>
          </a:p>
        </p:txBody>
      </p:sp>
      <p:sp>
        <p:nvSpPr>
          <p:cNvPr id="6" name="Footer Placeholder 5">
            <a:extLst>
              <a:ext uri="{FF2B5EF4-FFF2-40B4-BE49-F238E27FC236}">
                <a16:creationId xmlns:a16="http://schemas.microsoft.com/office/drawing/2014/main" id="{A3DFFED7-AA55-430F-A146-405FBC94657F}"/>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96982483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L’expéditeur n’utilise pas votre nom. Le message est envoyé à la mauvaise adresse électronique. L’expéditeur n’a pas la bonne adresse électronique. (Parfois, l’adresse peut sembler correcte, mais si vous la survolez avec votre souris, vous verrez qu’elle est différente.)</a:t>
            </a:r>
          </a:p>
          <a:p>
            <a:endParaRPr lang="en-CA" i="0" dirty="0"/>
          </a:p>
          <a:p>
            <a:endParaRPr lang="en-CA" dirty="0"/>
          </a:p>
        </p:txBody>
      </p:sp>
      <p:sp>
        <p:nvSpPr>
          <p:cNvPr id="4" name="Slide Number Placeholder 3"/>
          <p:cNvSpPr>
            <a:spLocks noGrp="1"/>
          </p:cNvSpPr>
          <p:nvPr>
            <p:ph type="sldNum" sz="quarter" idx="5"/>
          </p:nvPr>
        </p:nvSpPr>
        <p:spPr/>
        <p:txBody>
          <a:bodyPr/>
          <a:lstStyle/>
          <a:p>
            <a:fld id="{5DC5724F-0B1F-45A0-A259-C7176C506AF3}" type="slidenum">
              <a:rPr lang="en-CA" smtClean="0"/>
              <a:pPr/>
              <a:t>74</a:t>
            </a:fld>
            <a:endParaRPr lang="en-CA" dirty="0"/>
          </a:p>
        </p:txBody>
      </p:sp>
      <p:sp>
        <p:nvSpPr>
          <p:cNvPr id="5" name="Footer Placeholder 5">
            <a:extLst>
              <a:ext uri="{FF2B5EF4-FFF2-40B4-BE49-F238E27FC236}">
                <a16:creationId xmlns:a16="http://schemas.microsoft.com/office/drawing/2014/main" id="{C924C35E-3B3A-4777-B575-FA1EAF313106}"/>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40853168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L’expéditeur veut que vous ouvriez une pièce jointe ou téléchargiez un fichier. </a:t>
            </a:r>
          </a:p>
          <a:p>
            <a:endParaRPr lang="fr-CA" dirty="0"/>
          </a:p>
          <a:p>
            <a:r>
              <a:rPr lang="fr-CA" dirty="0"/>
              <a:t>Il veut que vous suiviez un lien pour vous connecter. </a:t>
            </a:r>
          </a:p>
          <a:p>
            <a:endParaRPr lang="fr-CA" dirty="0"/>
          </a:p>
          <a:p>
            <a:r>
              <a:rPr lang="fr-CA" dirty="0"/>
              <a:t>Il veut que vous lui envoyiez votre identifiant ou vos renseignements personnels. </a:t>
            </a:r>
          </a:p>
          <a:p>
            <a:endParaRPr lang="fr-CA" dirty="0"/>
          </a:p>
          <a:p>
            <a:r>
              <a:rPr lang="fr-CA" dirty="0"/>
              <a:t>Il veut vous faire peur pour que vous fassiez quelque chose immédiatement.</a:t>
            </a:r>
          </a:p>
          <a:p>
            <a:endParaRPr lang="en-CA" dirty="0"/>
          </a:p>
          <a:p>
            <a:endParaRPr lang="en-CA" dirty="0"/>
          </a:p>
        </p:txBody>
      </p:sp>
      <p:sp>
        <p:nvSpPr>
          <p:cNvPr id="4" name="Slide Number Placeholder 3"/>
          <p:cNvSpPr>
            <a:spLocks noGrp="1"/>
          </p:cNvSpPr>
          <p:nvPr>
            <p:ph type="sldNum" sz="quarter" idx="5"/>
          </p:nvPr>
        </p:nvSpPr>
        <p:spPr/>
        <p:txBody>
          <a:bodyPr/>
          <a:lstStyle/>
          <a:p>
            <a:fld id="{5DC5724F-0B1F-45A0-A259-C7176C506AF3}" type="slidenum">
              <a:rPr lang="en-CA" smtClean="0"/>
              <a:pPr/>
              <a:t>75</a:t>
            </a:fld>
            <a:endParaRPr lang="en-CA" dirty="0"/>
          </a:p>
        </p:txBody>
      </p:sp>
      <p:sp>
        <p:nvSpPr>
          <p:cNvPr id="5" name="Footer Placeholder 5">
            <a:extLst>
              <a:ext uri="{FF2B5EF4-FFF2-40B4-BE49-F238E27FC236}">
                <a16:creationId xmlns:a16="http://schemas.microsoft.com/office/drawing/2014/main" id="{4DA7FBED-02D5-41FA-A67D-0B4118C2ABBA}"/>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19441925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Voyons maintenant si nous pouvons repérer les indices dévoilant que ce courriel est une arnaque.</a:t>
            </a:r>
          </a:p>
          <a:p>
            <a:endParaRPr lang="fr-CA" dirty="0"/>
          </a:p>
          <a:p>
            <a:pPr marL="0" marR="0" lvl="0" indent="0" algn="l" defTabSz="914400" rtl="0" eaLnBrk="1" fontAlgn="auto" latinLnBrk="0" hangingPunct="1">
              <a:lnSpc>
                <a:spcPct val="100000"/>
              </a:lnSpc>
              <a:spcBef>
                <a:spcPts val="0"/>
              </a:spcBef>
              <a:spcAft>
                <a:spcPts val="0"/>
              </a:spcAft>
              <a:buClrTx/>
              <a:buSzTx/>
              <a:buFontTx/>
              <a:buNone/>
              <a:tabLst/>
              <a:defRPr/>
            </a:pPr>
            <a:r>
              <a:rPr lang="fr-CA" i="1" dirty="0"/>
              <a:t>[Demandez aux participants de vous faire part de leurs conclusions. S’ils repèrent tous les indices, il n’est pas nécessaire de lire le texte ci-dessous.]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i="1" dirty="0"/>
          </a:p>
          <a:p>
            <a:r>
              <a:rPr lang="fr-CA" baseline="0" dirty="0"/>
              <a:t>D’abord, vous pouvez voir que le courriel est conçu pour vous faire croire que votre abonnement est sur le point d’être annulé. Cet indice n’est pas une certitude en soi (l’entreprise vous enverrait un courriel si c’était le cas), mais c’est une raison de se méfier, surtout si vous n’avez aucune raison de penser qu’il y a un problème.</a:t>
            </a:r>
            <a:endParaRPr lang="fr-CA" dirty="0"/>
          </a:p>
          <a:p>
            <a:endParaRPr lang="fr-CA" baseline="0" dirty="0"/>
          </a:p>
          <a:p>
            <a:r>
              <a:rPr lang="fr-CA" dirty="0"/>
              <a:t>Ensuite, regardez l’adresse de l’expéditeur : un courriel de Netflix doit provenir d’une adresse qui se termine par netflix.com. Celle-ci, provenant de l’adresse info@ixambee.com, ressemble à une arnaque.</a:t>
            </a:r>
          </a:p>
          <a:p>
            <a:endParaRPr lang="fr-CA" dirty="0"/>
          </a:p>
          <a:p>
            <a:r>
              <a:rPr lang="fr-CA" dirty="0"/>
              <a:t>Enfin, vous pouvez voir le gros bouton « Renouveler l’abonnement » sur lequel l’expéditeur veut que vous cliquiez. Ce bouton ne vous mènera pas sur le site de Netflix, mais sur un site Web qui veut obtenir vos informations de carte de crédit.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r-CA" i="1" dirty="0"/>
          </a:p>
          <a:p>
            <a:endParaRPr lang="fr-CA" dirty="0"/>
          </a:p>
        </p:txBody>
      </p:sp>
      <p:sp>
        <p:nvSpPr>
          <p:cNvPr id="4" name="Slide Number Placeholder 3"/>
          <p:cNvSpPr>
            <a:spLocks noGrp="1"/>
          </p:cNvSpPr>
          <p:nvPr>
            <p:ph type="sldNum" sz="quarter" idx="5"/>
          </p:nvPr>
        </p:nvSpPr>
        <p:spPr/>
        <p:txBody>
          <a:bodyPr/>
          <a:lstStyle/>
          <a:p>
            <a:fld id="{5DC5724F-0B1F-45A0-A259-C7176C506AF3}" type="slidenum">
              <a:rPr lang="en-CA" smtClean="0"/>
              <a:pPr/>
              <a:t>76</a:t>
            </a:fld>
            <a:endParaRPr lang="en-CA" dirty="0"/>
          </a:p>
        </p:txBody>
      </p:sp>
      <p:sp>
        <p:nvSpPr>
          <p:cNvPr id="5" name="Footer Placeholder 5">
            <a:extLst>
              <a:ext uri="{FF2B5EF4-FFF2-40B4-BE49-F238E27FC236}">
                <a16:creationId xmlns:a16="http://schemas.microsoft.com/office/drawing/2014/main" id="{6B124B8A-9062-4BAB-AA18-4FAC700459AC}"/>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08805853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Vous avez créé un mot de passe un peu plus tôt aujourd’hui.</a:t>
            </a:r>
            <a:r>
              <a:rPr lang="fr-CA" baseline="0" dirty="0"/>
              <a:t> Prenez un moment pour voir si vous êtes </a:t>
            </a:r>
            <a:r>
              <a:rPr lang="fr-CA" i="1" baseline="0" dirty="0"/>
              <a:t>capable</a:t>
            </a:r>
            <a:r>
              <a:rPr lang="fr-CA" baseline="0" dirty="0"/>
              <a:t> de le retrouver.</a:t>
            </a:r>
          </a:p>
          <a:p>
            <a:endParaRPr lang="en-CA" i="0" baseline="0" dirty="0"/>
          </a:p>
          <a:p>
            <a:r>
              <a:rPr lang="fr-CA" i="0" baseline="0" dirty="0"/>
              <a:t>Maintenant, tournez la feuille pour vérifier si vous avez la bonne réponse.</a:t>
            </a:r>
          </a:p>
          <a:p>
            <a:endParaRPr lang="en-CA" i="0" baseline="0" dirty="0"/>
          </a:p>
          <a:p>
            <a:endParaRPr lang="en-CA" i="0" baseline="0" dirty="0"/>
          </a:p>
          <a:p>
            <a:endParaRPr lang="en-CA" i="0" baseline="0" dirty="0"/>
          </a:p>
          <a:p>
            <a:endParaRPr lang="en-CA" dirty="0"/>
          </a:p>
          <a:p>
            <a:endParaRPr lang="en-CA" dirty="0"/>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77</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70606941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L’une des raisons les plus souvent évoquées pour justifier le refus d’utiliser Internet, c’est la peur que quelque chose tourne mal.</a:t>
            </a:r>
          </a:p>
          <a:p>
            <a:endParaRPr lang="en-CA" dirty="0"/>
          </a:p>
          <a:p>
            <a:r>
              <a:rPr lang="fr-CA" dirty="0"/>
              <a:t>La bonne nouvelle est qu’il est assez facile de corriger ses erreurs la plupart du temps.</a:t>
            </a:r>
          </a:p>
          <a:p>
            <a:endParaRPr lang="en-CA" sz="1300" dirty="0"/>
          </a:p>
        </p:txBody>
      </p:sp>
      <p:sp>
        <p:nvSpPr>
          <p:cNvPr id="4" name="Slide Number Placeholder 3"/>
          <p:cNvSpPr>
            <a:spLocks noGrp="1"/>
          </p:cNvSpPr>
          <p:nvPr>
            <p:ph type="sldNum" sz="quarter" idx="10"/>
          </p:nvPr>
        </p:nvSpPr>
        <p:spPr/>
        <p:txBody>
          <a:bodyPr/>
          <a:lstStyle/>
          <a:p>
            <a:fld id="{DCCF94E1-789E-472C-BB4B-841F0076E144}" type="slidenum">
              <a:rPr lang="en-CA" smtClean="0"/>
              <a:t>78</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00956988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fr-CA" dirty="0"/>
              <a:t>Sur les téléphones et les tablettes, vous pouvez généralement quitter une application sans avoir à la fermer, simplement en appuyant sur le bouton d’accueil.</a:t>
            </a:r>
          </a:p>
          <a:p>
            <a:pPr defTabSz="966612">
              <a:defRPr/>
            </a:pPr>
            <a:endParaRPr lang="en-CA" dirty="0"/>
          </a:p>
          <a:p>
            <a:pPr defTabSz="966612">
              <a:defRPr/>
            </a:pPr>
            <a:r>
              <a:rPr lang="fr-CA" dirty="0"/>
              <a:t>Si vous voulez fermer une application sur un iPhone ou un iPad, appuyez deux fois sur le bouton d’accueil. Puis, avec votre doigt, faites défiler l’application que vous voulez fermer vers le haut.</a:t>
            </a:r>
          </a:p>
          <a:p>
            <a:pPr defTabSz="966612">
              <a:defRPr/>
            </a:pPr>
            <a:endParaRPr lang="en-CA" dirty="0"/>
          </a:p>
          <a:p>
            <a:pPr defTabSz="966612">
              <a:defRPr/>
            </a:pPr>
            <a:r>
              <a:rPr lang="fr-CA" dirty="0"/>
              <a:t>Sur un appareil Android, appuyez sur le symbole de carrés à droite du bouton d’accueil, puis faites défiler l’application vers le côté. (Il faut la faire défiler parfois vers la droite, parfois vers la gauche.)</a:t>
            </a:r>
          </a:p>
          <a:p>
            <a:pPr defTabSz="966612">
              <a:defRPr/>
            </a:pPr>
            <a:endParaRPr lang="en-CA" dirty="0"/>
          </a:p>
          <a:p>
            <a:pPr defTabSz="966612">
              <a:defRPr/>
            </a:pPr>
            <a:r>
              <a:rPr lang="fr-CA" dirty="0"/>
              <a:t>Si vous ne faites pas ça, les applications ne se ferment pas totalement; elles continuent de fonctionner en arrière-plan. Prenez l’habitude de les fermer lorsque vous avez fini de les utiliser.</a:t>
            </a:r>
          </a:p>
          <a:p>
            <a:endParaRPr lang="en-CA" sz="1300" dirty="0"/>
          </a:p>
        </p:txBody>
      </p:sp>
      <p:sp>
        <p:nvSpPr>
          <p:cNvPr id="4" name="Slide Number Placeholder 3"/>
          <p:cNvSpPr>
            <a:spLocks noGrp="1"/>
          </p:cNvSpPr>
          <p:nvPr>
            <p:ph type="sldNum" sz="quarter" idx="10"/>
          </p:nvPr>
        </p:nvSpPr>
        <p:spPr/>
        <p:txBody>
          <a:bodyPr/>
          <a:lstStyle/>
          <a:p>
            <a:fld id="{DCCF94E1-789E-472C-BB4B-841F0076E144}" type="slidenum">
              <a:rPr lang="en-CA" smtClean="0"/>
              <a:t>79</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878630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Les téléphones, les tablettes et certains ordinateurs sont généralement verrouillés à l’aide d’un NIP.</a:t>
            </a:r>
            <a:r>
              <a:rPr lang="fr-CA" baseline="0" dirty="0"/>
              <a:t> Il s’agit d’un code – habituellement une suite de chiffres – que vous devez entrer pour pouvoir utiliser l’appareil.</a:t>
            </a:r>
          </a:p>
          <a:p>
            <a:endParaRPr lang="fr-CA" baseline="0" dirty="0"/>
          </a:p>
          <a:p>
            <a:r>
              <a:rPr lang="fr-CA" baseline="0" dirty="0"/>
              <a:t>Toutefois, la plupart des appareils ne sont pas, de base, verrouillés par un NIP; vous devez activer cette fonction. </a:t>
            </a:r>
            <a:r>
              <a:rPr lang="fr-CA" dirty="0"/>
              <a:t>C’est l’une des premières choses que vous devez faire lorsque vous achetez un nouvel appareil. Autrement, n’importe qui pourrait prendre votre appareil et accéder potentiellement à tout ce qu’il contient.</a:t>
            </a:r>
          </a:p>
          <a:p>
            <a:endParaRPr lang="fr-CA" baseline="0" dirty="0">
              <a:solidFill>
                <a:srgbClr val="00B050"/>
              </a:solidFill>
              <a:highlight>
                <a:srgbClr val="FFFF00"/>
              </a:highlight>
            </a:endParaRPr>
          </a:p>
        </p:txBody>
      </p:sp>
      <p:sp>
        <p:nvSpPr>
          <p:cNvPr id="4" name="Slide Number Placeholder 3"/>
          <p:cNvSpPr>
            <a:spLocks noGrp="1"/>
          </p:cNvSpPr>
          <p:nvPr>
            <p:ph type="sldNum" sz="quarter" idx="10"/>
          </p:nvPr>
        </p:nvSpPr>
        <p:spPr/>
        <p:txBody>
          <a:bodyPr/>
          <a:lstStyle/>
          <a:p>
            <a:fld id="{5DC5724F-0B1F-45A0-A259-C7176C506AF3}" type="slidenum">
              <a:rPr lang="en-CA" smtClean="0"/>
              <a:t>8</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43705806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Si vous utilisez un ordinateur qui utilise le système d’exploitation Windows, appuyez sur les touches Ctrl, Alt et Suppr (ou Delete) en même temps. (L’emplacement de ces touches peut varier d’un clavier à l’autre.)</a:t>
            </a:r>
          </a:p>
        </p:txBody>
      </p:sp>
      <p:sp>
        <p:nvSpPr>
          <p:cNvPr id="4" name="Slide Number Placeholder 3"/>
          <p:cNvSpPr>
            <a:spLocks noGrp="1"/>
          </p:cNvSpPr>
          <p:nvPr>
            <p:ph type="sldNum" sz="quarter" idx="10"/>
          </p:nvPr>
        </p:nvSpPr>
        <p:spPr/>
        <p:txBody>
          <a:bodyPr/>
          <a:lstStyle/>
          <a:p>
            <a:fld id="{DCCF94E1-789E-472C-BB4B-841F0076E144}" type="slidenum">
              <a:rPr lang="en-CA" smtClean="0"/>
              <a:t>80</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84204588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Cela ouvrira le gestionnaire de tâches. Cliquez sur le programme que vous souhaitez fermer, puis sur « Fin de tâche ».</a:t>
            </a:r>
          </a:p>
        </p:txBody>
      </p:sp>
      <p:sp>
        <p:nvSpPr>
          <p:cNvPr id="4" name="Slide Number Placeholder 3"/>
          <p:cNvSpPr>
            <a:spLocks noGrp="1"/>
          </p:cNvSpPr>
          <p:nvPr>
            <p:ph type="sldNum" sz="quarter" idx="10"/>
          </p:nvPr>
        </p:nvSpPr>
        <p:spPr/>
        <p:txBody>
          <a:bodyPr/>
          <a:lstStyle/>
          <a:p>
            <a:fld id="{DCCF94E1-789E-472C-BB4B-841F0076E144}" type="slidenum">
              <a:rPr lang="en-CA" smtClean="0"/>
              <a:t>81</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80851677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Si vous utilisez un ordinateur Mac, appuyez simultanément sur les trois touches suivantes : Option, Commande et Échap.</a:t>
            </a:r>
          </a:p>
        </p:txBody>
      </p:sp>
      <p:sp>
        <p:nvSpPr>
          <p:cNvPr id="4" name="Slide Number Placeholder 3"/>
          <p:cNvSpPr>
            <a:spLocks noGrp="1"/>
          </p:cNvSpPr>
          <p:nvPr>
            <p:ph type="sldNum" sz="quarter" idx="10"/>
          </p:nvPr>
        </p:nvSpPr>
        <p:spPr/>
        <p:txBody>
          <a:bodyPr/>
          <a:lstStyle/>
          <a:p>
            <a:fld id="{DCCF94E1-789E-472C-BB4B-841F0076E144}" type="slidenum">
              <a:rPr lang="en-CA" smtClean="0"/>
              <a:t>82</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84204588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Si vous avez un problème récurrent, vous pouvez communiquer avec le service de soutien de votre appareil.</a:t>
            </a:r>
          </a:p>
          <a:p>
            <a:endParaRPr lang="en-CA" dirty="0"/>
          </a:p>
          <a:p>
            <a:r>
              <a:rPr lang="fr-CA" dirty="0"/>
              <a:t>Voici les adresses Web pour les appareils les plus utilisés.</a:t>
            </a:r>
          </a:p>
          <a:p>
            <a:endParaRPr lang="en-CA" dirty="0"/>
          </a:p>
          <a:p>
            <a:r>
              <a:rPr lang="fr-CA" dirty="0"/>
              <a:t> </a:t>
            </a:r>
          </a:p>
        </p:txBody>
      </p:sp>
      <p:sp>
        <p:nvSpPr>
          <p:cNvPr id="4" name="Slide Number Placeholder 3"/>
          <p:cNvSpPr>
            <a:spLocks noGrp="1"/>
          </p:cNvSpPr>
          <p:nvPr>
            <p:ph type="sldNum" sz="quarter" idx="10"/>
          </p:nvPr>
        </p:nvSpPr>
        <p:spPr/>
        <p:txBody>
          <a:bodyPr/>
          <a:lstStyle/>
          <a:p>
            <a:fld id="{DCCF94E1-789E-472C-BB4B-841F0076E144}" type="slidenum">
              <a:rPr lang="en-CA" smtClean="0"/>
              <a:t>83</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49235974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Avant de se laisser, revenons un peu sur les nouveaux termes appris au cours de l’atelier.</a:t>
            </a:r>
          </a:p>
          <a:p>
            <a:endParaRPr lang="en-CA" baseline="0" dirty="0"/>
          </a:p>
          <a:p>
            <a:r>
              <a:rPr lang="fr-CA" baseline="0" dirty="0"/>
              <a:t>Une </a:t>
            </a:r>
            <a:r>
              <a:rPr lang="fr-CA" i="1" baseline="0" dirty="0"/>
              <a:t>application</a:t>
            </a:r>
            <a:r>
              <a:rPr lang="fr-CA" baseline="0" dirty="0"/>
              <a:t> est un programme sur un appareil mobile, comme un téléphone ou une tablette, qui vous permet d’effectuer une tâche en particulier.</a:t>
            </a:r>
            <a:r>
              <a:rPr lang="fr-CA" i="0" baseline="0" dirty="0"/>
              <a:t> Par exemple, vous pourriez avoir une application pour jouer à des jeux, pour accéder à une boîte de messagerie électronique ou pour visionner des vidéos, comme YouTube ou Netflix.</a:t>
            </a:r>
          </a:p>
          <a:p>
            <a:endParaRPr lang="en-CA" baseline="0" dirty="0"/>
          </a:p>
          <a:p>
            <a:r>
              <a:rPr lang="fr-CA" baseline="0" dirty="0"/>
              <a:t>Un </a:t>
            </a:r>
            <a:r>
              <a:rPr lang="fr-CA" i="1" baseline="0" dirty="0"/>
              <a:t>navigateur</a:t>
            </a:r>
            <a:r>
              <a:rPr lang="fr-CA" baseline="0" dirty="0"/>
              <a:t> est l’application ou le programme qui permet à votre appareil de visiter des pages Web.</a:t>
            </a:r>
            <a:r>
              <a:rPr lang="fr-CA" i="0" baseline="0" dirty="0"/>
              <a:t> Chrome, Firefox et Safari sont des exemples de navigateurs.</a:t>
            </a:r>
            <a:br>
              <a:rPr lang="fr-CA" i="0" baseline="0" dirty="0"/>
            </a:br>
            <a:endParaRPr lang="fr-CA" i="0" baseline="0" dirty="0"/>
          </a:p>
          <a:p>
            <a:endParaRPr lang="en-CA" i="0" baseline="0" dirty="0"/>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84</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02874515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aseline="0" dirty="0"/>
              <a:t>Les </a:t>
            </a:r>
            <a:r>
              <a:rPr lang="fr-CA" i="1" baseline="0" dirty="0"/>
              <a:t>données mobiles</a:t>
            </a:r>
            <a:r>
              <a:rPr lang="fr-CA" baseline="0" dirty="0"/>
              <a:t> captent le signal Internet du réseau cellulaire.</a:t>
            </a:r>
          </a:p>
          <a:p>
            <a:endParaRPr lang="en-CA" i="0" baseline="0" dirty="0"/>
          </a:p>
          <a:p>
            <a:r>
              <a:rPr lang="fr-CA" dirty="0"/>
              <a:t>Le </a:t>
            </a:r>
            <a:r>
              <a:rPr lang="fr-CA" i="1" dirty="0"/>
              <a:t>Wi-Fi</a:t>
            </a:r>
            <a:r>
              <a:rPr lang="fr-CA" dirty="0"/>
              <a:t> envoie un signal Internet à votre appareil sans qu’aucun fil ou câble ne soit requis en utilisant un </a:t>
            </a:r>
            <a:r>
              <a:rPr lang="fr-CA" i="1" dirty="0"/>
              <a:t>routeur</a:t>
            </a:r>
            <a:r>
              <a:rPr lang="fr-CA" dirty="0"/>
              <a:t> sans fil connecté à l’Internet par câble.</a:t>
            </a:r>
          </a:p>
          <a:p>
            <a:endParaRPr lang="en-CA" dirty="0"/>
          </a:p>
          <a:p>
            <a:r>
              <a:rPr lang="fr-CA" dirty="0"/>
              <a:t> Un NIP est un code que vous devez entrer pour utiliser votre appareil.</a:t>
            </a:r>
          </a:p>
        </p:txBody>
      </p:sp>
      <p:sp>
        <p:nvSpPr>
          <p:cNvPr id="4" name="Slide Number Placeholder 3"/>
          <p:cNvSpPr>
            <a:spLocks noGrp="1"/>
          </p:cNvSpPr>
          <p:nvPr>
            <p:ph type="sldNum" sz="quarter" idx="10"/>
          </p:nvPr>
        </p:nvSpPr>
        <p:spPr/>
        <p:txBody>
          <a:bodyPr/>
          <a:lstStyle/>
          <a:p>
            <a:fld id="{5DC5724F-0B1F-45A0-A259-C7176C506AF3}" type="slidenum">
              <a:rPr lang="en-CA" smtClean="0"/>
              <a:t>85</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1433805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i="1" dirty="0"/>
              <a:t>Télécharger</a:t>
            </a:r>
            <a:r>
              <a:rPr lang="fr-CA" dirty="0"/>
              <a:t> signifie copier quelque chose d’un site Web ou d’un courriel sur votre appareil.</a:t>
            </a:r>
          </a:p>
          <a:p>
            <a:endParaRPr lang="en-CA" i="0" baseline="0" dirty="0"/>
          </a:p>
          <a:p>
            <a:r>
              <a:rPr lang="fr-CA" baseline="0" dirty="0"/>
              <a:t>Un </a:t>
            </a:r>
            <a:r>
              <a:rPr lang="fr-CA" i="1" baseline="0" dirty="0"/>
              <a:t>programme malveillant</a:t>
            </a:r>
            <a:r>
              <a:rPr lang="fr-CA" baseline="0" dirty="0"/>
              <a:t> ressemble à un virus et apporte des modifications indésirables à votre ordinateur.</a:t>
            </a:r>
          </a:p>
          <a:p>
            <a:endParaRPr lang="en-CA" i="0" baseline="0" dirty="0"/>
          </a:p>
          <a:p>
            <a:r>
              <a:rPr lang="fr-CA" baseline="0" dirty="0"/>
              <a:t>On parle de tentative d’</a:t>
            </a:r>
            <a:r>
              <a:rPr lang="fr-CA" i="1" baseline="0" dirty="0"/>
              <a:t>hameçonnage</a:t>
            </a:r>
            <a:r>
              <a:rPr lang="fr-CA" baseline="0" dirty="0"/>
              <a:t> lorsque quelqu’un essaie de vous soutirer des renseignements personnels, souvent au sujet de votre compte bancaire.</a:t>
            </a:r>
          </a:p>
        </p:txBody>
      </p:sp>
      <p:sp>
        <p:nvSpPr>
          <p:cNvPr id="4" name="Slide Number Placeholder 3"/>
          <p:cNvSpPr>
            <a:spLocks noGrp="1"/>
          </p:cNvSpPr>
          <p:nvPr>
            <p:ph type="sldNum" sz="quarter" idx="10"/>
          </p:nvPr>
        </p:nvSpPr>
        <p:spPr/>
        <p:txBody>
          <a:bodyPr/>
          <a:lstStyle/>
          <a:p>
            <a:fld id="{5DC5724F-0B1F-45A0-A259-C7176C506AF3}" type="slidenum">
              <a:rPr lang="en-CA" smtClean="0"/>
              <a:t>86</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98268583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Cet atelier tire à sa fin. Si vous avez encore des questions au sujet des notions abordées aujourd’hui, c’est le moment de les poser.</a:t>
            </a:r>
          </a:p>
          <a:p>
            <a:endParaRPr lang="en-CA" baseline="0" dirty="0"/>
          </a:p>
          <a:p>
            <a:r>
              <a:rPr lang="fr-CA" baseline="0" dirty="0"/>
              <a:t>Si vous préférez me les poser en privé, n’hésitez pas à venir me voir après l’atelier. Je resterai sur place un petit moment.</a:t>
            </a:r>
          </a:p>
        </p:txBody>
      </p:sp>
      <p:sp>
        <p:nvSpPr>
          <p:cNvPr id="4" name="Slide Number Placeholder 3"/>
          <p:cNvSpPr>
            <a:spLocks noGrp="1"/>
          </p:cNvSpPr>
          <p:nvPr>
            <p:ph type="sldNum" sz="quarter" idx="10"/>
          </p:nvPr>
        </p:nvSpPr>
        <p:spPr/>
        <p:txBody>
          <a:bodyPr/>
          <a:lstStyle/>
          <a:p>
            <a:fld id="{1454F0EA-2214-4D79-A350-2C5E12F90435}" type="slidenum">
              <a:rPr lang="en-CA" smtClean="0"/>
              <a:t>87</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47062295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noProof="0" dirty="0"/>
              <a:t>Assurez-vous d’apporter</a:t>
            </a:r>
            <a:r>
              <a:rPr lang="fr-CA" baseline="0" noProof="0" dirty="0"/>
              <a:t> la fiche d’exercice pour cet atelier. Utilisez le lien vidéo qui s’y trouve pour revoir ce que nous avons couvert aujourd’hui.</a:t>
            </a:r>
            <a:endParaRPr lang="fr-CA" noProof="0" dirty="0"/>
          </a:p>
        </p:txBody>
      </p:sp>
      <p:sp>
        <p:nvSpPr>
          <p:cNvPr id="4" name="Slide Number Placeholder 3"/>
          <p:cNvSpPr>
            <a:spLocks noGrp="1"/>
          </p:cNvSpPr>
          <p:nvPr>
            <p:ph type="sldNum" sz="quarter" idx="10"/>
          </p:nvPr>
        </p:nvSpPr>
        <p:spPr/>
        <p:txBody>
          <a:bodyPr/>
          <a:lstStyle/>
          <a:p>
            <a:fld id="{1454F0EA-2214-4D79-A350-2C5E12F90435}" type="slidenum">
              <a:rPr lang="en-CA" smtClean="0"/>
              <a:t>88</a:t>
            </a:fld>
            <a:endParaRPr lang="en-CA" dirty="0"/>
          </a:p>
        </p:txBody>
      </p:sp>
      <p:sp>
        <p:nvSpPr>
          <p:cNvPr id="5"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52448373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9EBD8-62C7-10D0-4E18-4213D40733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3C174B-4BE5-F27C-C1E0-D70519244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DF8BB3-8867-593E-4630-6E4EA6D32AF2}"/>
              </a:ext>
            </a:extLst>
          </p:cNvPr>
          <p:cNvSpPr>
            <a:spLocks noGrp="1"/>
          </p:cNvSpPr>
          <p:nvPr>
            <p:ph type="body" idx="1"/>
          </p:nvPr>
        </p:nvSpPr>
        <p:spPr/>
        <p:txBody>
          <a:bodyPr/>
          <a:lstStyle/>
          <a:p>
            <a:r>
              <a:rPr lang="fr-CA"/>
              <a:t>[N'hésitez pas à adapter le texte suivant pour qu'il soit accessible, en fonction de votre connaissance des besoins des participants à l'atelier]. </a:t>
            </a:r>
            <a:endParaRPr lang="en-US">
              <a:ea typeface="Calibri"/>
              <a:cs typeface="Calibri"/>
            </a:endParaRPr>
          </a:p>
          <a:p>
            <a:r>
              <a:rPr lang="fr-CA" dirty="0"/>
              <a:t> </a:t>
            </a:r>
            <a:endParaRPr lang="fr-CA" dirty="0">
              <a:ea typeface="Calibri"/>
              <a:cs typeface="Calibri"/>
            </a:endParaRPr>
          </a:p>
          <a:p>
            <a:r>
              <a:rPr lang="fr-CA" dirty="0"/>
              <a:t>Avant de procéder au débriefing, nous vous demandons de bien vouloir prendre cinq minutes pour répondre à l'enquête d'évaluation post-atelier. Cette enquête est similaire à celle réalisée au début de l'atelier ; elle aidera l'équipe de </a:t>
            </a:r>
            <a:r>
              <a:rPr lang="fr-CA" dirty="0" err="1"/>
              <a:t>HabiloMédias</a:t>
            </a:r>
            <a:r>
              <a:rPr lang="fr-CA" dirty="0"/>
              <a:t> à mieux comprendre si l'atelier réussit à soutenir les connaissances, les compétences et la confiance des survivants dans le domaine numérique, et à informer les futures mises à jour du programme. Vos réponses sont totalement anonymes.  </a:t>
            </a:r>
            <a:endParaRPr lang="fr-CA" dirty="0">
              <a:ea typeface="Calibri"/>
              <a:cs typeface="Calibri"/>
            </a:endParaRPr>
          </a:p>
          <a:p>
            <a:r>
              <a:rPr lang="fr-CA" dirty="0"/>
              <a:t> </a:t>
            </a:r>
            <a:endParaRPr lang="fr-CA" dirty="0">
              <a:ea typeface="Calibri"/>
              <a:cs typeface="Calibri"/>
            </a:endParaRPr>
          </a:p>
          <a:p>
            <a:r>
              <a:rPr lang="fr-CA" dirty="0"/>
              <a:t>Cette enquête est destinée à évaluer le programme, et non pas vous, les participants. Il n'y a pas de bonnes ou de mauvaises réponses ; ce n'est pas grave si vous ne possédez pas les compétences demandées dans l'enquête. L'enquête commencera par vous demander d'entrer le mot d'identification que vous avez choisi au début de l'atelier. Ce mot permettra à </a:t>
            </a:r>
            <a:r>
              <a:rPr lang="fr-CA" dirty="0" err="1"/>
              <a:t>HabiloMédias</a:t>
            </a:r>
            <a:r>
              <a:rPr lang="fr-CA" dirty="0"/>
              <a:t> de savoir que vous êtes le même participant qui remplit les deux enquêtes d'évaluation sans utiliser d'informations permettant de vous identifier.  </a:t>
            </a:r>
            <a:endParaRPr lang="fr-CA" dirty="0">
              <a:ea typeface="Calibri"/>
              <a:cs typeface="Calibri"/>
            </a:endParaRPr>
          </a:p>
          <a:p>
            <a:r>
              <a:rPr lang="fr-CA" dirty="0"/>
              <a:t> </a:t>
            </a:r>
            <a:endParaRPr lang="en-CA">
              <a:ea typeface="Calibri"/>
              <a:cs typeface="Calibri"/>
            </a:endParaRPr>
          </a:p>
          <a:p>
            <a:r>
              <a:rPr lang="fr-CA" dirty="0"/>
              <a:t> Si vous souhaitez répondre à l'enquête, il vous suffit de scanner le code QR avec l'appareil photo de votre téléphone ou de taper le lien dans votre navigateur pour y accéder. Nous ferons une nouvelle pause jusqu'à ce que toutes les personnes intéressées aient terminé l'enquête.</a:t>
            </a:r>
            <a:endParaRPr lang="fr-CA" dirty="0">
              <a:ea typeface="Calibri"/>
              <a:cs typeface="Calibri"/>
            </a:endParaRPr>
          </a:p>
          <a:p>
            <a:endParaRPr lang="fr-CA" dirty="0">
              <a:ea typeface="Calibri"/>
              <a:cs typeface="Calibri"/>
            </a:endParaRPr>
          </a:p>
        </p:txBody>
      </p:sp>
      <p:sp>
        <p:nvSpPr>
          <p:cNvPr id="4" name="Slide Number Placeholder 3">
            <a:extLst>
              <a:ext uri="{FF2B5EF4-FFF2-40B4-BE49-F238E27FC236}">
                <a16:creationId xmlns:a16="http://schemas.microsoft.com/office/drawing/2014/main" id="{07B94B39-8AC6-DA5C-A6A5-4EC8FFBB9485}"/>
              </a:ext>
            </a:extLst>
          </p:cNvPr>
          <p:cNvSpPr>
            <a:spLocks noGrp="1"/>
          </p:cNvSpPr>
          <p:nvPr>
            <p:ph type="sldNum" sz="quarter" idx="5"/>
          </p:nvPr>
        </p:nvSpPr>
        <p:spPr/>
        <p:txBody>
          <a:bodyPr/>
          <a:lstStyle/>
          <a:p>
            <a:fld id="{DE5C2B8F-5ADC-43DA-8F91-FCBC985BC329}" type="slidenum">
              <a:rPr lang="en-CA" smtClean="0"/>
              <a:t>89</a:t>
            </a:fld>
            <a:endParaRPr lang="en-CA" dirty="0"/>
          </a:p>
        </p:txBody>
      </p:sp>
      <p:sp>
        <p:nvSpPr>
          <p:cNvPr id="5" name="Footer Placeholder 5">
            <a:extLst>
              <a:ext uri="{FF2B5EF4-FFF2-40B4-BE49-F238E27FC236}">
                <a16:creationId xmlns:a16="http://schemas.microsoft.com/office/drawing/2014/main" id="{DDBA4445-58EB-4EE0-A56C-A28BE4192E56}"/>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56887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Voyons maintenant comment configurer un numéro d’identification personnel (NIP).</a:t>
            </a:r>
          </a:p>
          <a:p>
            <a:endParaRPr lang="fr-CA" dirty="0"/>
          </a:p>
          <a:p>
            <a:r>
              <a:rPr lang="fr-CA" dirty="0"/>
              <a:t>Sur les appareils d’Apple comme les iPhone, allez dans les réglages, puis sur « Face ID et code ». Vous devrez entrer un NIP à six chiffres, mais vous pouvez aussi choisir un numéro plus court ou contenant des lettres.</a:t>
            </a:r>
            <a:endParaRPr lang="fr-CA" sz="1200" kern="1200" baseline="0" dirty="0">
              <a:highlight>
                <a:srgbClr val="FFFF00"/>
              </a:highlight>
            </a:endParaRPr>
          </a:p>
        </p:txBody>
      </p:sp>
      <p:sp>
        <p:nvSpPr>
          <p:cNvPr id="4" name="Slide Number Placeholder 3"/>
          <p:cNvSpPr>
            <a:spLocks noGrp="1"/>
          </p:cNvSpPr>
          <p:nvPr>
            <p:ph type="sldNum" sz="quarter" idx="10"/>
          </p:nvPr>
        </p:nvSpPr>
        <p:spPr/>
        <p:txBody>
          <a:bodyPr/>
          <a:lstStyle/>
          <a:p>
            <a:fld id="{5DC5724F-0B1F-45A0-A259-C7176C506AF3}" type="slidenum">
              <a:rPr lang="en-CA" smtClean="0"/>
              <a:t>9</a:t>
            </a:fld>
            <a:endParaRPr lang="en-CA" dirty="0"/>
          </a:p>
        </p:txBody>
      </p:sp>
      <p:sp>
        <p:nvSpPr>
          <p:cNvPr id="6" name="Footer Placeholder 5">
            <a:extLst>
              <a:ext uri="{FF2B5EF4-FFF2-40B4-BE49-F238E27FC236}">
                <a16:creationId xmlns:a16="http://schemas.microsoft.com/office/drawing/2014/main" id="{69883D11-F6A3-4EDD-88FC-06F3033C72D2}"/>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396460608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9EBD8-62C7-10D0-4E18-4213D40733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3C174B-4BE5-F27C-C1E0-D70519244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DF8BB3-8867-593E-4630-6E4EA6D32AF2}"/>
              </a:ext>
            </a:extLst>
          </p:cNvPr>
          <p:cNvSpPr>
            <a:spLocks noGrp="1"/>
          </p:cNvSpPr>
          <p:nvPr>
            <p:ph type="body" idx="1"/>
          </p:nvPr>
        </p:nvSpPr>
        <p:spPr/>
        <p:txBody>
          <a:bodyPr/>
          <a:lstStyle/>
          <a:p>
            <a:pPr fontAlgn="base"/>
            <a:r>
              <a:rPr lang="fr-CA" dirty="0"/>
              <a:t>Vous êtes aussi invitée à participer à une entrevue en ligne afin de nous faire part de vos commentaires sur les ateliers auxquels vous participez dans le cadre de ce programme. Les entrevues dureront environ 60 minutes. Pour les remercier de leur temps, les participantes aux entrevues recevront une carte-cadeau électronique de 50 $ de PC/</a:t>
            </a:r>
            <a:r>
              <a:rPr lang="fr-CA" dirty="0" err="1"/>
              <a:t>Shoppers</a:t>
            </a:r>
            <a:r>
              <a:rPr lang="fr-CA" dirty="0"/>
              <a:t>. L’équipe de HabiloMédias qui a élaboré cet atelier utilisera ces entrevues pour guider les mises à jour du programme et évaluer la valeur et l’impact de cet atelier.</a:t>
            </a:r>
            <a:endParaRPr lang="en-CA" dirty="0"/>
          </a:p>
          <a:p>
            <a:pPr fontAlgn="base"/>
            <a:r>
              <a:rPr lang="fr-CA" dirty="0"/>
              <a:t> </a:t>
            </a:r>
            <a:endParaRPr lang="en-CA" dirty="0"/>
          </a:p>
          <a:p>
            <a:pPr fontAlgn="base"/>
            <a:r>
              <a:rPr lang="fr-CA" dirty="0"/>
              <a:t>Si vous souhaitez participer, vous pouvez prendre une photo de cette diapositive et utiliser le lien pour vous inscrire. Vous pouvez également scanner le code QR, lequel ouvrira la page d’inscription. Vous n’êtes pas obligée de vous inscrire maintenant. Vous pouvez sauvegarder une photo de la diapositive ou le lien d’inscription et décider de participer plus tard.</a:t>
            </a:r>
            <a:endParaRPr lang="en-CA" dirty="0"/>
          </a:p>
        </p:txBody>
      </p:sp>
      <p:sp>
        <p:nvSpPr>
          <p:cNvPr id="4" name="Slide Number Placeholder 3">
            <a:extLst>
              <a:ext uri="{FF2B5EF4-FFF2-40B4-BE49-F238E27FC236}">
                <a16:creationId xmlns:a16="http://schemas.microsoft.com/office/drawing/2014/main" id="{07B94B39-8AC6-DA5C-A6A5-4EC8FFBB9485}"/>
              </a:ext>
            </a:extLst>
          </p:cNvPr>
          <p:cNvSpPr>
            <a:spLocks noGrp="1"/>
          </p:cNvSpPr>
          <p:nvPr>
            <p:ph type="sldNum" sz="quarter" idx="5"/>
          </p:nvPr>
        </p:nvSpPr>
        <p:spPr/>
        <p:txBody>
          <a:bodyPr/>
          <a:lstStyle/>
          <a:p>
            <a:fld id="{DE5C2B8F-5ADC-43DA-8F91-FCBC985BC329}" type="slidenum">
              <a:rPr lang="en-CA" smtClean="0"/>
              <a:t>90</a:t>
            </a:fld>
            <a:endParaRPr lang="en-CA" dirty="0"/>
          </a:p>
        </p:txBody>
      </p:sp>
      <p:sp>
        <p:nvSpPr>
          <p:cNvPr id="6" name="Footer Placeholder 5">
            <a:extLst>
              <a:ext uri="{FF2B5EF4-FFF2-40B4-BE49-F238E27FC236}">
                <a16:creationId xmlns:a16="http://schemas.microsoft.com/office/drawing/2014/main" id="{BAB8041A-3A44-4E4C-A33E-CB426939902C}"/>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186816865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Nous en sommes maintenant à la fin de l’atelier. Nous aimerions faire le point avec vous avant que vous quittiez. </a:t>
            </a:r>
          </a:p>
          <a:p>
            <a:endParaRPr lang="fr-CA" dirty="0">
              <a:cs typeface="Calibri"/>
            </a:endParaRPr>
          </a:p>
          <a:p>
            <a:r>
              <a:rPr lang="fr-CA" dirty="0">
                <a:cs typeface="Calibri"/>
              </a:rPr>
              <a:t>Y a-t-il des préoccupations ou des besoins immédiats que nous pourrions vous aider à résoudre? Si nous ne pouvons pas vous aider, nous vous indiquerons des ressources disponibles qui pourraient vous aider.</a:t>
            </a:r>
          </a:p>
          <a:p>
            <a:endParaRPr lang="fr-CA" dirty="0">
              <a:cs typeface="Calibri"/>
            </a:endParaRPr>
          </a:p>
          <a:p>
            <a:r>
              <a:rPr lang="fr-CA" dirty="0">
                <a:cs typeface="Calibri"/>
              </a:rPr>
              <a:t>Avez-vous d’autres questions concernant l’atelier? Si nous connaissons la réponse, nous vous la communiquerons. Dans le cas contraire, nous vous indiquerons des ressources disponibles qui pourraient vous aider ou nous vous mettrons en contact avec quelqu’un qui pourrait vous renseigner.</a:t>
            </a:r>
          </a:p>
          <a:p>
            <a:endParaRPr lang="fr-CA" dirty="0">
              <a:cs typeface="Calibri"/>
            </a:endParaRPr>
          </a:p>
          <a:p>
            <a:r>
              <a:rPr lang="fr-CA" dirty="0">
                <a:cs typeface="Calibri"/>
              </a:rPr>
              <a:t>Terminons par une question : quelle compétence avez-vous acquise au cours de cet atelier et qui vous sera utile dans votre propre vie?</a:t>
            </a:r>
          </a:p>
          <a:p>
            <a:endParaRPr lang="fr-CA" dirty="0">
              <a:cs typeface="Calibri"/>
            </a:endParaRPr>
          </a:p>
          <a:p>
            <a:endParaRPr lang="fr-CA" dirty="0">
              <a:latin typeface="Segoe UI"/>
              <a:cs typeface="Segoe UI"/>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92</a:t>
            </a:fld>
            <a:endParaRPr lang="en-CA" dirty="0"/>
          </a:p>
        </p:txBody>
      </p:sp>
      <p:sp>
        <p:nvSpPr>
          <p:cNvPr id="5" name="Footer Placeholder 5">
            <a:extLst>
              <a:ext uri="{FF2B5EF4-FFF2-40B4-BE49-F238E27FC236}">
                <a16:creationId xmlns:a16="http://schemas.microsoft.com/office/drawing/2014/main" id="{DC71D274-A254-451C-96F8-005E54987B65}"/>
              </a:ext>
            </a:extLst>
          </p:cNvPr>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200"/>
            </a:lvl1pPr>
          </a:lstStyle>
          <a:p>
            <a:r>
              <a:rPr lang="en-CA" dirty="0"/>
              <a:t>© 2024 HabiloMédias</a:t>
            </a:r>
          </a:p>
        </p:txBody>
      </p:sp>
    </p:spTree>
    <p:extLst>
      <p:ext uri="{BB962C8B-B14F-4D97-AF65-F5344CB8AC3E}">
        <p14:creationId xmlns:p14="http://schemas.microsoft.com/office/powerpoint/2010/main" val="204104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B16E29FB-36E0-46EE-81FA-75FCD887CE91}" type="datetimeFigureOut">
              <a:rPr lang="en-CA" smtClean="0"/>
              <a:t>2025-04-09</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5B79DB4D-593E-4633-814D-730161286E3B}" type="slidenum">
              <a:rPr lang="en-CA" smtClean="0"/>
              <a:t>‹#›</a:t>
            </a:fld>
            <a:endParaRPr lang="en-CA" dirty="0"/>
          </a:p>
        </p:txBody>
      </p:sp>
    </p:spTree>
    <p:extLst>
      <p:ext uri="{BB962C8B-B14F-4D97-AF65-F5344CB8AC3E}">
        <p14:creationId xmlns:p14="http://schemas.microsoft.com/office/powerpoint/2010/main" val="3399911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B16E29FB-36E0-46EE-81FA-75FCD887CE91}" type="datetimeFigureOut">
              <a:rPr lang="en-CA" smtClean="0"/>
              <a:t>2025-04-09</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5B79DB4D-593E-4633-814D-730161286E3B}" type="slidenum">
              <a:rPr lang="en-CA" smtClean="0"/>
              <a:t>‹#›</a:t>
            </a:fld>
            <a:endParaRPr lang="en-CA" dirty="0"/>
          </a:p>
        </p:txBody>
      </p:sp>
    </p:spTree>
    <p:extLst>
      <p:ext uri="{BB962C8B-B14F-4D97-AF65-F5344CB8AC3E}">
        <p14:creationId xmlns:p14="http://schemas.microsoft.com/office/powerpoint/2010/main" val="3479561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B16E29FB-36E0-46EE-81FA-75FCD887CE91}" type="datetimeFigureOut">
              <a:rPr lang="en-CA" smtClean="0"/>
              <a:t>2025-04-09</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5B79DB4D-593E-4633-814D-730161286E3B}" type="slidenum">
              <a:rPr lang="en-CA" smtClean="0"/>
              <a:t>‹#›</a:t>
            </a:fld>
            <a:endParaRPr lang="en-CA" dirty="0"/>
          </a:p>
        </p:txBody>
      </p:sp>
    </p:spTree>
    <p:extLst>
      <p:ext uri="{BB962C8B-B14F-4D97-AF65-F5344CB8AC3E}">
        <p14:creationId xmlns:p14="http://schemas.microsoft.com/office/powerpoint/2010/main" val="1237802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B16E29FB-36E0-46EE-81FA-75FCD887CE91}" type="datetimeFigureOut">
              <a:rPr lang="en-CA" smtClean="0"/>
              <a:t>2025-04-09</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5B79DB4D-593E-4633-814D-730161286E3B}" type="slidenum">
              <a:rPr lang="en-CA" smtClean="0"/>
              <a:t>‹#›</a:t>
            </a:fld>
            <a:endParaRPr lang="en-CA" dirty="0"/>
          </a:p>
        </p:txBody>
      </p:sp>
    </p:spTree>
    <p:extLst>
      <p:ext uri="{BB962C8B-B14F-4D97-AF65-F5344CB8AC3E}">
        <p14:creationId xmlns:p14="http://schemas.microsoft.com/office/powerpoint/2010/main" val="4229911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16E29FB-36E0-46EE-81FA-75FCD887CE91}" type="datetimeFigureOut">
              <a:rPr lang="en-CA" smtClean="0"/>
              <a:t>2025-04-09</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5B79DB4D-593E-4633-814D-730161286E3B}" type="slidenum">
              <a:rPr lang="en-CA" smtClean="0"/>
              <a:t>‹#›</a:t>
            </a:fld>
            <a:endParaRPr lang="en-CA" dirty="0"/>
          </a:p>
        </p:txBody>
      </p:sp>
    </p:spTree>
    <p:extLst>
      <p:ext uri="{BB962C8B-B14F-4D97-AF65-F5344CB8AC3E}">
        <p14:creationId xmlns:p14="http://schemas.microsoft.com/office/powerpoint/2010/main" val="2027569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B16E29FB-36E0-46EE-81FA-75FCD887CE91}" type="datetimeFigureOut">
              <a:rPr lang="en-CA" smtClean="0"/>
              <a:t>2025-04-09</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5B79DB4D-593E-4633-814D-730161286E3B}" type="slidenum">
              <a:rPr lang="en-CA" smtClean="0"/>
              <a:t>‹#›</a:t>
            </a:fld>
            <a:endParaRPr lang="en-CA" dirty="0"/>
          </a:p>
        </p:txBody>
      </p:sp>
    </p:spTree>
    <p:extLst>
      <p:ext uri="{BB962C8B-B14F-4D97-AF65-F5344CB8AC3E}">
        <p14:creationId xmlns:p14="http://schemas.microsoft.com/office/powerpoint/2010/main" val="2685088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B16E29FB-36E0-46EE-81FA-75FCD887CE91}" type="datetimeFigureOut">
              <a:rPr lang="en-CA" smtClean="0"/>
              <a:t>2025-04-09</a:t>
            </a:fld>
            <a:endParaRPr lang="en-CA" dirty="0"/>
          </a:p>
        </p:txBody>
      </p:sp>
      <p:sp>
        <p:nvSpPr>
          <p:cNvPr id="8" name="Footer Placeholder 7"/>
          <p:cNvSpPr>
            <a:spLocks noGrp="1"/>
          </p:cNvSpPr>
          <p:nvPr>
            <p:ph type="ftr" sz="quarter" idx="11"/>
          </p:nvPr>
        </p:nvSpPr>
        <p:spPr/>
        <p:txBody>
          <a:bodyPr/>
          <a:lstStyle/>
          <a:p>
            <a:endParaRPr lang="en-CA" dirty="0"/>
          </a:p>
        </p:txBody>
      </p:sp>
      <p:sp>
        <p:nvSpPr>
          <p:cNvPr id="9" name="Slide Number Placeholder 8"/>
          <p:cNvSpPr>
            <a:spLocks noGrp="1"/>
          </p:cNvSpPr>
          <p:nvPr>
            <p:ph type="sldNum" sz="quarter" idx="12"/>
          </p:nvPr>
        </p:nvSpPr>
        <p:spPr/>
        <p:txBody>
          <a:bodyPr/>
          <a:lstStyle/>
          <a:p>
            <a:fld id="{5B79DB4D-593E-4633-814D-730161286E3B}" type="slidenum">
              <a:rPr lang="en-CA" smtClean="0"/>
              <a:t>‹#›</a:t>
            </a:fld>
            <a:endParaRPr lang="en-CA" dirty="0"/>
          </a:p>
        </p:txBody>
      </p:sp>
    </p:spTree>
    <p:extLst>
      <p:ext uri="{BB962C8B-B14F-4D97-AF65-F5344CB8AC3E}">
        <p14:creationId xmlns:p14="http://schemas.microsoft.com/office/powerpoint/2010/main" val="3825554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B16E29FB-36E0-46EE-81FA-75FCD887CE91}" type="datetimeFigureOut">
              <a:rPr lang="en-CA" smtClean="0"/>
              <a:t>2025-04-09</a:t>
            </a:fld>
            <a:endParaRPr lang="en-CA" dirty="0"/>
          </a:p>
        </p:txBody>
      </p:sp>
      <p:sp>
        <p:nvSpPr>
          <p:cNvPr id="4" name="Footer Placeholder 3"/>
          <p:cNvSpPr>
            <a:spLocks noGrp="1"/>
          </p:cNvSpPr>
          <p:nvPr>
            <p:ph type="ftr" sz="quarter" idx="11"/>
          </p:nvPr>
        </p:nvSpPr>
        <p:spPr/>
        <p:txBody>
          <a:bodyPr/>
          <a:lstStyle/>
          <a:p>
            <a:endParaRPr lang="en-CA" dirty="0"/>
          </a:p>
        </p:txBody>
      </p:sp>
      <p:sp>
        <p:nvSpPr>
          <p:cNvPr id="5" name="Slide Number Placeholder 4"/>
          <p:cNvSpPr>
            <a:spLocks noGrp="1"/>
          </p:cNvSpPr>
          <p:nvPr>
            <p:ph type="sldNum" sz="quarter" idx="12"/>
          </p:nvPr>
        </p:nvSpPr>
        <p:spPr/>
        <p:txBody>
          <a:bodyPr/>
          <a:lstStyle/>
          <a:p>
            <a:fld id="{5B79DB4D-593E-4633-814D-730161286E3B}" type="slidenum">
              <a:rPr lang="en-CA" smtClean="0"/>
              <a:t>‹#›</a:t>
            </a:fld>
            <a:endParaRPr lang="en-CA" dirty="0"/>
          </a:p>
        </p:txBody>
      </p:sp>
    </p:spTree>
    <p:extLst>
      <p:ext uri="{BB962C8B-B14F-4D97-AF65-F5344CB8AC3E}">
        <p14:creationId xmlns:p14="http://schemas.microsoft.com/office/powerpoint/2010/main" val="853010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6E29FB-36E0-46EE-81FA-75FCD887CE91}" type="datetimeFigureOut">
              <a:rPr lang="en-CA" smtClean="0"/>
              <a:t>2025-04-09</a:t>
            </a:fld>
            <a:endParaRPr lang="en-CA" dirty="0"/>
          </a:p>
        </p:txBody>
      </p:sp>
      <p:sp>
        <p:nvSpPr>
          <p:cNvPr id="3" name="Footer Placeholder 2"/>
          <p:cNvSpPr>
            <a:spLocks noGrp="1"/>
          </p:cNvSpPr>
          <p:nvPr>
            <p:ph type="ftr" sz="quarter" idx="11"/>
          </p:nvPr>
        </p:nvSpPr>
        <p:spPr/>
        <p:txBody>
          <a:bodyPr/>
          <a:lstStyle/>
          <a:p>
            <a:endParaRPr lang="en-CA" dirty="0"/>
          </a:p>
        </p:txBody>
      </p:sp>
      <p:sp>
        <p:nvSpPr>
          <p:cNvPr id="4" name="Slide Number Placeholder 3"/>
          <p:cNvSpPr>
            <a:spLocks noGrp="1"/>
          </p:cNvSpPr>
          <p:nvPr>
            <p:ph type="sldNum" sz="quarter" idx="12"/>
          </p:nvPr>
        </p:nvSpPr>
        <p:spPr/>
        <p:txBody>
          <a:bodyPr/>
          <a:lstStyle/>
          <a:p>
            <a:fld id="{5B79DB4D-593E-4633-814D-730161286E3B}" type="slidenum">
              <a:rPr lang="en-CA" smtClean="0"/>
              <a:t>‹#›</a:t>
            </a:fld>
            <a:endParaRPr lang="en-CA" dirty="0"/>
          </a:p>
        </p:txBody>
      </p:sp>
    </p:spTree>
    <p:extLst>
      <p:ext uri="{BB962C8B-B14F-4D97-AF65-F5344CB8AC3E}">
        <p14:creationId xmlns:p14="http://schemas.microsoft.com/office/powerpoint/2010/main" val="5281335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16E29FB-36E0-46EE-81FA-75FCD887CE91}" type="datetimeFigureOut">
              <a:rPr lang="en-CA" smtClean="0"/>
              <a:t>2025-04-09</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5B79DB4D-593E-4633-814D-730161286E3B}" type="slidenum">
              <a:rPr lang="en-CA" smtClean="0"/>
              <a:t>‹#›</a:t>
            </a:fld>
            <a:endParaRPr lang="en-CA" dirty="0"/>
          </a:p>
        </p:txBody>
      </p:sp>
    </p:spTree>
    <p:extLst>
      <p:ext uri="{BB962C8B-B14F-4D97-AF65-F5344CB8AC3E}">
        <p14:creationId xmlns:p14="http://schemas.microsoft.com/office/powerpoint/2010/main" val="31081211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16E29FB-36E0-46EE-81FA-75FCD887CE91}" type="datetimeFigureOut">
              <a:rPr lang="en-CA" smtClean="0"/>
              <a:t>2025-04-09</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5B79DB4D-593E-4633-814D-730161286E3B}" type="slidenum">
              <a:rPr lang="en-CA" smtClean="0"/>
              <a:t>‹#›</a:t>
            </a:fld>
            <a:endParaRPr lang="en-CA" dirty="0"/>
          </a:p>
        </p:txBody>
      </p:sp>
    </p:spTree>
    <p:extLst>
      <p:ext uri="{BB962C8B-B14F-4D97-AF65-F5344CB8AC3E}">
        <p14:creationId xmlns:p14="http://schemas.microsoft.com/office/powerpoint/2010/main" val="502541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6E29FB-36E0-46EE-81FA-75FCD887CE91}" type="datetimeFigureOut">
              <a:rPr lang="en-CA" smtClean="0"/>
              <a:t>2025-04-09</a:t>
            </a:fld>
            <a:endParaRPr lang="en-CA"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79DB4D-593E-4633-814D-730161286E3B}" type="slidenum">
              <a:rPr lang="en-CA" smtClean="0"/>
              <a:t>‹#›</a:t>
            </a:fld>
            <a:endParaRPr lang="en-CA" dirty="0"/>
          </a:p>
        </p:txBody>
      </p:sp>
    </p:spTree>
    <p:extLst>
      <p:ext uri="{BB962C8B-B14F-4D97-AF65-F5344CB8AC3E}">
        <p14:creationId xmlns:p14="http://schemas.microsoft.com/office/powerpoint/2010/main" val="3245948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9.xml"/><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99AB09B-DFFA-4DD5-958B-221829F2D1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284893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991BEC6-C605-4F2B-BB7C-04344BC6C0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013339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F782C4C-436C-443F-8864-CA4B7386CF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462328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44EFA02-6C9D-4866-851B-7B9B55CBAB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827142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F95C2DA-2A4C-48CF-833C-80E3864D45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602432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311AB6E-C7E3-4EB5-9483-65DD10445B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275895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EED6772-38DA-4845-AFA0-3222476D91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545876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523786C-8621-4FC5-AF52-B89EC19E05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019640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C1E980F-0E50-4536-B9DC-02BBC6C980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514169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65E297-5AE1-4D86-B68F-497EDD9FDE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520950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7BC3CDD-9BCC-4F3F-BE65-3E71E740E7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495747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1B615FC-217C-4EAE-9208-826DDA4A8B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827151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BC93A6F-E95F-4635-BA78-9999888223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886190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BD74620-755B-49BC-91D1-EFDE80B8D0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519372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5BACE8-5465-4A9C-B17A-090F8B4B9B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836987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534ECC5-329D-4D35-A2D6-AF778072D4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641675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819A6C3-D0A8-4ED8-8FAD-4A88B7591A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112606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9A9ECE9-247F-4875-B193-DBF66A7275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587097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E796B2A-F419-4F39-AFB1-05D3AECC9E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626888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57DED64-5A13-4C1E-8EB0-4F413C71B9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397177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2E44D27-A0CE-4B6A-9DDE-E2B2E79822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352808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30B8912-D97E-48E1-8423-F8F4F9F53C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36092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133889-6BA3-47A5-BCBE-149BF5A772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876208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A5D6FED-EB3F-457D-AE2B-3E0FF32A78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80187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369B5AF-9A8D-4F1E-ADC4-C628B5B0CE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902958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530FC0-C7EF-4DBB-82E8-6FEA415873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85542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73A207D-0F29-4293-B490-57598C514D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42422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459B421-27C0-45A6-AF34-73200D8573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92185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73C8414-45CF-41AF-954C-242168FE62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136315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C21DC1-B999-45F7-98DF-108AFE2D0B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944134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188EFB-CCE7-4F2C-B023-DC6E970EE9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186866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48EF182-CBF8-4DBF-9659-47D0B355FF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480465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09CD882-0EE4-4F94-BD85-E04CF71180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60484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A7E7ED6-B572-49C9-B4A4-7C4EFB55DB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568783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A60F802-C660-4C34-B0D3-E7AC429917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947409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2892DF-33CE-425F-9E26-C160E25758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078216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91E844-6F43-4ACB-A061-8EA7FB02FB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630329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C69821-E325-4FFB-8BBE-09A92A8C33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924166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79D8A2-D57E-4C67-9694-F8E3496805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030147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83E437C-75C8-4B65-90AE-6083202F60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007211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20B4B53-3EE3-44CC-99C1-0C3D00CC94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1309174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387B873-8919-4622-A81A-9B316EF51A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358907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7E4AE2A-9A0B-459F-8CDE-0BFD8B7FD0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013775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FC58E8-D262-4DF8-A7B8-42244FF6D0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420667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C1DD7AF-EF56-41B8-8D9E-9BDAC921BA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2">
            <a:extLst>
              <a:ext uri="{FF2B5EF4-FFF2-40B4-BE49-F238E27FC236}">
                <a16:creationId xmlns:a16="http://schemas.microsoft.com/office/drawing/2014/main" id="{7E9F1BAA-9B66-409B-A573-ABCA371816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8698" y="3069754"/>
            <a:ext cx="1728192" cy="1728192"/>
          </a:xfrm>
          <a:prstGeom prst="rect">
            <a:avLst/>
          </a:prstGeom>
        </p:spPr>
      </p:pic>
      <p:sp>
        <p:nvSpPr>
          <p:cNvPr id="4" name="Rectangle 3">
            <a:extLst>
              <a:ext uri="{FF2B5EF4-FFF2-40B4-BE49-F238E27FC236}">
                <a16:creationId xmlns:a16="http://schemas.microsoft.com/office/drawing/2014/main" id="{1B974C8A-4066-43FD-A842-2296199C60A6}"/>
              </a:ext>
            </a:extLst>
          </p:cNvPr>
          <p:cNvSpPr/>
          <p:nvPr/>
        </p:nvSpPr>
        <p:spPr>
          <a:xfrm>
            <a:off x="2412554" y="4978541"/>
            <a:ext cx="4572000" cy="523220"/>
          </a:xfrm>
          <a:prstGeom prst="rect">
            <a:avLst/>
          </a:prstGeom>
        </p:spPr>
        <p:txBody>
          <a:bodyPr>
            <a:spAutoFit/>
          </a:bodyPr>
          <a:lstStyle/>
          <a:p>
            <a:r>
              <a:rPr lang="en-CA" sz="2800" b="1" dirty="0"/>
              <a:t>https://bit.ly/sondage-eval</a:t>
            </a:r>
          </a:p>
        </p:txBody>
      </p:sp>
    </p:spTree>
    <p:extLst>
      <p:ext uri="{BB962C8B-B14F-4D97-AF65-F5344CB8AC3E}">
        <p14:creationId xmlns:p14="http://schemas.microsoft.com/office/powerpoint/2010/main" val="11922683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AB04A47-289B-4D93-B03A-0BC3A92C73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96763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0F1B312-05B1-4EBC-BB91-A3F2212DA5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379100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04D91BB-D084-4343-932B-A166E5AD97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61209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5FEA580-92FD-41B8-9A96-686879BED3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856531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E293DB-A191-49FE-A5D5-86809265E5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515523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C2AFFFE-EBF9-4FBE-B743-FE0043A871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1526659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01ABB73-92A4-43E5-8EBB-09817870E5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775227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9E9390-2A51-4EC0-9170-5483856B9E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91781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CBAEA77-FF60-4B88-A3F3-419A6527A6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5092649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D302D5D-38FE-4205-B7C1-F4BAB093BE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030499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A460E7-5124-4048-BC47-092DC1E073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43554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314570-2433-411F-98C4-35A7A7657D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71621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263BCC-B3D5-4D66-AEF9-30BB8F6EA3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963544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BC9ACDC-A436-4A87-B7FA-90E8DAF1C6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8574414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C6E301-2A8B-4FB0-86F1-42D7345DF4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953931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C3F3D9-D780-4CEA-A9B1-72091BF958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3612552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0E26580-3AC4-4EE3-B809-A5A97CDC63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156365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66E7438-A1C5-4F78-8CD9-DC8384E8DA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6794495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3B0F242-00A3-4ACC-9E72-771AB5AC4A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7344638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8211160-14A0-4DEE-ADAA-EBA0C8449B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9671708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1393FAB-9BA8-4E99-B83A-0578549254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62178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D79C146-3988-4AA1-B15B-F13C879EB0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8679296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D811AD-53A6-4BD3-BEF0-4B1942C007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51964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4B9ED27-6FE1-431A-9C07-2B5FDB26D7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5787107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B454130-827C-4267-83AE-811F8B3020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4655771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1E40683-9529-4A77-99C1-0275FCFA46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75698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42B19FF-29B4-4C26-AD91-D45687085B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0418652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1D3035-6729-4EB7-ABFF-CC1526E603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3383676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2CBFDC6-0604-4BF3-92E6-ADAA692F2F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3923261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09E270F-08CE-426C-8188-1810E5A026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923191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3B545B-D89A-4FE6-81AA-E914F57077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0628524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6B5C51-A110-4340-897E-127494B38E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51889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AB6EBA-880B-41F0-82CF-4D78A09C1F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106223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ACF0F5E-7136-4204-A436-41559C9113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2937134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215F195-6E61-4D05-B7A5-FE101EE36C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6229224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1A06CA2-C2D3-47E7-855C-679B2EEF78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842526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DDDD70F-64FE-41CB-9FFC-8312DB20C0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6024476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A8022B5-1CFB-4D60-AEFF-9005738AB8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8799294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47028C3-2B6E-4CDA-9890-D17F2B96D7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8619865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7FA2A05-12CA-4344-9E28-5E442FA713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9779603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D90FECE-08E2-479A-9E1D-E5F4AF8DB8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556465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43D9D85-4413-4AA9-AD73-18071E2277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5726213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63BE9-0542-E047-127D-6CEB835B760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5B235D0-048B-411C-B036-FD1B25E152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a:extLst>
              <a:ext uri="{FF2B5EF4-FFF2-40B4-BE49-F238E27FC236}">
                <a16:creationId xmlns:a16="http://schemas.microsoft.com/office/drawing/2014/main" id="{AF55B5BE-F4E5-465D-AD1C-D0CAAB0FEEE3}"/>
              </a:ext>
            </a:extLst>
          </p:cNvPr>
          <p:cNvSpPr/>
          <p:nvPr/>
        </p:nvSpPr>
        <p:spPr>
          <a:xfrm>
            <a:off x="2418199" y="4989680"/>
            <a:ext cx="4412490" cy="523220"/>
          </a:xfrm>
          <a:prstGeom prst="rect">
            <a:avLst/>
          </a:prstGeom>
        </p:spPr>
        <p:txBody>
          <a:bodyPr wrap="none">
            <a:spAutoFit/>
          </a:bodyPr>
          <a:lstStyle/>
          <a:p>
            <a:r>
              <a:rPr lang="en-CA" sz="2800" b="1" dirty="0"/>
              <a:t>https://bit.ly/sondage-eval2</a:t>
            </a:r>
          </a:p>
        </p:txBody>
      </p:sp>
      <p:pic>
        <p:nvPicPr>
          <p:cNvPr id="5" name="Picture 4">
            <a:extLst>
              <a:ext uri="{FF2B5EF4-FFF2-40B4-BE49-F238E27FC236}">
                <a16:creationId xmlns:a16="http://schemas.microsoft.com/office/drawing/2014/main" id="{0BD25EB0-E92D-4E08-9C01-8976A35302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0459" y="3068960"/>
            <a:ext cx="1783081" cy="1783081"/>
          </a:xfrm>
          <a:prstGeom prst="rect">
            <a:avLst/>
          </a:prstGeom>
        </p:spPr>
      </p:pic>
    </p:spTree>
    <p:extLst>
      <p:ext uri="{BB962C8B-B14F-4D97-AF65-F5344CB8AC3E}">
        <p14:creationId xmlns:p14="http://schemas.microsoft.com/office/powerpoint/2010/main" val="23285175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13D8E41-E8E8-4113-BAA8-96E3AE85C4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713356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63BE9-0542-E047-127D-6CEB835B7605}"/>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FFA10B7A-06D1-4069-9592-C6B5AD6909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4358984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B868C4F-7766-412F-B625-9BE2E122A4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85016227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225DBB7-BC64-4369-9C03-CE87257F7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7420253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35A105-63ED-4442-8AD0-28997F0CC7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7692285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b544129a505ac639338cd9f25799731618336fc6"/>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01ef96e-219f-4be9-a834-eb01f50fa731">
      <Terms xmlns="http://schemas.microsoft.com/office/infopath/2007/PartnerControls"/>
    </lcf76f155ced4ddcb4097134ff3c332f>
    <TaxCatchAll xmlns="cc48ac03-9cf9-44ce-aaea-61a9f4bb4331" xsi:nil="true"/>
    <MediaLengthInSeconds xmlns="b01ef96e-219f-4be9-a834-eb01f50fa73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B0072686291764A9A4051E7722B3456" ma:contentTypeVersion="16" ma:contentTypeDescription="Create a new document." ma:contentTypeScope="" ma:versionID="b457afa205d04be9714cdb8fe7ef14c7">
  <xsd:schema xmlns:xsd="http://www.w3.org/2001/XMLSchema" xmlns:xs="http://www.w3.org/2001/XMLSchema" xmlns:p="http://schemas.microsoft.com/office/2006/metadata/properties" xmlns:ns2="b01ef96e-219f-4be9-a834-eb01f50fa731" xmlns:ns3="cc48ac03-9cf9-44ce-aaea-61a9f4bb4331" targetNamespace="http://schemas.microsoft.com/office/2006/metadata/properties" ma:root="true" ma:fieldsID="e4ae6effcb09a6b1d03246866673360d" ns2:_="" ns3:_="">
    <xsd:import namespace="b01ef96e-219f-4be9-a834-eb01f50fa731"/>
    <xsd:import namespace="cc48ac03-9cf9-44ce-aaea-61a9f4bb433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CR"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1ef96e-219f-4be9-a834-eb01f50fa7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6ef5292c-a6be-4045-bc94-d1d13024afca"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c48ac03-9cf9-44ce-aaea-61a9f4bb4331"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1796260e-983c-4288-9015-45c8a28f9e3f}" ma:internalName="TaxCatchAll" ma:showField="CatchAllData" ma:web="cc48ac03-9cf9-44ce-aaea-61a9f4bb4331">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8D1C68B-5D63-410F-AADD-E3C85C19997C}">
  <ds:schemaRefs>
    <ds:schemaRef ds:uri="http://schemas.microsoft.com/sharepoint/v3/contenttype/forms"/>
  </ds:schemaRefs>
</ds:datastoreItem>
</file>

<file path=customXml/itemProps2.xml><?xml version="1.0" encoding="utf-8"?>
<ds:datastoreItem xmlns:ds="http://schemas.openxmlformats.org/officeDocument/2006/customXml" ds:itemID="{684C1938-EEA6-4E3A-A9F6-134FD9202AF2}">
  <ds:schemaRefs>
    <ds:schemaRef ds:uri="http://schemas.microsoft.com/office/2006/documentManagement/types"/>
    <ds:schemaRef ds:uri="http://purl.org/dc/elements/1.1/"/>
    <ds:schemaRef ds:uri="http://schemas.microsoft.com/office/2006/metadata/properties"/>
    <ds:schemaRef ds:uri="http://www.w3.org/XML/1998/namespace"/>
    <ds:schemaRef ds:uri="http://schemas.openxmlformats.org/package/2006/metadata/core-properties"/>
    <ds:schemaRef ds:uri="http://purl.org/dc/dcmitype/"/>
    <ds:schemaRef ds:uri="cc48ac03-9cf9-44ce-aaea-61a9f4bb4331"/>
    <ds:schemaRef ds:uri="http://schemas.microsoft.com/office/infopath/2007/PartnerControls"/>
    <ds:schemaRef ds:uri="b01ef96e-219f-4be9-a834-eb01f50fa731"/>
    <ds:schemaRef ds:uri="http://purl.org/dc/terms/"/>
  </ds:schemaRefs>
</ds:datastoreItem>
</file>

<file path=customXml/itemProps3.xml><?xml version="1.0" encoding="utf-8"?>
<ds:datastoreItem xmlns:ds="http://schemas.openxmlformats.org/officeDocument/2006/customXml" ds:itemID="{B9EF6579-02CB-4B30-83CA-7AEB45018D1E}"/>
</file>

<file path=docProps/app.xml><?xml version="1.0" encoding="utf-8"?>
<Properties xmlns="http://schemas.openxmlformats.org/officeDocument/2006/extended-properties" xmlns:vt="http://schemas.openxmlformats.org/officeDocument/2006/docPropsVTypes">
  <TotalTime>31330</TotalTime>
  <Words>8264</Words>
  <Application>Microsoft Office PowerPoint</Application>
  <PresentationFormat>On-screen Show (4:3)</PresentationFormat>
  <Paragraphs>613</Paragraphs>
  <Slides>93</Slides>
  <Notes>91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93</vt:i4>
      </vt:variant>
    </vt:vector>
  </HeadingPairs>
  <TitlesOfParts>
    <vt:vector size="100" baseType="lpstr">
      <vt:lpstr>Aptos</vt:lpstr>
      <vt:lpstr>Arial</vt:lpstr>
      <vt:lpstr>Arial,Sans-Serif</vt:lpstr>
      <vt:lpstr>Calibri</vt:lpstr>
      <vt:lpstr>Segoe UI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Johnson</dc:creator>
  <cp:lastModifiedBy>Julia Ladouceur</cp:lastModifiedBy>
  <cp:revision>269</cp:revision>
  <cp:lastPrinted>2024-07-25T18:47:39Z</cp:lastPrinted>
  <dcterms:created xsi:type="dcterms:W3CDTF">2019-05-27T19:47:45Z</dcterms:created>
  <dcterms:modified xsi:type="dcterms:W3CDTF">2025-04-09T18:43:11Z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36778700</vt:r8>
  </property>
  <property fmtid="{D5CDD505-2E9C-101B-9397-08002B2CF9AE}" pid="3" name="ContentTypeId">
    <vt:lpwstr>0x0101003B0072686291764A9A4051E7722B3456</vt:lpwstr>
  </property>
  <property fmtid="{D5CDD505-2E9C-101B-9397-08002B2CF9AE}" pid="4" name="MediaServiceImageTags">
    <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ies>
</file>