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77"/>
  </p:notesMasterIdLst>
  <p:sldIdLst>
    <p:sldId id="256" r:id="rId5"/>
    <p:sldId id="468" r:id="rId6"/>
    <p:sldId id="469" r:id="rId7"/>
    <p:sldId id="259" r:id="rId8"/>
    <p:sldId id="489" r:id="rId9"/>
    <p:sldId id="260" r:id="rId10"/>
    <p:sldId id="261" r:id="rId11"/>
    <p:sldId id="262" r:id="rId12"/>
    <p:sldId id="263" r:id="rId13"/>
    <p:sldId id="265" r:id="rId14"/>
    <p:sldId id="406" r:id="rId15"/>
    <p:sldId id="409" r:id="rId16"/>
    <p:sldId id="411" r:id="rId17"/>
    <p:sldId id="412" r:id="rId18"/>
    <p:sldId id="410" r:id="rId19"/>
    <p:sldId id="413" r:id="rId20"/>
    <p:sldId id="266" r:id="rId21"/>
    <p:sldId id="267" r:id="rId22"/>
    <p:sldId id="268" r:id="rId23"/>
    <p:sldId id="303" r:id="rId24"/>
    <p:sldId id="269" r:id="rId25"/>
    <p:sldId id="484" r:id="rId26"/>
    <p:sldId id="270" r:id="rId27"/>
    <p:sldId id="271" r:id="rId28"/>
    <p:sldId id="272" r:id="rId29"/>
    <p:sldId id="273" r:id="rId30"/>
    <p:sldId id="274" r:id="rId31"/>
    <p:sldId id="275" r:id="rId32"/>
    <p:sldId id="414" r:id="rId33"/>
    <p:sldId id="576" r:id="rId34"/>
    <p:sldId id="577" r:id="rId35"/>
    <p:sldId id="278" r:id="rId36"/>
    <p:sldId id="416" r:id="rId37"/>
    <p:sldId id="420" r:id="rId38"/>
    <p:sldId id="417" r:id="rId39"/>
    <p:sldId id="421" r:id="rId40"/>
    <p:sldId id="418" r:id="rId41"/>
    <p:sldId id="422" r:id="rId42"/>
    <p:sldId id="419" r:id="rId43"/>
    <p:sldId id="425" r:id="rId44"/>
    <p:sldId id="279" r:id="rId45"/>
    <p:sldId id="280" r:id="rId46"/>
    <p:sldId id="281" r:id="rId47"/>
    <p:sldId id="578" r:id="rId48"/>
    <p:sldId id="579" r:id="rId49"/>
    <p:sldId id="580" r:id="rId50"/>
    <p:sldId id="581" r:id="rId51"/>
    <p:sldId id="287" r:id="rId52"/>
    <p:sldId id="288" r:id="rId53"/>
    <p:sldId id="289" r:id="rId54"/>
    <p:sldId id="290" r:id="rId55"/>
    <p:sldId id="291" r:id="rId56"/>
    <p:sldId id="572" r:id="rId57"/>
    <p:sldId id="424" r:id="rId58"/>
    <p:sldId id="434" r:id="rId59"/>
    <p:sldId id="431" r:id="rId60"/>
    <p:sldId id="435" r:id="rId61"/>
    <p:sldId id="432" r:id="rId62"/>
    <p:sldId id="436" r:id="rId63"/>
    <p:sldId id="433" r:id="rId64"/>
    <p:sldId id="437" r:id="rId65"/>
    <p:sldId id="485" r:id="rId66"/>
    <p:sldId id="292" r:id="rId67"/>
    <p:sldId id="299" r:id="rId68"/>
    <p:sldId id="296" r:id="rId69"/>
    <p:sldId id="297" r:id="rId70"/>
    <p:sldId id="302" r:id="rId71"/>
    <p:sldId id="491" r:id="rId72"/>
    <p:sldId id="583" r:id="rId73"/>
    <p:sldId id="585" r:id="rId74"/>
    <p:sldId id="474" r:id="rId75"/>
    <p:sldId id="584" r:id="rId76"/>
  </p:sldIdLst>
  <p:sldSz cx="9145588" cy="6858000"/>
  <p:notesSz cx="7315200" cy="9601200"/>
  <p:custDataLst>
    <p:tags r:id="rId78"/>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288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dia Education Specialist" initials="MES" lastIdx="1" clrIdx="0"/>
  <p:cmAuthor id="1" name="Julia Ladouceur" initials="JL" lastIdx="3" clrIdx="1">
    <p:extLst>
      <p:ext uri="{19B8F6BF-5375-455C-9EA6-DF929625EA0E}">
        <p15:presenceInfo xmlns:p15="http://schemas.microsoft.com/office/powerpoint/2012/main" userId="S-1-5-21-2984183837-4143580261-1019398614-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2" autoAdjust="0"/>
    <p:restoredTop sz="91226" autoAdjust="0"/>
  </p:normalViewPr>
  <p:slideViewPr>
    <p:cSldViewPr>
      <p:cViewPr varScale="1">
        <p:scale>
          <a:sx n="75" d="100"/>
          <a:sy n="75" d="100"/>
        </p:scale>
        <p:origin x="1709" y="67"/>
      </p:cViewPr>
      <p:guideLst>
        <p:guide orient="horz" pos="2160"/>
        <p:guide pos="3840"/>
        <p:guide pos="2881"/>
      </p:guideLst>
    </p:cSldViewPr>
  </p:slideViewPr>
  <p:outlineViewPr>
    <p:cViewPr>
      <p:scale>
        <a:sx n="33" d="100"/>
        <a:sy n="33" d="100"/>
      </p:scale>
      <p:origin x="0" y="-2412"/>
    </p:cViewPr>
  </p:outlineViewPr>
  <p:notesTextViewPr>
    <p:cViewPr>
      <p:scale>
        <a:sx n="1" d="1"/>
        <a:sy n="1" d="1"/>
      </p:scale>
      <p:origin x="0" y="0"/>
    </p:cViewPr>
  </p:notesTextViewPr>
  <p:notesViewPr>
    <p:cSldViewPr>
      <p:cViewPr varScale="1">
        <p:scale>
          <a:sx n="80" d="100"/>
          <a:sy n="80" d="100"/>
        </p:scale>
        <p:origin x="3804" y="108"/>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ags" Target="tags/tag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01B78DE4-68DF-40BA-8931-5B516CED833A}"/>
    <pc:docChg chg="addSld modSld">
      <pc:chgData name="Julia Ladouceur" userId="e310b842-ce3a-4ef8-b271-c269c87bdd4c" providerId="ADAL" clId="{01B78DE4-68DF-40BA-8931-5B516CED833A}" dt="2025-01-17T15:02:11.365" v="1"/>
      <pc:docMkLst>
        <pc:docMk/>
      </pc:docMkLst>
      <pc:sldChg chg="addSp modSp add">
        <pc:chgData name="Julia Ladouceur" userId="e310b842-ce3a-4ef8-b271-c269c87bdd4c" providerId="ADAL" clId="{01B78DE4-68DF-40BA-8931-5B516CED833A}" dt="2025-01-17T15:02:11.365" v="1"/>
        <pc:sldMkLst>
          <pc:docMk/>
          <pc:sldMk cId="275488302" sldId="584"/>
        </pc:sldMkLst>
        <pc:picChg chg="add mod">
          <ac:chgData name="Julia Ladouceur" userId="e310b842-ce3a-4ef8-b271-c269c87bdd4c" providerId="ADAL" clId="{01B78DE4-68DF-40BA-8931-5B516CED833A}" dt="2025-01-17T15:02:11.365" v="1"/>
          <ac:picMkLst>
            <pc:docMk/>
            <pc:sldMk cId="275488302" sldId="584"/>
            <ac:picMk id="3" creationId="{D6F94141-4CA8-4491-8D6F-43EBA4F2A15F}"/>
          </ac:picMkLst>
        </pc:picChg>
      </pc:sldChg>
    </pc:docChg>
  </pc:docChgLst>
  <pc:docChgLst>
    <pc:chgData name="Julia Ladouceur" userId="e310b842-ce3a-4ef8-b271-c269c87bdd4c" providerId="ADAL" clId="{49C58F96-09A4-453E-8D6A-16B50F9A5ED9}"/>
    <pc:docChg chg="custSel addSld modSld">
      <pc:chgData name="Julia Ladouceur" userId="e310b842-ce3a-4ef8-b271-c269c87bdd4c" providerId="ADAL" clId="{49C58F96-09A4-453E-8D6A-16B50F9A5ED9}" dt="2025-04-09T18:40:49.978" v="2"/>
      <pc:docMkLst>
        <pc:docMk/>
      </pc:docMkLst>
      <pc:sldChg chg="addSp delSp modSp add">
        <pc:chgData name="Julia Ladouceur" userId="e310b842-ce3a-4ef8-b271-c269c87bdd4c" providerId="ADAL" clId="{49C58F96-09A4-453E-8D6A-16B50F9A5ED9}" dt="2025-04-09T18:40:49.978" v="2"/>
        <pc:sldMkLst>
          <pc:docMk/>
          <pc:sldMk cId="1683190676" sldId="585"/>
        </pc:sldMkLst>
        <pc:spChg chg="del">
          <ac:chgData name="Julia Ladouceur" userId="e310b842-ce3a-4ef8-b271-c269c87bdd4c" providerId="ADAL" clId="{49C58F96-09A4-453E-8D6A-16B50F9A5ED9}" dt="2025-04-09T18:40:38.244" v="1" actId="478"/>
          <ac:spMkLst>
            <pc:docMk/>
            <pc:sldMk cId="1683190676" sldId="585"/>
            <ac:spMk id="2" creationId="{B8066DF2-C2CA-432A-99F4-2DC985884BC7}"/>
          </ac:spMkLst>
        </pc:spChg>
        <pc:spChg chg="del">
          <ac:chgData name="Julia Ladouceur" userId="e310b842-ce3a-4ef8-b271-c269c87bdd4c" providerId="ADAL" clId="{49C58F96-09A4-453E-8D6A-16B50F9A5ED9}" dt="2025-04-09T18:40:38.244" v="1" actId="478"/>
          <ac:spMkLst>
            <pc:docMk/>
            <pc:sldMk cId="1683190676" sldId="585"/>
            <ac:spMk id="3" creationId="{B16151AD-CBC9-46FC-BE1A-D1276C8D91C3}"/>
          </ac:spMkLst>
        </pc:spChg>
        <pc:picChg chg="add mod">
          <ac:chgData name="Julia Ladouceur" userId="e310b842-ce3a-4ef8-b271-c269c87bdd4c" providerId="ADAL" clId="{49C58F96-09A4-453E-8D6A-16B50F9A5ED9}" dt="2025-04-09T18:40:49.978" v="2"/>
          <ac:picMkLst>
            <pc:docMk/>
            <pc:sldMk cId="1683190676" sldId="585"/>
            <ac:picMk id="5" creationId="{584116BD-7536-4CCF-A495-155B2B9502B9}"/>
          </ac:picMkLst>
        </pc:picChg>
      </pc:sldChg>
    </pc:docChg>
  </pc:docChgLst>
  <pc:docChgLst>
    <pc:chgData name="Julia Ladouceur" userId="e310b842-ce3a-4ef8-b271-c269c87bdd4c" providerId="ADAL" clId="{F1DAD23E-228C-49A2-93E0-DC3C8EE75FD4}"/>
  </pc:docChgLst>
  <pc:docChgLst>
    <pc:chgData name="Khadija Baig" userId="S::kbaig@mediasmarts.ca::a06400fb-e840-4cf6-8e52-c99a8cee0d79" providerId="AD" clId="Web-{83C5F223-D662-8434-36D3-FFE7FC81CBE3}"/>
    <pc:docChg chg="modSld">
      <pc:chgData name="Khadija Baig" userId="S::kbaig@mediasmarts.ca::a06400fb-e840-4cf6-8e52-c99a8cee0d79" providerId="AD" clId="Web-{83C5F223-D662-8434-36D3-FFE7FC81CBE3}" dt="2025-01-17T14:35:18.730" v="6"/>
      <pc:docMkLst>
        <pc:docMk/>
      </pc:docMkLst>
      <pc:sldChg chg="modNotes">
        <pc:chgData name="Khadija Baig" userId="S::kbaig@mediasmarts.ca::a06400fb-e840-4cf6-8e52-c99a8cee0d79" providerId="AD" clId="Web-{83C5F223-D662-8434-36D3-FFE7FC81CBE3}" dt="2025-01-17T14:29:50.287" v="2"/>
        <pc:sldMkLst>
          <pc:docMk/>
          <pc:sldMk cId="846875752" sldId="489"/>
        </pc:sldMkLst>
      </pc:sldChg>
      <pc:sldChg chg="modNotes">
        <pc:chgData name="Khadija Baig" userId="S::kbaig@mediasmarts.ca::a06400fb-e840-4cf6-8e52-c99a8cee0d79" providerId="AD" clId="Web-{83C5F223-D662-8434-36D3-FFE7FC81CBE3}" dt="2025-01-17T14:35:18.730" v="6"/>
        <pc:sldMkLst>
          <pc:docMk/>
          <pc:sldMk cId="2328517508" sldId="491"/>
        </pc:sldMkLst>
      </pc:sldChg>
    </pc:docChg>
  </pc:docChgLst>
  <pc:docChgLst>
    <pc:chgData name="Julia Ladouceur" userId="e310b842-ce3a-4ef8-b271-c269c87bdd4c" providerId="ADAL" clId="{78D293A3-6ED1-4B3C-A8FB-C2BE76E062BF}"/>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0" name="Shape 100"/>
          <p:cNvSpPr>
            <a:spLocks noGrp="1"/>
          </p:cNvSpPr>
          <p:nvPr>
            <p:ph type="body" sz="quarter" idx="1"/>
          </p:nvPr>
        </p:nvSpPr>
        <p:spPr>
          <a:xfrm>
            <a:off x="975360" y="4560570"/>
            <a:ext cx="5364480" cy="4320540"/>
          </a:xfrm>
          <a:prstGeom prst="rect">
            <a:avLst/>
          </a:prstGeom>
        </p:spPr>
        <p:txBody>
          <a:bodyPr lIns="96661" tIns="48331" rIns="96661" bIns="48331"/>
          <a:lstStyle/>
          <a:p>
            <a:endParaRPr/>
          </a:p>
        </p:txBody>
      </p:sp>
      <p:sp>
        <p:nvSpPr>
          <p:cNvPr id="2" name="Slide Image Placeholder 1">
            <a:extLst>
              <a:ext uri="{FF2B5EF4-FFF2-40B4-BE49-F238E27FC236}">
                <a16:creationId xmlns:a16="http://schemas.microsoft.com/office/drawing/2014/main" id="{A0B7A5B3-A32D-4DCD-B9AF-36F2163E6170}"/>
              </a:ext>
            </a:extLst>
          </p:cNvPr>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CA" dirty="0"/>
          </a:p>
        </p:txBody>
      </p:sp>
      <p:sp>
        <p:nvSpPr>
          <p:cNvPr id="3" name="Footer Placeholder 2">
            <a:extLst>
              <a:ext uri="{FF2B5EF4-FFF2-40B4-BE49-F238E27FC236}">
                <a16:creationId xmlns:a16="http://schemas.microsoft.com/office/drawing/2014/main" id="{5A3FCAEA-7BC6-4E92-B34B-07D46955F163}"/>
              </a:ext>
            </a:extLst>
          </p:cNvPr>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200"/>
            </a:lvl1pPr>
          </a:lstStyle>
          <a:p>
            <a:r>
              <a:rPr lang="en-CA" dirty="0"/>
              <a:t>© 2024 HabiloMédias</a:t>
            </a:r>
          </a:p>
        </p:txBody>
      </p:sp>
      <p:sp>
        <p:nvSpPr>
          <p:cNvPr id="4" name="Slide Number Placeholder 3">
            <a:extLst>
              <a:ext uri="{FF2B5EF4-FFF2-40B4-BE49-F238E27FC236}">
                <a16:creationId xmlns:a16="http://schemas.microsoft.com/office/drawing/2014/main" id="{E54CBA10-F7E5-4737-8413-968A44375AB7}"/>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200"/>
            </a:lvl1pPr>
          </a:lstStyle>
          <a:p>
            <a:fld id="{77F6AB9D-EE86-4ACE-90A0-ED1295127BE5}" type="slidenum">
              <a:rPr lang="en-CA" smtClean="0"/>
              <a:pPr/>
              <a:t>‹#›</a:t>
            </a:fld>
            <a:endParaRPr lang="en-CA" dirty="0"/>
          </a:p>
        </p:txBody>
      </p:sp>
    </p:spTree>
    <p:extLst>
      <p:ext uri="{BB962C8B-B14F-4D97-AF65-F5344CB8AC3E}">
        <p14:creationId xmlns:p14="http://schemas.microsoft.com/office/powerpoint/2010/main" val="212248532"/>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pineapplejazz.com/"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creativecommons.org/licenses/by/4.0/"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04" name="Shape 104"/>
          <p:cNvSpPr>
            <a:spLocks noGrp="1"/>
          </p:cNvSpPr>
          <p:nvPr>
            <p:ph type="body" sz="quarter" idx="1"/>
          </p:nvPr>
        </p:nvSpPr>
        <p:spPr>
          <a:prstGeom prst="rect">
            <a:avLst/>
          </a:prstGeom>
        </p:spPr>
        <p:txBody>
          <a:bodyPr/>
          <a:lstStyle/>
          <a:p>
            <a:r>
              <a:rPr lang="fr-CA" dirty="0">
                <a:solidFill>
                  <a:schemeClr val="tx1"/>
                </a:solidFill>
              </a:rPr>
              <a:t>Bienvenue à la séance sur la vie privée en ligne. Cet atelier présente certaines compétences essentielles pour gérer votre vie privée et assurer la sécurité de vos appareils numériques en ligne.</a:t>
            </a:r>
          </a:p>
          <a:p>
            <a:endParaRPr lang="fr-CA" dirty="0">
              <a:solidFill>
                <a:schemeClr val="tx1"/>
              </a:solidFill>
            </a:endParaRPr>
          </a:p>
          <a:p>
            <a:r>
              <a:rPr lang="fr-CA" dirty="0">
                <a:solidFill>
                  <a:schemeClr val="tx1"/>
                </a:solidFill>
                <a:cs typeface="Segoe UI"/>
              </a:rPr>
              <a:t>Nous aurons du temps pour les questions à la fin, mais j’aimerais aussi vous inviter à lever la main en tout temps si vous avez une question en cours de route. </a:t>
            </a:r>
            <a:r>
              <a:rPr lang="fr-CA" i="1" dirty="0">
                <a:solidFill>
                  <a:schemeClr val="tx1"/>
                </a:solidFill>
                <a:cs typeface="Segoe UI"/>
              </a:rPr>
              <a:t>[Les participants à distance sont invités à poser leurs questions dans la boîte de clavardage.]</a:t>
            </a:r>
            <a:endParaRPr lang="fr-CA" i="1" dirty="0">
              <a:solidFill>
                <a:schemeClr val="tx1"/>
              </a:solidFill>
            </a:endParaRPr>
          </a:p>
          <a:p>
            <a:endParaRPr lang="fr-CA" dirty="0">
              <a:solidFill>
                <a:schemeClr val="tx1"/>
              </a:solidFill>
            </a:endParaRPr>
          </a:p>
        </p:txBody>
      </p:sp>
      <p:sp>
        <p:nvSpPr>
          <p:cNvPr id="4" name="Footer Placeholder 5">
            <a:extLst>
              <a:ext uri="{FF2B5EF4-FFF2-40B4-BE49-F238E27FC236}">
                <a16:creationId xmlns:a16="http://schemas.microsoft.com/office/drawing/2014/main" id="{43A060FB-231C-461E-8868-BBA141B05DF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7CF41A6D-7653-4CE9-8FC8-73BFB42E85D2}"/>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1</a:t>
            </a:fld>
            <a:endParaRPr lang="en-CA"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46" name="Shape 146"/>
          <p:cNvSpPr>
            <a:spLocks noGrp="1"/>
          </p:cNvSpPr>
          <p:nvPr>
            <p:ph type="body" sz="quarter" idx="1"/>
          </p:nvPr>
        </p:nvSpPr>
        <p:spPr>
          <a:prstGeom prst="rect">
            <a:avLst/>
          </a:prstGeom>
        </p:spPr>
        <p:txBody>
          <a:bodyPr/>
          <a:lstStyle/>
          <a:p>
            <a:pPr>
              <a:defRPr/>
            </a:pPr>
            <a:r>
              <a:rPr lang="fr-CA" dirty="0">
                <a:solidFill>
                  <a:schemeClr val="tx1"/>
                </a:solidFill>
              </a:rPr>
              <a:t>Vous pouvez également couvrir les caméras sur les ordinateurs portables et les autres appareils lorsque vous ne les utilisez pas, de sorte que l’on ne vous verra pas lorsque vous ne le souhaitez pas. Vous pouvez le faire avec un post-it (ou quelque chose du genre), qui est facile à enlever quand vous voulez utiliser la caméra. Vous pouvez le faire à l’aide d’une note autocollante, d’un autocollant ou de quelque chose de similaire que vous pouvez enlever facilement lorsque vous voulez utiliser la caméra.</a:t>
            </a:r>
          </a:p>
          <a:p>
            <a:endParaRPr lang="en-CA" dirty="0">
              <a:solidFill>
                <a:schemeClr val="tx1"/>
              </a:solidFill>
            </a:endParaRPr>
          </a:p>
          <a:p>
            <a:endParaRPr dirty="0">
              <a:solidFill>
                <a:schemeClr val="tx1"/>
              </a:solidFill>
            </a:endParaRPr>
          </a:p>
        </p:txBody>
      </p:sp>
      <p:sp>
        <p:nvSpPr>
          <p:cNvPr id="4" name="Footer Placeholder 5">
            <a:extLst>
              <a:ext uri="{FF2B5EF4-FFF2-40B4-BE49-F238E27FC236}">
                <a16:creationId xmlns:a16="http://schemas.microsoft.com/office/drawing/2014/main" id="{410980FB-7E0C-4DE3-9D13-B963AF55B1C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779011C1-313E-4367-89FE-2F95ABC05FAF}"/>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10</a:t>
            </a:fld>
            <a:endParaRPr lang="en-CA"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32"/>
              </a:spcBef>
            </a:pPr>
            <a:r>
              <a:rPr lang="fr-FR" dirty="0"/>
              <a:t>Éteindre le microphone de vos appareils est un peu plus compliqué, mais c’est aussi une bonne habitude à prendre.</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11</a:t>
            </a:fld>
            <a:endParaRPr lang="en-CA" dirty="0"/>
          </a:p>
        </p:txBody>
      </p:sp>
      <p:sp>
        <p:nvSpPr>
          <p:cNvPr id="6" name="Footer Placeholder 5">
            <a:extLst>
              <a:ext uri="{FF2B5EF4-FFF2-40B4-BE49-F238E27FC236}">
                <a16:creationId xmlns:a16="http://schemas.microsoft.com/office/drawing/2014/main" id="{49B8A478-8564-449B-B43A-58EE50ECA55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75509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Voyons comment désactiver le micro</a:t>
            </a:r>
            <a:r>
              <a:rPr lang="en-CA" dirty="0">
                <a:solidFill>
                  <a:schemeClr val="tx1"/>
                </a:solidFill>
              </a:rPr>
              <a:t>. </a:t>
            </a:r>
            <a:r>
              <a:rPr lang="fr-FR" dirty="0">
                <a:solidFill>
                  <a:schemeClr val="tx1"/>
                </a:solidFill>
              </a:rPr>
              <a:t>Sur les appareils Android, appuyez sur « paramètres » (l’icône représentant un engrenage), puis sur « applications ». Appuyez sur les trois points en haut à droite de l’écran.</a:t>
            </a:r>
            <a:endParaRPr lang="en-CA" dirty="0">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12</a:t>
            </a:fld>
            <a:endParaRPr lang="en-CA" dirty="0"/>
          </a:p>
        </p:txBody>
      </p:sp>
      <p:sp>
        <p:nvSpPr>
          <p:cNvPr id="6" name="Footer Placeholder 5">
            <a:extLst>
              <a:ext uri="{FF2B5EF4-FFF2-40B4-BE49-F238E27FC236}">
                <a16:creationId xmlns:a16="http://schemas.microsoft.com/office/drawing/2014/main" id="{A1C742C4-AA2A-421B-9B25-0A2DB88C067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070067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Dans la fenêtre qui apparaît, appuyez sur « autorisations d’application ». Vous pouvez maintenant appuyer sur « microphone » ou « appareil photo ».</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13</a:t>
            </a:fld>
            <a:endParaRPr lang="en-CA" dirty="0"/>
          </a:p>
        </p:txBody>
      </p:sp>
      <p:sp>
        <p:nvSpPr>
          <p:cNvPr id="6" name="Footer Placeholder 5">
            <a:extLst>
              <a:ext uri="{FF2B5EF4-FFF2-40B4-BE49-F238E27FC236}">
                <a16:creationId xmlns:a16="http://schemas.microsoft.com/office/drawing/2014/main" id="{1F13A2DB-F283-416C-BADD-FD83963D361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90909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pouvez maintenant voir toutes les applications ayant accès au microphone ou à l’appareil photo. Faites-les glisser vers la gauche pour les désactiver - vous pourrez toujours les réactiver plus tard.</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14</a:t>
            </a:fld>
            <a:endParaRPr lang="en-CA" dirty="0"/>
          </a:p>
        </p:txBody>
      </p:sp>
      <p:sp>
        <p:nvSpPr>
          <p:cNvPr id="6" name="Footer Placeholder 5">
            <a:extLst>
              <a:ext uri="{FF2B5EF4-FFF2-40B4-BE49-F238E27FC236}">
                <a16:creationId xmlns:a16="http://schemas.microsoft.com/office/drawing/2014/main" id="{74E466AD-2F43-4651-9725-51C756242E4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593967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Sur iPhone ou iPad, accédez aux paramètres et appuyez sur « confidentialité ».</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15</a:t>
            </a:fld>
            <a:endParaRPr lang="en-CA" dirty="0"/>
          </a:p>
        </p:txBody>
      </p:sp>
      <p:sp>
        <p:nvSpPr>
          <p:cNvPr id="6" name="Footer Placeholder 5">
            <a:extLst>
              <a:ext uri="{FF2B5EF4-FFF2-40B4-BE49-F238E27FC236}">
                <a16:creationId xmlns:a16="http://schemas.microsoft.com/office/drawing/2014/main" id="{7257040C-7E3C-43AF-BEF1-1F47021D287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267517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Ensuite, appuyez sur « microphone » et glissez tous les éléments vers la gauche. Vous pouvez faire de même pour l’appareil photo.</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16</a:t>
            </a:fld>
            <a:endParaRPr lang="en-CA" dirty="0"/>
          </a:p>
        </p:txBody>
      </p:sp>
      <p:sp>
        <p:nvSpPr>
          <p:cNvPr id="6" name="Footer Placeholder 5">
            <a:extLst>
              <a:ext uri="{FF2B5EF4-FFF2-40B4-BE49-F238E27FC236}">
                <a16:creationId xmlns:a16="http://schemas.microsoft.com/office/drawing/2014/main" id="{9C0A95FF-64DA-4A71-8C56-FF797450B77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577121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50" name="Shape 150"/>
          <p:cNvSpPr>
            <a:spLocks noGrp="1"/>
          </p:cNvSpPr>
          <p:nvPr>
            <p:ph type="body" sz="quarter" idx="1"/>
          </p:nvPr>
        </p:nvSpPr>
        <p:spPr>
          <a:prstGeom prst="rect">
            <a:avLst/>
          </a:prstGeom>
        </p:spPr>
        <p:txBody>
          <a:bodyPr/>
          <a:lstStyle/>
          <a:p>
            <a:r>
              <a:rPr lang="fr-CA" dirty="0"/>
              <a:t>Vous pouvez contrôler ce que votre ordinateur garde en mémoire en utilisant le mode Incognito ou Navigation privée.</a:t>
            </a:r>
          </a:p>
          <a:p>
            <a:endParaRPr lang="fr-CA" dirty="0"/>
          </a:p>
          <a:p>
            <a:r>
              <a:rPr lang="fr-CA" dirty="0"/>
              <a:t>Utiliser ce mode de navigation empêche votre navigateur d'enregistrer les sites que vous visitez. Il ne se souviendra pas non plus des informations de compte ou des mots de passe que vous y entrez.</a:t>
            </a:r>
          </a:p>
          <a:p>
            <a:endParaRPr lang="fr-CA" dirty="0"/>
          </a:p>
          <a:p>
            <a:r>
              <a:rPr lang="fr-CA" dirty="0"/>
              <a:t>Cependant, gardez à l’esprit qu'il n'empêche généralement pas les sites Web d'enregistrer ce que vous y faites.</a:t>
            </a:r>
          </a:p>
          <a:p>
            <a:endParaRPr lang="fr-CA" dirty="0"/>
          </a:p>
          <a:p>
            <a:endParaRPr dirty="0"/>
          </a:p>
        </p:txBody>
      </p:sp>
      <p:sp>
        <p:nvSpPr>
          <p:cNvPr id="4" name="Footer Placeholder 5">
            <a:extLst>
              <a:ext uri="{FF2B5EF4-FFF2-40B4-BE49-F238E27FC236}">
                <a16:creationId xmlns:a16="http://schemas.microsoft.com/office/drawing/2014/main" id="{0B6559CD-F738-48FB-B668-585A5156C9A7}"/>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FA2B3FEA-A026-415A-A872-CC16942A8FCD}"/>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17</a:t>
            </a:fld>
            <a:endParaRPr lang="en-CA"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55" name="Shape 155"/>
          <p:cNvSpPr>
            <a:spLocks noGrp="1"/>
          </p:cNvSpPr>
          <p:nvPr>
            <p:ph type="body" sz="quarter" idx="1"/>
          </p:nvPr>
        </p:nvSpPr>
        <p:spPr>
          <a:prstGeom prst="rect">
            <a:avLst/>
          </a:prstGeom>
        </p:spPr>
        <p:txBody>
          <a:bodyPr/>
          <a:lstStyle/>
          <a:p>
            <a:r>
              <a:rPr lang="fr-CA" dirty="0"/>
              <a:t>Cela est important parce que les sites Web et les annonceurs utilisent ce qu’ils savent de vous pour faire un profil, qu’ils utilisent ensuite pour choisir quelles publicités vous montrer, mais cela peut aussi aller de la décision du montant que vous allez payer pour vos effets ou si vous allez pouvoir avoir une assurance. </a:t>
            </a:r>
            <a:endParaRPr dirty="0"/>
          </a:p>
          <a:p>
            <a:endParaRPr dirty="0"/>
          </a:p>
          <a:p>
            <a:r>
              <a:rPr lang="fr-FR" dirty="0"/>
              <a:t>Crédit graphique </a:t>
            </a:r>
            <a:r>
              <a:rPr dirty="0"/>
              <a:t>: </a:t>
            </a:r>
            <a:r>
              <a:rPr u="sng" dirty="0">
                <a:solidFill>
                  <a:srgbClr val="0563C1"/>
                </a:solidFill>
                <a:uFill>
                  <a:solidFill>
                    <a:srgbClr val="0563C1"/>
                  </a:solidFill>
                </a:uFill>
                <a:hlinkClick r:id="rId3"/>
              </a:rPr>
              <a:t>Tijmen Schep</a:t>
            </a:r>
            <a:r>
              <a:rPr dirty="0"/>
              <a:t> </a:t>
            </a:r>
            <a:r>
              <a:rPr lang="fr-FR" dirty="0"/>
              <a:t>sous</a:t>
            </a:r>
            <a:r>
              <a:rPr dirty="0"/>
              <a:t> </a:t>
            </a:r>
            <a:r>
              <a:rPr u="sng" dirty="0">
                <a:solidFill>
                  <a:srgbClr val="0563C1"/>
                </a:solidFill>
                <a:uFill>
                  <a:solidFill>
                    <a:srgbClr val="0563C1"/>
                  </a:solidFill>
                </a:uFill>
                <a:hlinkClick r:id="rId4"/>
              </a:rPr>
              <a:t>CC-BY 4.0 License.</a:t>
            </a:r>
            <a:endParaRPr lang="fr-FR" u="sng" dirty="0">
              <a:solidFill>
                <a:srgbClr val="0563C1"/>
              </a:solidFill>
              <a:uFill>
                <a:solidFill>
                  <a:srgbClr val="0563C1"/>
                </a:solidFill>
              </a:uFill>
              <a:hlinkClick r:id="rId4"/>
            </a:endParaRPr>
          </a:p>
          <a:p>
            <a:endParaRPr lang="fr-CA" u="sng" dirty="0">
              <a:solidFill>
                <a:srgbClr val="0563C1"/>
              </a:solidFill>
              <a:uFill>
                <a:solidFill>
                  <a:srgbClr val="0563C1"/>
                </a:solidFill>
              </a:uFill>
              <a:hlinkClick r:id="rId4"/>
            </a:endParaRPr>
          </a:p>
        </p:txBody>
      </p:sp>
      <p:sp>
        <p:nvSpPr>
          <p:cNvPr id="4" name="Footer Placeholder 5">
            <a:extLst>
              <a:ext uri="{FF2B5EF4-FFF2-40B4-BE49-F238E27FC236}">
                <a16:creationId xmlns:a16="http://schemas.microsoft.com/office/drawing/2014/main" id="{75280F24-D0C9-4C44-8A85-0F753E0E9D4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4B00A0C1-F58A-4B2E-83D8-2D367379A166}"/>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18</a:t>
            </a:fld>
            <a:endParaRPr lang="en-CA"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67" name="Shape 167"/>
          <p:cNvSpPr>
            <a:spLocks noGrp="1"/>
          </p:cNvSpPr>
          <p:nvPr>
            <p:ph type="body" sz="quarter" idx="1"/>
          </p:nvPr>
        </p:nvSpPr>
        <p:spPr>
          <a:prstGeom prst="rect">
            <a:avLst/>
          </a:prstGeom>
        </p:spPr>
        <p:txBody>
          <a:bodyPr/>
          <a:lstStyle/>
          <a:p>
            <a:r>
              <a:rPr lang="fr-CA" dirty="0"/>
              <a:t>Il existe des façons de limiter ce que les applications et sites Web, ainsi que les entreprises qui les possèdent, savent sur vous.</a:t>
            </a:r>
          </a:p>
          <a:p>
            <a:endParaRPr lang="fr-CA" dirty="0"/>
          </a:p>
          <a:p>
            <a:r>
              <a:rPr lang="fr-CA" dirty="0"/>
              <a:t>Pour cela, il suffit d’utiliser un navigateur qui a été conçu pour respecter un peu plus votre vie privée, comme Firefox ou Brave, et d’utiliser des extensions qui la protègent. </a:t>
            </a:r>
          </a:p>
          <a:p>
            <a:endParaRPr lang="fr-CA" dirty="0"/>
          </a:p>
          <a:p>
            <a:r>
              <a:rPr lang="fr-CA" dirty="0"/>
              <a:t>Les </a:t>
            </a:r>
            <a:r>
              <a:rPr lang="fr-CA" i="1" dirty="0"/>
              <a:t>extensions</a:t>
            </a:r>
            <a:r>
              <a:rPr lang="fr-CA" i="0" dirty="0"/>
              <a:t> sont des petits programmes qui fonctionnent avec votre navigateur.</a:t>
            </a:r>
            <a:endParaRPr lang="fr-CA" dirty="0"/>
          </a:p>
          <a:p>
            <a:endParaRPr lang="fr-CA" i="0" dirty="0"/>
          </a:p>
          <a:p>
            <a:r>
              <a:rPr lang="fr-CA" i="0" dirty="0"/>
              <a:t>Pour trouver des extensions sur Firefox, cliquez sur « </a:t>
            </a:r>
            <a:r>
              <a:rPr lang="fr-CA" i="0" dirty="0">
                <a:solidFill>
                  <a:schemeClr val="tx1"/>
                </a:solidFill>
              </a:rPr>
              <a:t>add-ons » </a:t>
            </a:r>
            <a:r>
              <a:rPr lang="fr-CA" dirty="0">
                <a:solidFill>
                  <a:schemeClr val="tx1"/>
                </a:solidFill>
              </a:rPr>
              <a:t>et « Thèmes » </a:t>
            </a:r>
            <a:r>
              <a:rPr lang="fr-CA" i="0" dirty="0">
                <a:solidFill>
                  <a:schemeClr val="tx1"/>
                </a:solidFill>
              </a:rPr>
              <a:t>puis </a:t>
            </a:r>
            <a:r>
              <a:rPr lang="fr-CA" i="0" dirty="0"/>
              <a:t>cherchez l’extension que vous voulez.</a:t>
            </a:r>
          </a:p>
          <a:p>
            <a:endParaRPr lang="fr-CA" i="0" dirty="0"/>
          </a:p>
          <a:p>
            <a:r>
              <a:rPr lang="fr-CA" i="0" dirty="0"/>
              <a:t>Sur Chrome et Edge, cliquez sur « extensions » et sur Safari, sur « extensions Safari ».</a:t>
            </a:r>
          </a:p>
          <a:p>
            <a:endParaRPr lang="fr-CA" dirty="0"/>
          </a:p>
          <a:p>
            <a:r>
              <a:rPr lang="fr-CA" dirty="0"/>
              <a:t>Privacy Badger, Ghostery</a:t>
            </a:r>
            <a:r>
              <a:rPr lang="fr-CA" baseline="0" dirty="0"/>
              <a:t> et</a:t>
            </a:r>
            <a:r>
              <a:rPr lang="fr-CA" dirty="0"/>
              <a:t> Disconnect sont toutes des extensions qui empêchent la majorité des sites Web de suivre votre trace numérique. L’application Disconnect est également disponible pour les appareils sous iOS et Android.</a:t>
            </a:r>
          </a:p>
        </p:txBody>
      </p:sp>
      <p:sp>
        <p:nvSpPr>
          <p:cNvPr id="4" name="Footer Placeholder 5">
            <a:extLst>
              <a:ext uri="{FF2B5EF4-FFF2-40B4-BE49-F238E27FC236}">
                <a16:creationId xmlns:a16="http://schemas.microsoft.com/office/drawing/2014/main" id="{61720FF1-0CB5-4529-BC6D-CCF3AF241B4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621AEDDC-71E4-4AB3-9C6B-E91559D5E75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19</a:t>
            </a:fld>
            <a:endParaRPr lang="en-C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effectLst/>
              </a:rPr>
              <a:t>Du matériel de référence est fourni dans le cadre de cet atelier, notamment une feuille d’exercice et une vidéo pour vous aider à vous souvenir du contenu essentiel. </a:t>
            </a:r>
          </a:p>
          <a:p>
            <a:endParaRPr lang="fr-CA" dirty="0">
              <a:solidFill>
                <a:schemeClr val="tx1"/>
              </a:solidFill>
              <a:effectLst/>
            </a:endParaRPr>
          </a:p>
          <a:p>
            <a:r>
              <a:rPr lang="fr-CA" dirty="0">
                <a:solidFill>
                  <a:schemeClr val="tx1"/>
                </a:solidFill>
                <a:effectLst/>
              </a:rPr>
              <a:t>Vous pouvez consulter ce matériel à tout moment, y compris après l’atelier, et pouvez revenir à l’atelier lui-même sur le site Web de HabiloMédias</a:t>
            </a:r>
            <a:r>
              <a:rPr lang="fr-CA" dirty="0">
                <a:solidFill>
                  <a:schemeClr val="tx1"/>
                </a:solidFill>
              </a:rPr>
              <a:t>, https://habilomedias.ca/favoriser-la-resilience-grace-technohabile.</a:t>
            </a:r>
            <a:endParaRPr lang="fr-CA" dirty="0">
              <a:solidFill>
                <a:schemeClr val="tx1"/>
              </a:solidFill>
              <a:effectLs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a:t>
            </a:fld>
            <a:endParaRPr lang="en-CA" dirty="0"/>
          </a:p>
        </p:txBody>
      </p:sp>
      <p:sp>
        <p:nvSpPr>
          <p:cNvPr id="5" name="Footer Placeholder 5">
            <a:extLst>
              <a:ext uri="{FF2B5EF4-FFF2-40B4-BE49-F238E27FC236}">
                <a16:creationId xmlns:a16="http://schemas.microsoft.com/office/drawing/2014/main" id="{B03F2F07-C063-400D-AFF0-49C36E4CCA23}"/>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72003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a:prstGeom prst="rect">
            <a:avLst/>
          </a:prstGeom>
        </p:spPr>
      </p:sp>
      <p:sp>
        <p:nvSpPr>
          <p:cNvPr id="3" name="Notes Placeholder 2"/>
          <p:cNvSpPr>
            <a:spLocks noGrp="1"/>
          </p:cNvSpPr>
          <p:nvPr>
            <p:ph type="body" idx="1"/>
          </p:nvPr>
        </p:nvSpPr>
        <p:spPr/>
        <p:txBody>
          <a:bodyPr lIns="95560" tIns="47780" rIns="95560" bIns="47780"/>
          <a:lstStyle/>
          <a:p>
            <a:r>
              <a:rPr lang="fr-CA" dirty="0"/>
              <a:t>Vous pouvez aussi vous procurer l’application Déconnexion pour appareils iOS ou Android.</a:t>
            </a:r>
            <a:endParaRPr lang="en-CA" dirty="0"/>
          </a:p>
          <a:p>
            <a:endParaRPr lang="en-CA" dirty="0"/>
          </a:p>
        </p:txBody>
      </p:sp>
      <p:sp>
        <p:nvSpPr>
          <p:cNvPr id="4" name="Slide Number Placeholder 3"/>
          <p:cNvSpPr>
            <a:spLocks noGrp="1"/>
          </p:cNvSpPr>
          <p:nvPr>
            <p:ph type="sldNum" sz="quarter" idx="10"/>
          </p:nvPr>
        </p:nvSpPr>
        <p:spPr>
          <a:xfrm>
            <a:off x="4143832" y="9119325"/>
            <a:ext cx="3169698" cy="480226"/>
          </a:xfrm>
          <a:prstGeom prst="rect">
            <a:avLst/>
          </a:prstGeom>
        </p:spPr>
        <p:txBody>
          <a:bodyPr lIns="95560" tIns="47780" rIns="95560" bIns="47780"/>
          <a:lstStyle/>
          <a:p>
            <a:fld id="{1454F0EA-2214-4D79-A350-2C5E12F90435}" type="slidenum">
              <a:rPr lang="en-CA" smtClean="0"/>
              <a:pPr/>
              <a:t>20</a:t>
            </a:fld>
            <a:endParaRPr lang="en-CA" dirty="0"/>
          </a:p>
        </p:txBody>
      </p:sp>
      <p:sp>
        <p:nvSpPr>
          <p:cNvPr id="5" name="Footer Placeholder 5">
            <a:extLst>
              <a:ext uri="{FF2B5EF4-FFF2-40B4-BE49-F238E27FC236}">
                <a16:creationId xmlns:a16="http://schemas.microsoft.com/office/drawing/2014/main" id="{483BDE10-DF15-4A5C-9129-C690565224B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6" name="Slide Number Placeholder 6">
            <a:extLst>
              <a:ext uri="{FF2B5EF4-FFF2-40B4-BE49-F238E27FC236}">
                <a16:creationId xmlns:a16="http://schemas.microsoft.com/office/drawing/2014/main" id="{329D2C77-06FE-49D7-8092-8B6A3B53ABE2}"/>
              </a:ext>
            </a:extLst>
          </p:cNvPr>
          <p:cNvSpPr txBox="1">
            <a:spLocks/>
          </p:cNvSpPr>
          <p:nvPr/>
        </p:nvSpPr>
        <p:spPr>
          <a:xfrm>
            <a:off x="4143587" y="9119474"/>
            <a:ext cx="3169920" cy="480060"/>
          </a:xfrm>
          <a:prstGeom prst="rect">
            <a:avLst/>
          </a:prstGeom>
        </p:spPr>
        <p:txBody>
          <a:bodyPr vert="horz" lIns="96661" tIns="48331" rIns="96661" bIns="48331" rtlCol="0" anchor="b"/>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0B06FBF4-DAE3-44EA-A1DD-E1B4CDE3A022}" type="slidenum">
              <a:rPr lang="en-CA" smtClean="0"/>
              <a:pPr/>
              <a:t>20</a:t>
            </a:fld>
            <a:endParaRPr lang="en-CA" dirty="0"/>
          </a:p>
        </p:txBody>
      </p:sp>
    </p:spTree>
    <p:extLst>
      <p:ext uri="{BB962C8B-B14F-4D97-AF65-F5344CB8AC3E}">
        <p14:creationId xmlns:p14="http://schemas.microsoft.com/office/powerpoint/2010/main" val="4131449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hape 16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70" name="Shape 170"/>
          <p:cNvSpPr>
            <a:spLocks noGrp="1"/>
          </p:cNvSpPr>
          <p:nvPr>
            <p:ph type="body" sz="quarter" idx="1"/>
          </p:nvPr>
        </p:nvSpPr>
        <p:spPr>
          <a:prstGeom prst="rect">
            <a:avLst/>
          </a:prstGeom>
        </p:spPr>
        <p:txBody>
          <a:bodyPr/>
          <a:lstStyle/>
          <a:p>
            <a:r>
              <a:rPr lang="fr-CA" dirty="0"/>
              <a:t>Si vous utilisez un ordinateur qui n’est pas le vôtre, que ce soit celui d’un ami ou un ordinateur public de la bibliothèque, utilisez toujours la navigation privée si vous le pouvez. Si vous ne pouvez pas le faire, assurez-vous de toujours répondre « non » chaque fois que le navigateur vous demande si vous voulez qu’il enregistre votre compte ou mot de passe pour la prochaine connexion sur le site.</a:t>
            </a:r>
            <a:endParaRPr dirty="0"/>
          </a:p>
        </p:txBody>
      </p:sp>
      <p:sp>
        <p:nvSpPr>
          <p:cNvPr id="4" name="Footer Placeholder 5">
            <a:extLst>
              <a:ext uri="{FF2B5EF4-FFF2-40B4-BE49-F238E27FC236}">
                <a16:creationId xmlns:a16="http://schemas.microsoft.com/office/drawing/2014/main" id="{1865095F-4A1B-4DFB-817B-937EA99A3CA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DFF5E402-E07F-475E-BD5D-4F657176A44E}"/>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21</a:t>
            </a:fld>
            <a:endParaRPr lang="en-CA"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Avant de poursuivre, arrêtons-nous un instant pour voir si quelqu’un souhaite faire une pause ou a besoin de soutien.</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22</a:t>
            </a:fld>
            <a:endParaRPr lang="en-CA" dirty="0"/>
          </a:p>
        </p:txBody>
      </p:sp>
      <p:sp>
        <p:nvSpPr>
          <p:cNvPr id="5" name="Footer Placeholder 5">
            <a:extLst>
              <a:ext uri="{FF2B5EF4-FFF2-40B4-BE49-F238E27FC236}">
                <a16:creationId xmlns:a16="http://schemas.microsoft.com/office/drawing/2014/main" id="{9E04CFB5-CEF1-4256-96F2-77CF28289FD4}"/>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74" name="Shape 174"/>
          <p:cNvSpPr>
            <a:spLocks noGrp="1"/>
          </p:cNvSpPr>
          <p:nvPr>
            <p:ph type="body" sz="quarter" idx="1"/>
          </p:nvPr>
        </p:nvSpPr>
        <p:spPr>
          <a:prstGeom prst="rect">
            <a:avLst/>
          </a:prstGeom>
        </p:spPr>
        <p:txBody>
          <a:bodyPr/>
          <a:lstStyle/>
          <a:p>
            <a:r>
              <a:rPr lang="fr-CA" dirty="0"/>
              <a:t>Maintenant que nous en avons fini avec les règles de base, parlons de la façon dont vous pouvez garder votre vie privée tout en utilisant les réseaux sociaux.</a:t>
            </a:r>
            <a:endParaRPr dirty="0"/>
          </a:p>
        </p:txBody>
      </p:sp>
      <p:sp>
        <p:nvSpPr>
          <p:cNvPr id="4" name="Footer Placeholder 5">
            <a:extLst>
              <a:ext uri="{FF2B5EF4-FFF2-40B4-BE49-F238E27FC236}">
                <a16:creationId xmlns:a16="http://schemas.microsoft.com/office/drawing/2014/main" id="{D293EE30-8022-45E8-88E9-5C3E6F3E9407}"/>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06F27539-349B-4038-957D-3F8733278AF8}"/>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23</a:t>
            </a:fld>
            <a:endParaRPr lang="en-CA"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78" name="Shape 178"/>
          <p:cNvSpPr>
            <a:spLocks noGrp="1"/>
          </p:cNvSpPr>
          <p:nvPr>
            <p:ph type="body" sz="quarter" idx="1"/>
          </p:nvPr>
        </p:nvSpPr>
        <p:spPr>
          <a:prstGeom prst="rect">
            <a:avLst/>
          </a:prstGeom>
        </p:spPr>
        <p:txBody>
          <a:bodyPr/>
          <a:lstStyle/>
          <a:p>
            <a:r>
              <a:rPr lang="fr-CA" dirty="0"/>
              <a:t>Vous utilisez peut-être déjà des réseaux sociaux comme Facebook, ou vous comptez vous y inscrire.</a:t>
            </a:r>
          </a:p>
          <a:p>
            <a:br>
              <a:rPr lang="fr-CA" dirty="0"/>
            </a:br>
            <a:r>
              <a:rPr lang="fr-CA" dirty="0"/>
              <a:t>Une fois inscrit, vous pouvez chercher les personnes que vous connaissez et les contacter.</a:t>
            </a:r>
          </a:p>
          <a:p>
            <a:endParaRPr lang="fr-CA" dirty="0"/>
          </a:p>
          <a:p>
            <a:r>
              <a:rPr lang="fr-CA" dirty="0"/>
              <a:t>Une fois que vous avez commencé à vous faire des amis, beaucoup de réseaux sociaux vont également vous suggérer des personnes que vous pourriez connaître ou vouloir contacter.</a:t>
            </a:r>
          </a:p>
          <a:p>
            <a:endParaRPr dirty="0"/>
          </a:p>
        </p:txBody>
      </p:sp>
      <p:sp>
        <p:nvSpPr>
          <p:cNvPr id="4" name="Footer Placeholder 5">
            <a:extLst>
              <a:ext uri="{FF2B5EF4-FFF2-40B4-BE49-F238E27FC236}">
                <a16:creationId xmlns:a16="http://schemas.microsoft.com/office/drawing/2014/main" id="{2F94BEDA-1C5A-4AE1-9F50-D01F8960CE0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C79D6F80-FA85-4401-AD14-520B47691DA3}"/>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24</a:t>
            </a:fld>
            <a:endParaRPr lang="en-CA"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87" name="Shape 187"/>
          <p:cNvSpPr>
            <a:spLocks noGrp="1"/>
          </p:cNvSpPr>
          <p:nvPr>
            <p:ph type="body" sz="quarter" idx="1"/>
          </p:nvPr>
        </p:nvSpPr>
        <p:spPr>
          <a:prstGeom prst="rect">
            <a:avLst/>
          </a:prstGeom>
        </p:spPr>
        <p:txBody>
          <a:bodyPr/>
          <a:lstStyle/>
          <a:p>
            <a:pPr defTabSz="977674"/>
            <a:r>
              <a:rPr lang="fr-CA" dirty="0"/>
              <a:t>Il existe beaucoup de réseaux sociaux différents, mais quand il s’agit de la vie </a:t>
            </a:r>
            <a:r>
              <a:rPr lang="fr-CA" dirty="0">
                <a:solidFill>
                  <a:schemeClr val="tx1"/>
                </a:solidFill>
              </a:rPr>
              <a:t>privée, il faut faire attention à deux sortes de réseaux sociaux : </a:t>
            </a:r>
          </a:p>
          <a:p>
            <a:pPr defTabSz="977674"/>
            <a:endParaRPr lang="fr-CA" dirty="0">
              <a:solidFill>
                <a:schemeClr val="tx1"/>
              </a:solidFill>
            </a:endParaRPr>
          </a:p>
          <a:p>
            <a:pPr marL="0" marR="0" lvl="0" indent="0" defTabSz="977674" eaLnBrk="1" fontAlgn="auto" latinLnBrk="0" hangingPunct="1">
              <a:lnSpc>
                <a:spcPct val="100000"/>
              </a:lnSpc>
              <a:spcBef>
                <a:spcPts val="0"/>
              </a:spcBef>
              <a:spcAft>
                <a:spcPts val="0"/>
              </a:spcAft>
              <a:buClrTx/>
              <a:buSzTx/>
              <a:buFontTx/>
              <a:buNone/>
              <a:tabLst/>
              <a:defRPr/>
            </a:pPr>
            <a:r>
              <a:rPr lang="fr-CA" dirty="0">
                <a:solidFill>
                  <a:schemeClr val="tx1"/>
                </a:solidFill>
              </a:rPr>
              <a:t>Les réseaux sociaux </a:t>
            </a:r>
            <a:r>
              <a:rPr lang="fr-CA" i="1" dirty="0">
                <a:solidFill>
                  <a:schemeClr val="tx1"/>
                </a:solidFill>
              </a:rPr>
              <a:t>ouverts, </a:t>
            </a:r>
            <a:r>
              <a:rPr lang="fr-CA" i="0" dirty="0">
                <a:solidFill>
                  <a:schemeClr val="tx1"/>
                </a:solidFill>
              </a:rPr>
              <a:t>où tout ce que vous publiez peut être vu par n’importe qui ayant décidé de vous « suivre » alors que vous ne voyez pas forcément leurs publications. </a:t>
            </a:r>
            <a:r>
              <a:rPr lang="fr-CA" dirty="0">
                <a:solidFill>
                  <a:schemeClr val="tx1"/>
                </a:solidFill>
              </a:rPr>
              <a:t>Twitter (maintenant X), YouTube et TikTok sont tous des réseaux sociaux ouverts. </a:t>
            </a:r>
          </a:p>
          <a:p>
            <a:pPr defTabSz="977674"/>
            <a:endParaRPr lang="fr-CA" i="0" dirty="0">
              <a:solidFill>
                <a:schemeClr val="tx1"/>
              </a:solidFill>
            </a:endParaRPr>
          </a:p>
          <a:p>
            <a:pPr defTabSz="977674"/>
            <a:r>
              <a:rPr lang="fr-CA" i="0" dirty="0">
                <a:solidFill>
                  <a:schemeClr val="tx1"/>
                </a:solidFill>
              </a:rPr>
              <a:t>Les réseaux sociaux </a:t>
            </a:r>
            <a:r>
              <a:rPr lang="fr-CA" i="1" dirty="0">
                <a:solidFill>
                  <a:schemeClr val="tx1"/>
                </a:solidFill>
              </a:rPr>
              <a:t>fermés</a:t>
            </a:r>
            <a:r>
              <a:rPr lang="fr-CA" i="0" dirty="0">
                <a:solidFill>
                  <a:schemeClr val="tx1"/>
                </a:solidFill>
              </a:rPr>
              <a:t>, où il faut que deux personnes deviennent « amies » pour qu’elles puissent mutuellement voir </a:t>
            </a:r>
            <a:r>
              <a:rPr lang="fr-CA" i="0" dirty="0"/>
              <a:t>ce qu’elles publient. Facebook et Instagram sont des exemples de réseaux fermés. </a:t>
            </a:r>
            <a:endParaRPr lang="fr-CA" dirty="0"/>
          </a:p>
        </p:txBody>
      </p:sp>
      <p:sp>
        <p:nvSpPr>
          <p:cNvPr id="4" name="Footer Placeholder 5">
            <a:extLst>
              <a:ext uri="{FF2B5EF4-FFF2-40B4-BE49-F238E27FC236}">
                <a16:creationId xmlns:a16="http://schemas.microsoft.com/office/drawing/2014/main" id="{8826EFEF-B286-466B-BDAF-DCD6795F502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A09949A1-929B-45AE-8ECE-50253C06A0EF}"/>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25</a:t>
            </a:fld>
            <a:endParaRPr lang="en-CA"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90" name="Shape 190"/>
          <p:cNvSpPr>
            <a:spLocks noGrp="1"/>
          </p:cNvSpPr>
          <p:nvPr>
            <p:ph type="body" sz="quarter" idx="1"/>
          </p:nvPr>
        </p:nvSpPr>
        <p:spPr>
          <a:prstGeom prst="rect">
            <a:avLst/>
          </a:prstGeom>
        </p:spPr>
        <p:txBody>
          <a:bodyPr/>
          <a:lstStyle/>
          <a:p>
            <a:r>
              <a:rPr lang="fr-CA" dirty="0"/>
              <a:t>Vous devez faire attention à qui vous acceptez comme ami sur un réseau social fermé, parce qu’ils verront tout ce que vous publiez et pourront partager vos publications avec leurs amis, qui ne sont pas forcément les vôtres. </a:t>
            </a:r>
          </a:p>
          <a:p>
            <a:endParaRPr lang="fr-CA" dirty="0"/>
          </a:p>
          <a:p>
            <a:r>
              <a:rPr lang="fr-CA" dirty="0"/>
              <a:t>N’acceptez pas les demandes d’amis de personnes que vous ne connaissez pas ou auxquelles vous ne faites pas confiance. </a:t>
            </a:r>
          </a:p>
          <a:p>
            <a:endParaRPr lang="fr-CA" dirty="0"/>
          </a:p>
          <a:p>
            <a:r>
              <a:rPr lang="fr-CA" dirty="0"/>
              <a:t>Dans un instant, nous aborderons la façon dont vous pouvez gérer qui de vos amis voient quelles publications. </a:t>
            </a:r>
            <a:endParaRPr dirty="0"/>
          </a:p>
          <a:p>
            <a:endParaRPr dirty="0"/>
          </a:p>
          <a:p>
            <a:endParaRPr dirty="0"/>
          </a:p>
          <a:p>
            <a:endParaRPr dirty="0"/>
          </a:p>
        </p:txBody>
      </p:sp>
      <p:sp>
        <p:nvSpPr>
          <p:cNvPr id="4" name="Footer Placeholder 5">
            <a:extLst>
              <a:ext uri="{FF2B5EF4-FFF2-40B4-BE49-F238E27FC236}">
                <a16:creationId xmlns:a16="http://schemas.microsoft.com/office/drawing/2014/main" id="{97A210E7-901F-4461-9ABC-E7D3C8ACCCB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6179766E-4A9A-4B73-8171-560652196E7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26</a:t>
            </a:fld>
            <a:endParaRPr lang="en-CA"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94" name="Shape 194"/>
          <p:cNvSpPr>
            <a:spLocks noGrp="1"/>
          </p:cNvSpPr>
          <p:nvPr>
            <p:ph type="body" sz="quarter" idx="1"/>
          </p:nvPr>
        </p:nvSpPr>
        <p:spPr>
          <a:prstGeom prst="rect">
            <a:avLst/>
          </a:prstGeom>
        </p:spPr>
        <p:txBody>
          <a:bodyPr/>
          <a:lstStyle/>
          <a:p>
            <a:r>
              <a:rPr lang="fr-CA" dirty="0"/>
              <a:t>Si vous avez accepté quelqu’un en ami puis que vous changez d’avis, vous pouvez retirer cette personne de votre liste d’amis. Elle ne pourra donc plus voir vos publications et vous ne pourrez plus voir les siennes. </a:t>
            </a:r>
          </a:p>
          <a:p>
            <a:endParaRPr lang="fr-CA" dirty="0"/>
          </a:p>
          <a:p>
            <a:r>
              <a:rPr lang="fr-CA" dirty="0"/>
              <a:t>Pour retirer quelqu’un de votre liste d’amis, allez sur leur profil dans la section « amis » et cliquez sur « retirer de la liste d’amis ».</a:t>
            </a:r>
          </a:p>
          <a:p>
            <a:endParaRPr lang="fr-CA" dirty="0"/>
          </a:p>
          <a:p>
            <a:endParaRPr lang="fr-CA" dirty="0"/>
          </a:p>
        </p:txBody>
      </p:sp>
      <p:sp>
        <p:nvSpPr>
          <p:cNvPr id="4" name="Footer Placeholder 5">
            <a:extLst>
              <a:ext uri="{FF2B5EF4-FFF2-40B4-BE49-F238E27FC236}">
                <a16:creationId xmlns:a16="http://schemas.microsoft.com/office/drawing/2014/main" id="{1BD79A27-E64A-4878-B77B-43D82F43D4A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0B1D462B-F676-446C-882D-9429CABA36E2}"/>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27</a:t>
            </a:fld>
            <a:endParaRPr lang="en-CA"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98" name="Shape 198"/>
          <p:cNvSpPr>
            <a:spLocks noGrp="1"/>
          </p:cNvSpPr>
          <p:nvPr>
            <p:ph type="body" sz="quarter" idx="1"/>
          </p:nvPr>
        </p:nvSpPr>
        <p:spPr>
          <a:prstGeom prst="rect">
            <a:avLst/>
          </a:prstGeom>
        </p:spPr>
        <p:txBody>
          <a:bodyPr/>
          <a:lstStyle/>
          <a:p>
            <a:r>
              <a:rPr lang="fr-CA" dirty="0"/>
              <a:t>Si vous voulez totalement couper les ponts avec quelqu’un, vous pouvez le bloquer.</a:t>
            </a:r>
          </a:p>
          <a:p>
            <a:endParaRPr lang="fr-CA" dirty="0"/>
          </a:p>
          <a:p>
            <a:r>
              <a:rPr lang="fr-CA" dirty="0"/>
              <a:t>Lorsque vous bloquez quelqu’un, la personne ne peut plus vous envoyer de demande d’ami, ne peut plus voir votre profil et ne peut plus vous envoyer de messages sur ce réseau.</a:t>
            </a:r>
          </a:p>
          <a:p>
            <a:endParaRPr lang="fr-CA" dirty="0"/>
          </a:p>
          <a:p>
            <a:r>
              <a:rPr lang="fr-CA" dirty="0"/>
              <a:t>Pour bloquer quelqu’un, allez dans les paramètres et choisissez l’option « blocage » dans le menu de gauche.</a:t>
            </a:r>
          </a:p>
          <a:p>
            <a:endParaRPr dirty="0"/>
          </a:p>
          <a:p>
            <a:endParaRPr dirty="0"/>
          </a:p>
        </p:txBody>
      </p:sp>
      <p:sp>
        <p:nvSpPr>
          <p:cNvPr id="4" name="Footer Placeholder 5">
            <a:extLst>
              <a:ext uri="{FF2B5EF4-FFF2-40B4-BE49-F238E27FC236}">
                <a16:creationId xmlns:a16="http://schemas.microsoft.com/office/drawing/2014/main" id="{CCC15CFE-3314-4F27-9AA6-B5A38A5B763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88463E4A-EDE3-47F7-A075-A3916442F588}"/>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28</a:t>
            </a:fld>
            <a:endParaRPr lang="en-CA"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Cliquez sur « Bloquer des utilisateurs ».</a:t>
            </a:r>
          </a:p>
        </p:txBody>
      </p:sp>
      <p:sp>
        <p:nvSpPr>
          <p:cNvPr id="4" name="Slide Number Placeholder 3"/>
          <p:cNvSpPr>
            <a:spLocks noGrp="1"/>
          </p:cNvSpPr>
          <p:nvPr>
            <p:ph type="sldNum" sz="quarter" idx="5"/>
          </p:nvPr>
        </p:nvSpPr>
        <p:spPr/>
        <p:txBody>
          <a:bodyPr/>
          <a:lstStyle/>
          <a:p>
            <a:fld id="{1454F0EA-2214-4D79-A350-2C5E12F90435}" type="slidenum">
              <a:rPr lang="en-CA" smtClean="0"/>
              <a:pPr/>
              <a:t>29</a:t>
            </a:fld>
            <a:endParaRPr lang="en-CA" dirty="0"/>
          </a:p>
        </p:txBody>
      </p:sp>
      <p:sp>
        <p:nvSpPr>
          <p:cNvPr id="5" name="Footer Placeholder 5">
            <a:extLst>
              <a:ext uri="{FF2B5EF4-FFF2-40B4-BE49-F238E27FC236}">
                <a16:creationId xmlns:a16="http://schemas.microsoft.com/office/drawing/2014/main" id="{FAD8FE9E-814F-4372-A650-24069E17AA8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269602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solidFill>
                  <a:schemeClr val="tx1"/>
                </a:solidFill>
                <a:effectLst/>
                <a:cs typeface="Segoe UI"/>
              </a:rPr>
              <a:t>Certains sujets peuvent être bouleversants alors avant de commencer, parlons de la façon dont nous pouvons créer un espace sûr.</a:t>
            </a:r>
          </a:p>
          <a:p>
            <a:endParaRPr lang="fr-CA" dirty="0">
              <a:solidFill>
                <a:schemeClr val="tx1"/>
              </a:solidFill>
              <a:effectLst/>
              <a:highlight>
                <a:srgbClr val="FFFF00"/>
              </a:highlight>
            </a:endParaRPr>
          </a:p>
          <a:p>
            <a:r>
              <a:rPr lang="fr-CA" dirty="0">
                <a:solidFill>
                  <a:schemeClr val="tx1"/>
                </a:solidFill>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dirty="0">
                <a:solidFill>
                  <a:schemeClr val="tx1"/>
                </a:solidFill>
                <a:cs typeface="Segoe UI"/>
              </a:rPr>
              <a:t>[nom de la personne disponible pour du soutien supplémentaire]</a:t>
            </a:r>
            <a:r>
              <a:rPr lang="fr-CA" dirty="0">
                <a:solidFill>
                  <a:schemeClr val="tx1"/>
                </a:solidFill>
                <a:cs typeface="Segoe UI"/>
              </a:rPr>
              <a:t> est à votre disposition pour vous aider.</a:t>
            </a:r>
          </a:p>
          <a:p>
            <a:pPr>
              <a:defRPr/>
            </a:pPr>
            <a:endParaRPr lang="fr-CA" dirty="0">
              <a:solidFill>
                <a:schemeClr val="tx1"/>
              </a:solidFill>
              <a:highlight>
                <a:srgbClr val="FFFF00"/>
              </a:highlight>
              <a:cs typeface="Segoe UI" panose="020B0502040204020203" pitchFamily="34" charset="0"/>
            </a:endParaRPr>
          </a:p>
          <a:p>
            <a:pPr>
              <a:defRPr/>
            </a:pPr>
            <a:r>
              <a:rPr lang="fr-CA" i="1" dirty="0">
                <a:solidFill>
                  <a:schemeClr val="tx1"/>
                </a:solidFill>
                <a:cs typeface="Segoe UI"/>
              </a:rPr>
              <a:t>Pour les participants à distance uniquement :</a:t>
            </a:r>
            <a:r>
              <a:rPr lang="fr-CA" dirty="0">
                <a:solidFill>
                  <a:schemeClr val="tx1"/>
                </a:solidFill>
                <a:cs typeface="Segoe UI"/>
              </a:rPr>
              <a:t> Ensuite, assurons-nous que vous êtes dans un espace sûr pour participer. Êtes-vous dans un espace privé où vous pouvez potentiellement partager vos pensées et écouter sans qu’une personne en qui vous n’avez pas confiance vous entende? Si ce n’est pas le cas, y a-t-il un autre endroit plus sûr où vous pourriez vous rendre?</a:t>
            </a:r>
          </a:p>
          <a:p>
            <a:pPr>
              <a:defRPr/>
            </a:pPr>
            <a:endParaRPr lang="fr-CA" dirty="0">
              <a:solidFill>
                <a:schemeClr val="tx1"/>
              </a:solidFill>
              <a:effectLst/>
              <a:cs typeface="Segoe UI"/>
            </a:endParaRPr>
          </a:p>
          <a:p>
            <a:r>
              <a:rPr lang="fr-CA" dirty="0">
                <a:solidFill>
                  <a:schemeClr val="tx1"/>
                </a:solidFill>
                <a:effectLst/>
                <a:ea typeface="Times New Roman" panose="02020603050405020304" pitchFamily="18" charset="0"/>
                <a:cs typeface="Segoe UI"/>
              </a:rPr>
              <a:t>Assurez-vous d’avoir à proximité quelque chose qui vous réconforte. Des pauses sont prévues au cours de l’atelier, mais vous devez vous sentir libre de vous retirer à tout moment.</a:t>
            </a:r>
            <a:endParaRPr lang="fr-CA" dirty="0">
              <a:solidFill>
                <a:schemeClr val="tx1"/>
              </a:solidFill>
              <a:highlight>
                <a:srgbClr val="FFFF00"/>
              </a:highlight>
              <a:cs typeface="Segoe UI" panose="020B0502040204020203" pitchFamily="34" charset="0"/>
            </a:endParaRPr>
          </a:p>
          <a:p>
            <a:endParaRPr lang="fr-CA" dirty="0">
              <a:solidFill>
                <a:schemeClr val="tx1"/>
              </a:solidFill>
              <a:effectLst/>
            </a:endParaRPr>
          </a:p>
          <a:p>
            <a:endParaRPr lang="fr-CA" dirty="0">
              <a:solidFill>
                <a:schemeClr val="tx1"/>
              </a:solidFill>
              <a:effectLst/>
            </a:endParaRPr>
          </a:p>
        </p:txBody>
      </p:sp>
      <p:sp>
        <p:nvSpPr>
          <p:cNvPr id="4" name="Slide Number Placeholder 3"/>
          <p:cNvSpPr>
            <a:spLocks noGrp="1"/>
          </p:cNvSpPr>
          <p:nvPr>
            <p:ph type="sldNum" sz="quarter" idx="5"/>
          </p:nvPr>
        </p:nvSpPr>
        <p:spPr/>
        <p:txBody>
          <a:bodyPr/>
          <a:lstStyle/>
          <a:p>
            <a:fld id="{DE5C2B8F-5ADC-43DA-8F91-FCBC985BC329}" type="slidenum">
              <a:rPr lang="fr-CA" smtClean="0"/>
              <a:t>3</a:t>
            </a:fld>
            <a:endParaRPr lang="fr-CA" dirty="0"/>
          </a:p>
        </p:txBody>
      </p:sp>
      <p:sp>
        <p:nvSpPr>
          <p:cNvPr id="5" name="Footer Placeholder 5">
            <a:extLst>
              <a:ext uri="{FF2B5EF4-FFF2-40B4-BE49-F238E27FC236}">
                <a16:creationId xmlns:a16="http://schemas.microsoft.com/office/drawing/2014/main" id="{71D95D27-5B51-4633-B0BF-DB5C9F6D6FA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41444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sz="quarter" idx="1"/>
          </p:nvPr>
        </p:nvSpPr>
        <p:spPr/>
        <p:txBody>
          <a:bodyPr/>
          <a:lstStyle/>
          <a:p>
            <a:r>
              <a:rPr lang="fr-CA" dirty="0">
                <a:solidFill>
                  <a:schemeClr val="tx1"/>
                </a:solidFill>
              </a:rPr>
              <a:t>Cliquez sur « Modifier », puis sur « Bloquer des utilisateurs », et tapez le nom de la personne que vous voulez bloquer.</a:t>
            </a:r>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30</a:t>
            </a:fld>
            <a:endParaRPr lang="en-CA" dirty="0"/>
          </a:p>
        </p:txBody>
      </p:sp>
      <p:sp>
        <p:nvSpPr>
          <p:cNvPr id="7" name="Slide Image Placeholder 6"/>
          <p:cNvSpPr>
            <a:spLocks noGrp="1" noRot="1" noChangeAspect="1"/>
          </p:cNvSpPr>
          <p:nvPr>
            <p:ph type="sldImg"/>
          </p:nvPr>
        </p:nvSpPr>
        <p:spPr/>
      </p:sp>
      <p:sp>
        <p:nvSpPr>
          <p:cNvPr id="6" name="Footer Placeholder 5">
            <a:extLst>
              <a:ext uri="{FF2B5EF4-FFF2-40B4-BE49-F238E27FC236}">
                <a16:creationId xmlns:a16="http://schemas.microsoft.com/office/drawing/2014/main" id="{B0A9D823-73BD-4883-8912-779EFA3DA64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a:spLocks noGrp="1"/>
          </p:cNvSpPr>
          <p:nvPr>
            <p:ph type="body" sz="quarter" idx="1"/>
          </p:nvPr>
        </p:nvSpPr>
        <p:spPr/>
        <p:txBody>
          <a:bodyPr/>
          <a:lstStyle/>
          <a:p>
            <a:r>
              <a:rPr lang="fr-FR" dirty="0"/>
              <a:t>Si vous saturez d’une personne et que vous voulez faire une petite pause sans la retirer de votre liste d’amis ou la bloquer, la plupart des réseaux sociaux vous permettent de la « mettre en sourdine ». Cela signifie que vous êtes toujours en contact avec la personne, mais que vous ne verrez plus ses publications jusqu’à ce que vous décidiez de les réactiver. </a:t>
            </a:r>
          </a:p>
          <a:p>
            <a:endParaRPr lang="fr-FR" dirty="0"/>
          </a:p>
          <a:p>
            <a:r>
              <a:rPr lang="fr-FR" dirty="0"/>
              <a:t>Les personnes n’ont aucun moyen de savoir que vous les avez mises en sourdine, donc votre amie qui poste des photos de ses vacances à la plage ne sera pas vexée si vous décidez de la mettre en sourdine jusqu’à son retour.</a:t>
            </a:r>
          </a:p>
        </p:txBody>
      </p:sp>
      <p:sp>
        <p:nvSpPr>
          <p:cNvPr id="5" name="Slide Number Placeholder 6"/>
          <p:cNvSpPr>
            <a:spLocks noGrp="1"/>
          </p:cNvSpPr>
          <p:nvPr>
            <p:ph type="sldNum" sz="quarter" idx="5"/>
          </p:nvPr>
        </p:nvSpPr>
        <p:spPr/>
        <p:txBody>
          <a:bodyPr/>
          <a:lstStyle>
            <a:lvl1pPr algn="r">
              <a:defRPr sz="1050"/>
            </a:lvl1pPr>
          </a:lstStyle>
          <a:p>
            <a:fld id="{1454F0EA-2214-4D79-A350-2C5E12F90435}" type="slidenum">
              <a:rPr lang="en-CA" smtClean="0"/>
              <a:pPr/>
              <a:t>31</a:t>
            </a:fld>
            <a:endParaRPr lang="en-CA" dirty="0"/>
          </a:p>
        </p:txBody>
      </p:sp>
      <p:sp>
        <p:nvSpPr>
          <p:cNvPr id="7" name="Slide Image Placeholder 6"/>
          <p:cNvSpPr>
            <a:spLocks noGrp="1" noRot="1" noChangeAspect="1"/>
          </p:cNvSpPr>
          <p:nvPr>
            <p:ph type="sldImg"/>
          </p:nvPr>
        </p:nvSpPr>
        <p:spPr/>
      </p:sp>
      <p:sp>
        <p:nvSpPr>
          <p:cNvPr id="6" name="Footer Placeholder 5">
            <a:extLst>
              <a:ext uri="{FF2B5EF4-FFF2-40B4-BE49-F238E27FC236}">
                <a16:creationId xmlns:a16="http://schemas.microsoft.com/office/drawing/2014/main" id="{1E560DA9-9BD5-4286-BB3B-60005695CDB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10" name="Shape 210"/>
          <p:cNvSpPr>
            <a:spLocks noGrp="1"/>
          </p:cNvSpPr>
          <p:nvPr>
            <p:ph type="body" sz="quarter" idx="1"/>
          </p:nvPr>
        </p:nvSpPr>
        <p:spPr>
          <a:prstGeom prst="rect">
            <a:avLst/>
          </a:prstGeom>
        </p:spPr>
        <p:txBody>
          <a:bodyPr/>
          <a:lstStyle/>
          <a:p>
            <a:r>
              <a:rPr lang="fr-CA" dirty="0">
                <a:solidFill>
                  <a:schemeClr val="tx1"/>
                </a:solidFill>
              </a:rPr>
              <a:t>Faisons maintenant un court questionnaire pour réviser ce que nous avons appris jusqu’à présent.</a:t>
            </a:r>
          </a:p>
        </p:txBody>
      </p:sp>
      <p:sp>
        <p:nvSpPr>
          <p:cNvPr id="4" name="Footer Placeholder 5">
            <a:extLst>
              <a:ext uri="{FF2B5EF4-FFF2-40B4-BE49-F238E27FC236}">
                <a16:creationId xmlns:a16="http://schemas.microsoft.com/office/drawing/2014/main" id="{10398CA7-35CC-4EF1-8061-44CDE4AD053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C24A7100-AD9D-4CEB-83DE-0D36092B67F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32</a:t>
            </a:fld>
            <a:endParaRPr lang="en-CA"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Laquelle de ces adresses Web indique que personne ne peut voir les informations que vous lui envoyez?</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33</a:t>
            </a:fld>
            <a:endParaRPr lang="en-CA" dirty="0"/>
          </a:p>
        </p:txBody>
      </p:sp>
      <p:sp>
        <p:nvSpPr>
          <p:cNvPr id="5" name="Footer Placeholder 5">
            <a:extLst>
              <a:ext uri="{FF2B5EF4-FFF2-40B4-BE49-F238E27FC236}">
                <a16:creationId xmlns:a16="http://schemas.microsoft.com/office/drawing/2014/main" id="{9C03847E-529C-406D-8D4F-F0ABC848509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612389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Deux éléments doivent être présents : le symbole du cadenas et une adresse Web qui commence par https, et pas seulement par http.</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34</a:t>
            </a:fld>
            <a:endParaRPr lang="en-CA" dirty="0"/>
          </a:p>
        </p:txBody>
      </p:sp>
      <p:sp>
        <p:nvSpPr>
          <p:cNvPr id="5" name="Footer Placeholder 5">
            <a:extLst>
              <a:ext uri="{FF2B5EF4-FFF2-40B4-BE49-F238E27FC236}">
                <a16:creationId xmlns:a16="http://schemas.microsoft.com/office/drawing/2014/main" id="{9B2E132B-51D1-4C50-87A5-C3D868F982D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3394265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Qu’est-ce qu’une extension?</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Une application qui protège votre vie privée sur votre téléphone</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Un programme qui améliore le fonctionnement de votre ordinateur</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Un programme qui ajoute des fonctions à votre navigateur Web</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Une identité supplémentaire pour vos comptes de réseaux sociaux</a:t>
            </a:r>
          </a:p>
          <a:p>
            <a:endParaRPr lang="en-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35</a:t>
            </a:fld>
            <a:endParaRPr lang="en-CA" dirty="0"/>
          </a:p>
        </p:txBody>
      </p:sp>
      <p:sp>
        <p:nvSpPr>
          <p:cNvPr id="5" name="Footer Placeholder 5">
            <a:extLst>
              <a:ext uri="{FF2B5EF4-FFF2-40B4-BE49-F238E27FC236}">
                <a16:creationId xmlns:a16="http://schemas.microsoft.com/office/drawing/2014/main" id="{0C4BAE2D-CB43-4F9E-A30A-A1B9636EACD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813525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Les extensions, parfois appelées modules complémentaires ou plugiciels, ajoutent des fonctions à votre navigateur Web. Les extensions comme Privacy Badger sont des outils puissants pour protéger votre vie privée en ligne.</a:t>
            </a:r>
          </a:p>
          <a:p>
            <a:endParaRPr lang="fr-CA" dirty="0">
              <a:solidFill>
                <a:schemeClr val="tx1"/>
              </a:solidFill>
            </a:endParaRPr>
          </a:p>
          <a:p>
            <a:pPr>
              <a:defRPr/>
            </a:pPr>
            <a:endParaRPr lang="fr-CA" dirty="0">
              <a:solidFill>
                <a:schemeClr val="tx1"/>
              </a:solidFill>
            </a:endParaRPr>
          </a:p>
          <a:p>
            <a:pPr>
              <a:defRPr/>
            </a:pPr>
            <a:endParaRPr lang="en-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36</a:t>
            </a:fld>
            <a:endParaRPr lang="en-CA" dirty="0"/>
          </a:p>
        </p:txBody>
      </p:sp>
      <p:sp>
        <p:nvSpPr>
          <p:cNvPr id="5" name="Footer Placeholder 5">
            <a:extLst>
              <a:ext uri="{FF2B5EF4-FFF2-40B4-BE49-F238E27FC236}">
                <a16:creationId xmlns:a16="http://schemas.microsoft.com/office/drawing/2014/main" id="{368C5518-1B08-4838-976A-2C88123DFCC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678070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Que fait le mode « incognito » ou la « navigation privée »?</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Il empêche votre ordinateur de se souvenir des sites Web que vous avez visités et des informations que vous avez saisies sur ces sites.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Il empêche les moteurs de recherche de se rappeler des recherches que vous avez faites.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Il empêche les sites Web de se souvenir de tout ce que vous y faites.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Toutes ces réponses.</a:t>
            </a:r>
          </a:p>
          <a:p>
            <a:pPr marL="171450" indent="-171450">
              <a:buFont typeface="Arial" panose="020B0604020202020204" pitchFamily="34" charset="0"/>
              <a:buChar char="•"/>
            </a:pPr>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37</a:t>
            </a:fld>
            <a:endParaRPr lang="en-CA" dirty="0"/>
          </a:p>
        </p:txBody>
      </p:sp>
      <p:sp>
        <p:nvSpPr>
          <p:cNvPr id="5" name="Footer Placeholder 5">
            <a:extLst>
              <a:ext uri="{FF2B5EF4-FFF2-40B4-BE49-F238E27FC236}">
                <a16:creationId xmlns:a16="http://schemas.microsoft.com/office/drawing/2014/main" id="{2E8B06C0-BAEB-4C0D-A5A8-8AC8B77C01B5}"/>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0596411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Le mode « incognito » ou la « navigation privée » ne fait qu’empêcher votre ordinateur de se souvenir des sites Web que vous avez visités et des informations que vous avez saisies sur ces sites.</a:t>
            </a:r>
          </a:p>
          <a:p>
            <a:endParaRPr lang="fr-CA" dirty="0">
              <a:solidFill>
                <a:schemeClr val="tx1"/>
              </a:solidFill>
            </a:endParaRPr>
          </a:p>
          <a:p>
            <a:r>
              <a:rPr lang="fr-CA" dirty="0">
                <a:solidFill>
                  <a:schemeClr val="tx1"/>
                </a:solidFill>
              </a:rPr>
              <a:t>Si vous ne voulez pas que les moteurs de recherche se souviennent de vos recherches, vous devez choisir un moteur de recherche qui ne vous suit pas, comme DuckDuckGo.</a:t>
            </a:r>
          </a:p>
          <a:p>
            <a:endParaRPr lang="fr-CA" i="0" dirty="0">
              <a:solidFill>
                <a:schemeClr val="tx1"/>
              </a:solidFill>
            </a:endParaRPr>
          </a:p>
          <a:p>
            <a:endParaRPr lang="en-CA" i="0" dirty="0">
              <a:solidFill>
                <a:schemeClr val="tx1"/>
              </a:solidFill>
            </a:endParaRPr>
          </a:p>
          <a:p>
            <a:endParaRPr lang="en-CA" i="0"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38</a:t>
            </a:fld>
            <a:endParaRPr lang="en-CA" dirty="0"/>
          </a:p>
        </p:txBody>
      </p:sp>
      <p:sp>
        <p:nvSpPr>
          <p:cNvPr id="5" name="Footer Placeholder 5">
            <a:extLst>
              <a:ext uri="{FF2B5EF4-FFF2-40B4-BE49-F238E27FC236}">
                <a16:creationId xmlns:a16="http://schemas.microsoft.com/office/drawing/2014/main" id="{523E8BF3-B151-4A33-8C8B-21B5797754F8}"/>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5517655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Comment pouvez-vous empêcher les sites Web de recueillir des informations à votre sujet lorsque vous les utilisez</a:t>
            </a:r>
            <a:r>
              <a:rPr lang="fr-CA" i="0" dirty="0">
                <a:solidFill>
                  <a:schemeClr val="tx1"/>
                </a:solidFill>
              </a:rPr>
              <a:t>?</a:t>
            </a:r>
          </a:p>
          <a:p>
            <a:endParaRPr lang="fr-CA" dirty="0">
              <a:solidFill>
                <a:schemeClr val="tx1"/>
              </a:solidFill>
              <a:cs typeface="+mj-lt"/>
            </a:endParaRPr>
          </a:p>
          <a:p>
            <a:pPr marL="171450" indent="-171450">
              <a:buFont typeface="Arial" panose="020B0604020202020204" pitchFamily="34" charset="0"/>
              <a:buChar char="•"/>
            </a:pPr>
            <a:r>
              <a:rPr lang="fr-CA" i="0" dirty="0">
                <a:solidFill>
                  <a:schemeClr val="tx1"/>
                </a:solidFill>
                <a:cs typeface="+mj-lt"/>
              </a:rPr>
              <a:t>En n’utilisant que des versions payantes de ces sites</a:t>
            </a:r>
          </a:p>
          <a:p>
            <a:pPr marL="171450" indent="-171450">
              <a:buFont typeface="Arial" panose="020B0604020202020204" pitchFamily="34" charset="0"/>
              <a:buChar char="•"/>
            </a:pPr>
            <a:endParaRPr lang="fr-CA" i="0" dirty="0">
              <a:solidFill>
                <a:schemeClr val="tx1"/>
              </a:solidFill>
              <a:cs typeface="+mj-lt"/>
            </a:endParaRPr>
          </a:p>
          <a:p>
            <a:pPr marL="171450" indent="-171450">
              <a:buFont typeface="Arial" panose="020B0604020202020204" pitchFamily="34" charset="0"/>
              <a:buChar char="•"/>
            </a:pPr>
            <a:r>
              <a:rPr lang="fr-CA" dirty="0">
                <a:solidFill>
                  <a:schemeClr val="tx1"/>
                </a:solidFill>
                <a:cs typeface="+mj-lt"/>
              </a:rPr>
              <a:t>En saisissant de fausses informations</a:t>
            </a:r>
          </a:p>
          <a:p>
            <a:pPr marL="171450" indent="-171450">
              <a:buFont typeface="Arial" panose="020B0604020202020204" pitchFamily="34" charset="0"/>
              <a:buChar char="•"/>
            </a:pPr>
            <a:endParaRPr lang="fr-CA" i="0" dirty="0">
              <a:solidFill>
                <a:schemeClr val="tx1"/>
              </a:solidFill>
              <a:cs typeface="+mj-lt"/>
            </a:endParaRPr>
          </a:p>
          <a:p>
            <a:pPr marL="171450" indent="-171450">
              <a:buFont typeface="Arial" panose="020B0604020202020204" pitchFamily="34" charset="0"/>
              <a:buChar char="•"/>
            </a:pPr>
            <a:r>
              <a:rPr lang="fr-CA" dirty="0">
                <a:solidFill>
                  <a:schemeClr val="tx1"/>
                </a:solidFill>
                <a:cs typeface="+mj-lt"/>
              </a:rPr>
              <a:t>En utilisant un logiciel anti-maliciel comme Windows Defender</a:t>
            </a:r>
          </a:p>
          <a:p>
            <a:pPr marL="171450" indent="-171450">
              <a:buFont typeface="Arial" panose="020B0604020202020204" pitchFamily="34" charset="0"/>
              <a:buChar char="•"/>
            </a:pPr>
            <a:endParaRPr lang="fr-CA" i="0" dirty="0">
              <a:solidFill>
                <a:schemeClr val="tx1"/>
              </a:solidFill>
              <a:cs typeface="+mj-lt"/>
            </a:endParaRPr>
          </a:p>
          <a:p>
            <a:pPr marL="171450" indent="-171450">
              <a:buFont typeface="Arial" panose="020B0604020202020204" pitchFamily="34" charset="0"/>
              <a:buChar char="•"/>
            </a:pPr>
            <a:r>
              <a:rPr lang="fr-CA" dirty="0">
                <a:solidFill>
                  <a:schemeClr val="tx1"/>
                </a:solidFill>
                <a:cs typeface="+mj-lt"/>
              </a:rPr>
              <a:t>En utilisant des extensions de navigateur comme Privacy Badger</a:t>
            </a:r>
          </a:p>
          <a:p>
            <a:endParaRPr lang="en-CA" i="0"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39</a:t>
            </a:fld>
            <a:endParaRPr lang="en-CA" dirty="0"/>
          </a:p>
        </p:txBody>
      </p:sp>
      <p:sp>
        <p:nvSpPr>
          <p:cNvPr id="5" name="Footer Placeholder 5">
            <a:extLst>
              <a:ext uri="{FF2B5EF4-FFF2-40B4-BE49-F238E27FC236}">
                <a16:creationId xmlns:a16="http://schemas.microsoft.com/office/drawing/2014/main" id="{473C691E-CB82-44A0-9387-886B65C2F39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146062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22" name="Shape 122"/>
          <p:cNvSpPr>
            <a:spLocks noGrp="1"/>
          </p:cNvSpPr>
          <p:nvPr>
            <p:ph type="body" sz="quarter" idx="1"/>
          </p:nvPr>
        </p:nvSpPr>
        <p:spPr>
          <a:prstGeom prst="rect">
            <a:avLst/>
          </a:prstGeom>
        </p:spPr>
        <p:txBody>
          <a:bodyPr/>
          <a:lstStyle/>
          <a:p>
            <a:r>
              <a:rPr lang="fr-FR" dirty="0"/>
              <a:t>À la fin de cet atelier vous saurez…</a:t>
            </a:r>
          </a:p>
          <a:p>
            <a:endParaRPr lang="fr-FR" dirty="0"/>
          </a:p>
          <a:p>
            <a:r>
              <a:rPr lang="fr-FR" dirty="0"/>
              <a:t>Comment protéger votre vie privée sur Internet;</a:t>
            </a:r>
          </a:p>
          <a:p>
            <a:endParaRPr lang="fr-FR" dirty="0"/>
          </a:p>
          <a:p>
            <a:r>
              <a:rPr lang="fr-FR" dirty="0"/>
              <a:t>Utiliser les paramètres de confidentialité sur les réseaux sociaux;</a:t>
            </a:r>
          </a:p>
          <a:p>
            <a:endParaRPr lang="fr-FR" dirty="0"/>
          </a:p>
          <a:p>
            <a:r>
              <a:rPr lang="fr-FR" dirty="0"/>
              <a:t>Prendre les bonnes décisions quant au partage en ligne; </a:t>
            </a:r>
          </a:p>
          <a:p>
            <a:endParaRPr lang="fr-FR" dirty="0"/>
          </a:p>
          <a:p>
            <a:r>
              <a:rPr lang="fr-FR" dirty="0"/>
              <a:t>Solutionner ce qui peut mal tourner sur Internet.</a:t>
            </a:r>
            <a:br>
              <a:rPr dirty="0"/>
            </a:br>
            <a:endParaRPr dirty="0"/>
          </a:p>
        </p:txBody>
      </p:sp>
      <p:sp>
        <p:nvSpPr>
          <p:cNvPr id="4" name="Footer Placeholder 5">
            <a:extLst>
              <a:ext uri="{FF2B5EF4-FFF2-40B4-BE49-F238E27FC236}">
                <a16:creationId xmlns:a16="http://schemas.microsoft.com/office/drawing/2014/main" id="{A6E0DB9F-08A2-4BF0-A987-7145CB25E47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06E4C1A4-AC44-45EF-A9AC-20D2740312D7}"/>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a:t>
            </a:fld>
            <a:endParaRPr lang="en-CA"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Les extensions comme Privacy Badger sont le meilleur moyen d’empêcher les sites Web de recueillir des informations.</a:t>
            </a:r>
          </a:p>
          <a:p>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40</a:t>
            </a:fld>
            <a:endParaRPr lang="en-CA" dirty="0"/>
          </a:p>
        </p:txBody>
      </p:sp>
      <p:sp>
        <p:nvSpPr>
          <p:cNvPr id="5" name="Footer Placeholder 5">
            <a:extLst>
              <a:ext uri="{FF2B5EF4-FFF2-40B4-BE49-F238E27FC236}">
                <a16:creationId xmlns:a16="http://schemas.microsoft.com/office/drawing/2014/main" id="{C202937F-F733-47A8-9521-AA881DD426B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7663841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Shape 215"/>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16" name="Shape 216"/>
          <p:cNvSpPr>
            <a:spLocks noGrp="1"/>
          </p:cNvSpPr>
          <p:nvPr>
            <p:ph type="body" sz="quarter" idx="1"/>
          </p:nvPr>
        </p:nvSpPr>
        <p:spPr>
          <a:prstGeom prst="rect">
            <a:avLst/>
          </a:prstGeom>
        </p:spPr>
        <p:txBody>
          <a:bodyPr/>
          <a:lstStyle/>
          <a:p>
            <a:r>
              <a:rPr lang="fr-CA" dirty="0"/>
              <a:t>Maintenant mettons ces nouvelles connaissances en pratique.</a:t>
            </a:r>
          </a:p>
          <a:p>
            <a:endParaRPr lang="fr-CA" dirty="0"/>
          </a:p>
          <a:p>
            <a:r>
              <a:rPr lang="fr-CA" dirty="0"/>
              <a:t>Prenez quelques minutes pour vous rendre sur un réseau social dont vous avez entendu parlé, mais que vous ne connaissez pas vraiment. Cela peut être Instagram, Snapchat, TikTok – à vous de voir.</a:t>
            </a:r>
          </a:p>
          <a:p>
            <a:endParaRPr lang="fr-CA" dirty="0"/>
          </a:p>
          <a:p>
            <a:r>
              <a:rPr lang="fr-CA" dirty="0"/>
              <a:t>Effectuez une recherche sur Wikipedia.org ou Commonsensemedia.org.</a:t>
            </a:r>
            <a:endParaRPr lang="en-CA" dirty="0"/>
          </a:p>
          <a:p>
            <a:endParaRPr lang="fr-CA" dirty="0"/>
          </a:p>
          <a:p>
            <a:r>
              <a:rPr lang="fr-CA" dirty="0"/>
              <a:t>Regardez si vous arrivez à déterminer si : </a:t>
            </a:r>
          </a:p>
          <a:p>
            <a:r>
              <a:rPr lang="fr-CA" dirty="0"/>
              <a:t>C’est un réseau ouvert ou fermé</a:t>
            </a:r>
          </a:p>
          <a:p>
            <a:r>
              <a:rPr lang="fr-CA" dirty="0"/>
              <a:t>Il a un centre de sécurité </a:t>
            </a:r>
          </a:p>
          <a:p>
            <a:r>
              <a:rPr lang="fr-CA" dirty="0"/>
              <a:t>Ses outils de confidentialité vous laissent contrôler qui peut voir vos publications, qui peut vous contacter et qui peut vous identifier.</a:t>
            </a:r>
            <a:endParaRPr dirty="0"/>
          </a:p>
          <a:p>
            <a:r>
              <a:rPr lang="fr-FR" dirty="0"/>
              <a:t>Ses conditions d’utilisation sont lisibles, et si ce n’est pas le cas, s’il existe une version lisible quelque part en ligne.</a:t>
            </a:r>
          </a:p>
          <a:p>
            <a:endParaRPr lang="fr-FR" dirty="0"/>
          </a:p>
          <a:p>
            <a:r>
              <a:rPr lang="fr-FR" dirty="0"/>
              <a:t>Puis tournez-vous vers votre voisin et comparez vos notes. Quelles réponses avez-vous? Était-il facile de trouver l’information? Quelle impression vous êtes-vous faite de ce réseau social? </a:t>
            </a:r>
            <a:endParaRPr dirty="0"/>
          </a:p>
          <a:p>
            <a:endParaRPr dirty="0"/>
          </a:p>
        </p:txBody>
      </p:sp>
      <p:sp>
        <p:nvSpPr>
          <p:cNvPr id="4" name="Footer Placeholder 5">
            <a:extLst>
              <a:ext uri="{FF2B5EF4-FFF2-40B4-BE49-F238E27FC236}">
                <a16:creationId xmlns:a16="http://schemas.microsoft.com/office/drawing/2014/main" id="{2FB0816C-127B-4D9B-BDC9-9E29F1AC177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400EDC07-591F-446A-BB3F-00B8AE4964CA}"/>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41</a:t>
            </a:fld>
            <a:endParaRPr lang="en-CA"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19" name="Shape 219"/>
          <p:cNvSpPr>
            <a:spLocks noGrp="1"/>
          </p:cNvSpPr>
          <p:nvPr>
            <p:ph type="body" sz="quarter" idx="1"/>
          </p:nvPr>
        </p:nvSpPr>
        <p:spPr>
          <a:prstGeom prst="rect">
            <a:avLst/>
          </a:prstGeom>
        </p:spPr>
        <p:txBody>
          <a:bodyPr/>
          <a:lstStyle/>
          <a:p>
            <a:r>
              <a:rPr lang="fr-CA" dirty="0"/>
              <a:t>Jusqu'à présent, nous avons parlé des façons de base dont les réseaux sociaux affectent votre vie privée en ligne.</a:t>
            </a:r>
          </a:p>
          <a:p>
            <a:endParaRPr lang="fr-CA" dirty="0"/>
          </a:p>
          <a:p>
            <a:r>
              <a:rPr lang="fr-CA" dirty="0"/>
              <a:t>Presque tous les réseaux sociaux ont également des </a:t>
            </a:r>
            <a:r>
              <a:rPr lang="fr-CA" i="1" dirty="0"/>
              <a:t>paramètres de confidentialité </a:t>
            </a:r>
            <a:r>
              <a:rPr lang="fr-CA" dirty="0"/>
              <a:t>qui vous donnent un peu plus de contrôle sur qui voit ce que vous publiez. </a:t>
            </a:r>
          </a:p>
          <a:p>
            <a:endParaRPr lang="fr-CA" dirty="0"/>
          </a:p>
          <a:p>
            <a:r>
              <a:rPr lang="fr-CA" dirty="0"/>
              <a:t>Vous pouvez modifier les paramètres de confidentialité </a:t>
            </a:r>
            <a:r>
              <a:rPr lang="fr-CA" i="1" dirty="0"/>
              <a:t>par défaut</a:t>
            </a:r>
            <a:r>
              <a:rPr lang="fr-CA" dirty="0"/>
              <a:t>, de sorte que toutes vos publications sont vues par plus ou moins de personnes que d'habitude.</a:t>
            </a:r>
          </a:p>
          <a:p>
            <a:endParaRPr lang="fr-CA" dirty="0"/>
          </a:p>
          <a:p>
            <a:r>
              <a:rPr lang="fr-CA" dirty="0"/>
              <a:t>Sur un grand nombre de réseaux sociaux, vous pouvez également choisir différents paramètres de confidentialité pour chaque publication, de sorte que vous pouvez rendre certaines totalement publiques ou décider que seuls certains de vos amis pourront la voir.</a:t>
            </a:r>
            <a:endParaRPr dirty="0"/>
          </a:p>
        </p:txBody>
      </p:sp>
      <p:sp>
        <p:nvSpPr>
          <p:cNvPr id="4" name="Footer Placeholder 5">
            <a:extLst>
              <a:ext uri="{FF2B5EF4-FFF2-40B4-BE49-F238E27FC236}">
                <a16:creationId xmlns:a16="http://schemas.microsoft.com/office/drawing/2014/main" id="{7373078F-1E2A-483E-88A1-FE6356E5EC6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5432AB54-538F-4E0F-8C8D-1D118FE5E81D}"/>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42</a:t>
            </a:fld>
            <a:endParaRPr lang="en-CA"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23" name="Shape 223"/>
          <p:cNvSpPr>
            <a:spLocks noGrp="1"/>
          </p:cNvSpPr>
          <p:nvPr>
            <p:ph type="body" sz="quarter" idx="1"/>
          </p:nvPr>
        </p:nvSpPr>
        <p:spPr>
          <a:prstGeom prst="rect">
            <a:avLst/>
          </a:prstGeom>
        </p:spPr>
        <p:txBody>
          <a:bodyPr/>
          <a:lstStyle/>
          <a:p>
            <a:r>
              <a:rPr lang="fr-CA" dirty="0"/>
              <a:t>Pour modifier vos paramètres sur Facebook, cliquez sur « paramètres », puis sur « assistance et confidentialité » dans le menu de gauche. </a:t>
            </a:r>
          </a:p>
          <a:p>
            <a:endParaRPr dirty="0"/>
          </a:p>
        </p:txBody>
      </p:sp>
      <p:sp>
        <p:nvSpPr>
          <p:cNvPr id="4" name="Footer Placeholder 5">
            <a:extLst>
              <a:ext uri="{FF2B5EF4-FFF2-40B4-BE49-F238E27FC236}">
                <a16:creationId xmlns:a16="http://schemas.microsoft.com/office/drawing/2014/main" id="{16AA9659-AB24-4D79-99A3-E670592BE17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88C0DC37-B5A4-4FC4-8C48-0E9B353101E2}"/>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43</a:t>
            </a:fld>
            <a:endParaRPr lang="en-CA"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Ensuite, recherchez l’option « Qui peut voir ce que vous partagez? ».</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44</a:t>
            </a:fld>
            <a:endParaRPr lang="en-CA" dirty="0"/>
          </a:p>
        </p:txBody>
      </p:sp>
      <p:sp>
        <p:nvSpPr>
          <p:cNvPr id="5" name="Footer Placeholder 5">
            <a:extLst>
              <a:ext uri="{FF2B5EF4-FFF2-40B4-BE49-F238E27FC236}">
                <a16:creationId xmlns:a16="http://schemas.microsoft.com/office/drawing/2014/main" id="{73537670-2A52-42CA-9B62-9C48EEE74B8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7424771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27" name="Shape 227"/>
          <p:cNvSpPr>
            <a:spLocks noGrp="1"/>
          </p:cNvSpPr>
          <p:nvPr>
            <p:ph type="body" sz="quarter" idx="1"/>
          </p:nvPr>
        </p:nvSpPr>
        <p:spPr>
          <a:prstGeom prst="rect">
            <a:avLst/>
          </a:prstGeom>
        </p:spPr>
        <p:txBody>
          <a:bodyPr/>
          <a:lstStyle/>
          <a:p>
            <a:r>
              <a:rPr lang="fr-CA" dirty="0">
                <a:solidFill>
                  <a:schemeClr val="tx1"/>
                </a:solidFill>
              </a:rPr>
              <a:t>Maintenant, vous pourriez définir ces paramètres de sorte que les gens qui ne sont pas vos amis voient vos publications, mais ce n’est pas une bonne idée.</a:t>
            </a:r>
          </a:p>
          <a:p>
            <a:endParaRPr lang="fr-CA" dirty="0">
              <a:solidFill>
                <a:schemeClr val="tx1"/>
              </a:solidFill>
            </a:endParaRPr>
          </a:p>
          <a:p>
            <a:r>
              <a:rPr lang="fr-CA" dirty="0">
                <a:solidFill>
                  <a:schemeClr val="tx1"/>
                </a:solidFill>
              </a:rPr>
              <a:t>Vous pouvez également empêcher quelques amis de voir vos publications, ou définir les paramètres de sorte que quelques-uns de vos amis seulement voient vos publications, ou de sorte que vous seul puissiez les voir.</a:t>
            </a:r>
          </a:p>
          <a:p>
            <a:endParaRPr lang="fr-CA" dirty="0">
              <a:solidFill>
                <a:schemeClr val="tx1"/>
              </a:solidFill>
            </a:endParaRPr>
          </a:p>
          <a:p>
            <a:r>
              <a:rPr lang="fr-CA" dirty="0">
                <a:solidFill>
                  <a:schemeClr val="tx1"/>
                </a:solidFill>
              </a:rPr>
              <a:t>Cela peut être un bon choix si vous trouvez que vous publiez souvent des choses que vous regrettez par la suite. Vous pouvez alors définir les paramètres par défaut à « seulement moi », puis quelques heures plus tard, si vous décidez qu’après tout, vos amis peuvent voir la publication, vous pouvez revenir changer les paramètres. </a:t>
            </a:r>
          </a:p>
          <a:p>
            <a:endParaRPr lang="fr-CA" dirty="0">
              <a:solidFill>
                <a:schemeClr val="tx1"/>
              </a:solidFill>
            </a:endParaRPr>
          </a:p>
          <a:p>
            <a:endParaRPr lang="fr-CA" dirty="0">
              <a:solidFill>
                <a:schemeClr val="tx1"/>
              </a:solidFill>
            </a:endParaRPr>
          </a:p>
          <a:p>
            <a:endParaRPr lang="fr-CA" dirty="0">
              <a:solidFill>
                <a:schemeClr val="tx1"/>
              </a:solidFill>
            </a:endParaRPr>
          </a:p>
          <a:p>
            <a:endParaRPr dirty="0">
              <a:solidFill>
                <a:schemeClr val="tx1"/>
              </a:solidFill>
            </a:endParaRPr>
          </a:p>
        </p:txBody>
      </p:sp>
      <p:sp>
        <p:nvSpPr>
          <p:cNvPr id="4" name="Slide Number Placeholder 6">
            <a:extLst>
              <a:ext uri="{FF2B5EF4-FFF2-40B4-BE49-F238E27FC236}">
                <a16:creationId xmlns:a16="http://schemas.microsoft.com/office/drawing/2014/main" id="{A76D4061-436E-425A-A199-E2AFDFE163E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45</a:t>
            </a:fld>
            <a:endParaRPr lang="en-CA" dirty="0"/>
          </a:p>
        </p:txBody>
      </p:sp>
      <p:sp>
        <p:nvSpPr>
          <p:cNvPr id="5" name="Footer Placeholder 5">
            <a:extLst>
              <a:ext uri="{FF2B5EF4-FFF2-40B4-BE49-F238E27FC236}">
                <a16:creationId xmlns:a16="http://schemas.microsoft.com/office/drawing/2014/main" id="{6ED38073-8D59-4D66-A7EF-29B59F5A103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31" name="Shape 231"/>
          <p:cNvSpPr>
            <a:spLocks noGrp="1"/>
          </p:cNvSpPr>
          <p:nvPr>
            <p:ph type="body" sz="quarter" idx="1"/>
          </p:nvPr>
        </p:nvSpPr>
        <p:spPr>
          <a:prstGeom prst="rect">
            <a:avLst/>
          </a:prstGeom>
        </p:spPr>
        <p:txBody>
          <a:bodyPr/>
          <a:lstStyle/>
          <a:p>
            <a:r>
              <a:rPr lang="fr-CA" dirty="0"/>
              <a:t>Vous pouvez le faire avec chaque publication. </a:t>
            </a:r>
          </a:p>
          <a:p>
            <a:endParaRPr lang="fr-CA" dirty="0"/>
          </a:p>
          <a:p>
            <a:endParaRPr dirty="0"/>
          </a:p>
        </p:txBody>
      </p:sp>
      <p:sp>
        <p:nvSpPr>
          <p:cNvPr id="4" name="Footer Placeholder 5">
            <a:extLst>
              <a:ext uri="{FF2B5EF4-FFF2-40B4-BE49-F238E27FC236}">
                <a16:creationId xmlns:a16="http://schemas.microsoft.com/office/drawing/2014/main" id="{7CF23D51-BEEE-487D-9B6A-2551E21088C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C956B884-6F0D-4CEC-A757-7415670964BB}"/>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46</a:t>
            </a:fld>
            <a:endParaRPr lang="en-CA"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31" name="Shape 231"/>
          <p:cNvSpPr>
            <a:spLocks noGrp="1"/>
          </p:cNvSpPr>
          <p:nvPr>
            <p:ph type="body" sz="quarter" idx="1"/>
          </p:nvPr>
        </p:nvSpPr>
        <p:spPr>
          <a:prstGeom prst="rect">
            <a:avLst/>
          </a:prstGeom>
        </p:spPr>
        <p:txBody>
          <a:bodyPr/>
          <a:lstStyle/>
          <a:p>
            <a:r>
              <a:rPr lang="fr-CA" dirty="0"/>
              <a:t>Donc, si vous voulez, vous pouvez laisser tous vos amis voir la plupart de ce que vous publiez, mais partager certaines publications avec seulement quelques-uns d'entre eux - ou même une seule personne.</a:t>
            </a:r>
          </a:p>
          <a:p>
            <a:endParaRPr dirty="0"/>
          </a:p>
        </p:txBody>
      </p:sp>
      <p:sp>
        <p:nvSpPr>
          <p:cNvPr id="4" name="Footer Placeholder 5">
            <a:extLst>
              <a:ext uri="{FF2B5EF4-FFF2-40B4-BE49-F238E27FC236}">
                <a16:creationId xmlns:a16="http://schemas.microsoft.com/office/drawing/2014/main" id="{7CF23D51-BEEE-487D-9B6A-2551E21088C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C956B884-6F0D-4CEC-A757-7415670964BB}"/>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47</a:t>
            </a:fld>
            <a:endParaRPr lang="en-CA"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Shape 24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50" name="Shape 250"/>
          <p:cNvSpPr>
            <a:spLocks noGrp="1"/>
          </p:cNvSpPr>
          <p:nvPr>
            <p:ph type="body" sz="quarter" idx="1"/>
          </p:nvPr>
        </p:nvSpPr>
        <p:spPr>
          <a:prstGeom prst="rect">
            <a:avLst/>
          </a:prstGeom>
        </p:spPr>
        <p:txBody>
          <a:bodyPr/>
          <a:lstStyle/>
          <a:p>
            <a:r>
              <a:rPr lang="fr-CA" dirty="0"/>
              <a:t>Voyons dans quelle mesure vous pouvez utiliser les paramètres de confidentialité de Facebook. Essayez de publier quelque chose sur Facebook qu'une seule personne pourra voir.</a:t>
            </a:r>
          </a:p>
          <a:p>
            <a:endParaRPr lang="fr-CA" dirty="0"/>
          </a:p>
          <a:p>
            <a:r>
              <a:rPr lang="fr-CA" dirty="0"/>
              <a:t>Si vous n'avez pas de compte Facebook, vous pouvez vous connecter à celui que nous avons mis en place pour l'exercice.</a:t>
            </a:r>
            <a:endParaRPr dirty="0"/>
          </a:p>
          <a:p>
            <a:endParaRPr dirty="0"/>
          </a:p>
        </p:txBody>
      </p:sp>
      <p:sp>
        <p:nvSpPr>
          <p:cNvPr id="4" name="Footer Placeholder 5">
            <a:extLst>
              <a:ext uri="{FF2B5EF4-FFF2-40B4-BE49-F238E27FC236}">
                <a16:creationId xmlns:a16="http://schemas.microsoft.com/office/drawing/2014/main" id="{721A4EC6-CFA5-4572-88D9-ADC8F1FF758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D4FDBF1D-6E0A-440F-A2DE-4BED46D2A6A4}"/>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48</a:t>
            </a:fld>
            <a:endParaRPr lang="en-CA"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54" name="Shape 254"/>
          <p:cNvSpPr>
            <a:spLocks noGrp="1"/>
          </p:cNvSpPr>
          <p:nvPr>
            <p:ph type="body" sz="quarter" idx="1"/>
          </p:nvPr>
        </p:nvSpPr>
        <p:spPr>
          <a:prstGeom prst="rect">
            <a:avLst/>
          </a:prstGeom>
        </p:spPr>
        <p:txBody>
          <a:bodyPr/>
          <a:lstStyle/>
          <a:p>
            <a:r>
              <a:rPr lang="fr-CA" dirty="0"/>
              <a:t>Tous les outils que nous avons abordés peuvent vous aider à gérer votre vie privée en ligne, mais en fin de compte, vous ne pouvez pas la contrôler complètement. Peu importe la prudence à laquelle vous utilisez les paramètres de confidentialité et à quel point vous faites confiance à vos amis, vous devez toujours supposer que quelque chose que vous partagez en ligne puisse être vu par des personnes mal intentionnées.</a:t>
            </a:r>
          </a:p>
          <a:p>
            <a:endParaRPr lang="fr-CA" dirty="0"/>
          </a:p>
          <a:p>
            <a:r>
              <a:rPr lang="fr-CA" dirty="0"/>
              <a:t>Avant de publier quoi que ce soit, posez-vous ces quatre questions :</a:t>
            </a:r>
          </a:p>
          <a:p>
            <a:r>
              <a:rPr lang="fr-CA" dirty="0"/>
              <a:t> </a:t>
            </a:r>
          </a:p>
          <a:p>
            <a:r>
              <a:rPr lang="fr-CA" dirty="0"/>
              <a:t>Est-ce que je veux que les gens me voient comme ça?</a:t>
            </a:r>
          </a:p>
          <a:p>
            <a:endParaRPr lang="fr-CA" dirty="0"/>
          </a:p>
          <a:p>
            <a:r>
              <a:rPr lang="fr-CA" dirty="0"/>
              <a:t>Est-ce que quelqu’un pourrait l’utiliser pour me faire du mal?</a:t>
            </a:r>
          </a:p>
          <a:p>
            <a:endParaRPr lang="fr-CA" dirty="0"/>
          </a:p>
          <a:p>
            <a:r>
              <a:rPr lang="fr-CA" dirty="0"/>
              <a:t>Serais-je contrariée si on le partageait avec d'autres?</a:t>
            </a:r>
          </a:p>
          <a:p>
            <a:endParaRPr lang="fr-CA" dirty="0"/>
          </a:p>
          <a:p>
            <a:r>
              <a:rPr lang="fr-CA" dirty="0"/>
              <a:t>Quelle est la pire chose qui puisse arriver si je publie ça?</a:t>
            </a:r>
            <a:endParaRPr dirty="0"/>
          </a:p>
        </p:txBody>
      </p:sp>
      <p:sp>
        <p:nvSpPr>
          <p:cNvPr id="4" name="Footer Placeholder 5">
            <a:extLst>
              <a:ext uri="{FF2B5EF4-FFF2-40B4-BE49-F238E27FC236}">
                <a16:creationId xmlns:a16="http://schemas.microsoft.com/office/drawing/2014/main" id="{9BB7A7E0-0BA4-447A-A94E-C04A7FA9E92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96D5554E-FF90-4303-BE14-B29C60C8F007}"/>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49</a:t>
            </a:fld>
            <a:endParaRPr lang="en-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algn="l"/>
            <a:r>
              <a:rPr lang="fr-CA"/>
              <a:t>[N'hésitez pas à adapter le script suivant pour qu'il soit accessible, en vous basant sur votre connaissance des besoins des participants à l'atelier]. </a:t>
            </a:r>
            <a:endParaRPr lang="en-US"/>
          </a:p>
          <a:p>
            <a:pPr algn="l"/>
            <a:r>
              <a:rPr lang="en-US" dirty="0"/>
              <a:t> </a:t>
            </a:r>
            <a:endParaRPr lang="fr-CA" dirty="0"/>
          </a:p>
          <a:p>
            <a:pPr algn="l"/>
            <a:r>
              <a:rPr lang="fr"/>
              <a:t>Il y a deux occasions de fournir un retour sur ce programme à l'équipe de HabiloMédias qui a développé cet atelier : présentement, avant d'entrer dans le contenu de l'atelier, et une autre fois à la toute fin.  Ces sondages d'évaluation aideront l'équipe de </a:t>
            </a:r>
            <a:r>
              <a:rPr lang="fr" err="1"/>
              <a:t>HabiloMédias</a:t>
            </a:r>
            <a:r>
              <a:rPr lang="fr"/>
              <a:t> à mieux comprendre si les ateliers réussissent à soutenir vos connaissances, vos compétences et votre confiance dans le domaine numérique. </a:t>
            </a:r>
            <a:endParaRPr lang="fr-CA" dirty="0"/>
          </a:p>
          <a:p>
            <a:pPr algn="l"/>
            <a:r>
              <a:rPr lang="fr" dirty="0"/>
              <a:t> </a:t>
            </a:r>
            <a:endParaRPr lang="en-CA" dirty="0"/>
          </a:p>
          <a:p>
            <a:pPr algn="l"/>
            <a:r>
              <a:rPr lang="fr-CA"/>
              <a:t>L'objectif de cette évaluation est d'évaluer la valeur et l'impact du contenu de l'atelier et d'aider l'équipe de HabiloMédias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p>
          <a:p>
            <a:pPr algn="l"/>
            <a:r>
              <a:rPr lang="fr-CA" dirty="0"/>
              <a:t> </a:t>
            </a:r>
          </a:p>
          <a:p>
            <a:pPr algn="l"/>
            <a:r>
              <a:rPr lang="fr"/>
              <a:t>Pour comparer les réponses avant et après l'atelier, HabiloMédias doit relier les réponses des participants à l'enquête d'évaluation. Pour ce faire, tout en garantissant la confidentialité de vos réponses, HabiloMédias utilise un code unique appelé « identifiant ».</a:t>
            </a:r>
            <a:endParaRPr lang="fr-CA"/>
          </a:p>
          <a:p>
            <a:pPr algn="l"/>
            <a:r>
              <a:rPr lang="fr-CA" dirty="0"/>
              <a:t> </a:t>
            </a:r>
          </a:p>
          <a:p>
            <a:pPr algn="l"/>
            <a:r>
              <a:rPr lang="fr-CA"/>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p>
          <a:p>
            <a:pPr algn="l"/>
            <a:r>
              <a:rPr lang="fr-CA" dirty="0"/>
              <a:t> </a:t>
            </a:r>
          </a:p>
          <a:p>
            <a:pPr algn="l"/>
            <a:r>
              <a:rPr lang="fr" dirty="0"/>
              <a:t>Ce mot permettra à </a:t>
            </a:r>
            <a:r>
              <a:rPr lang="fr" err="1"/>
              <a:t>HabiloMédias</a:t>
            </a:r>
            <a:r>
              <a:rPr lang="fr" dirty="0"/>
              <a:t> d'établir un lien entre les réponses que vous donnez avant et après l'atelier, sans utiliser d'informations permettant de vous identifier. </a:t>
            </a:r>
            <a:endParaRPr lang="fr-CA" dirty="0"/>
          </a:p>
          <a:p>
            <a:pPr algn="l"/>
            <a:r>
              <a:rPr lang="fr" dirty="0"/>
              <a:t> </a:t>
            </a:r>
            <a:endParaRPr lang="fr-CA" dirty="0"/>
          </a:p>
          <a:p>
            <a:pPr algn="l"/>
            <a:r>
              <a:rPr lang="fr-CA" dirty="0"/>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p>
          <a:p>
            <a:endParaRPr lang="fr-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5</a:t>
            </a:fld>
            <a:endParaRPr lang="en-CA" dirty="0"/>
          </a:p>
        </p:txBody>
      </p:sp>
      <p:sp>
        <p:nvSpPr>
          <p:cNvPr id="5" name="Footer Placeholder 5">
            <a:extLst>
              <a:ext uri="{FF2B5EF4-FFF2-40B4-BE49-F238E27FC236}">
                <a16:creationId xmlns:a16="http://schemas.microsoft.com/office/drawing/2014/main" id="{B9F114F3-5CE4-46E4-A651-02DC32FADDA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58" name="Shape 258"/>
          <p:cNvSpPr>
            <a:spLocks noGrp="1"/>
          </p:cNvSpPr>
          <p:nvPr>
            <p:ph type="body" sz="quarter" idx="1"/>
          </p:nvPr>
        </p:nvSpPr>
        <p:spPr>
          <a:prstGeom prst="rect">
            <a:avLst/>
          </a:prstGeom>
        </p:spPr>
        <p:txBody>
          <a:bodyPr/>
          <a:lstStyle/>
          <a:p>
            <a:r>
              <a:rPr lang="fr-CA" dirty="0"/>
              <a:t>De nos jours, beaucoup d'employeurs vérifient les réseaux sociaux quand ils veulent embaucher quelqu'un. </a:t>
            </a:r>
          </a:p>
          <a:p>
            <a:endParaRPr lang="fr-CA" dirty="0"/>
          </a:p>
          <a:p>
            <a:r>
              <a:rPr lang="fr-CA" dirty="0"/>
              <a:t>Ne publiez pas de choses offensantes, racistes ou sexistes. (Cela inclut « aimer » les publications d'amis avec ce genre de contenu.)</a:t>
            </a:r>
          </a:p>
          <a:p>
            <a:endParaRPr lang="fr-CA" dirty="0"/>
          </a:p>
          <a:p>
            <a:r>
              <a:rPr lang="fr-CA" dirty="0"/>
              <a:t>Ne publiez pas de choses négatives au sujet de vos lieux de travail actuels ou passés. </a:t>
            </a:r>
          </a:p>
          <a:p>
            <a:endParaRPr lang="fr-CA" dirty="0"/>
          </a:p>
          <a:p>
            <a:r>
              <a:rPr lang="fr-CA" dirty="0"/>
              <a:t>Assurez-vous de partager des choses dont vous êtes fier ou des choses positives à votre sujet. Si vous courez un marathon ou que vous faites du bénévolat à la bibliothèque, assurez-vous de publier à ce sujet.</a:t>
            </a:r>
          </a:p>
          <a:p>
            <a:endParaRPr lang="fr-CA" dirty="0"/>
          </a:p>
          <a:p>
            <a:r>
              <a:rPr lang="fr-CA" dirty="0"/>
              <a:t>Outre les réseaux sociaux, il peut être utile de Googler votre nom et voir ce qui sort de la recherche. Vous pouvez ajouter des paramètres à la recherche, comme l'endroit où vous vivez ou votre lieu de travail, pour la rendre plus spécifique.</a:t>
            </a:r>
            <a:endParaRPr dirty="0"/>
          </a:p>
          <a:p>
            <a:endParaRPr dirty="0"/>
          </a:p>
        </p:txBody>
      </p:sp>
      <p:sp>
        <p:nvSpPr>
          <p:cNvPr id="4" name="Footer Placeholder 5">
            <a:extLst>
              <a:ext uri="{FF2B5EF4-FFF2-40B4-BE49-F238E27FC236}">
                <a16:creationId xmlns:a16="http://schemas.microsoft.com/office/drawing/2014/main" id="{BA7F56BF-FD1D-4217-8E6C-81DF81B73D07}"/>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91F5EC2E-C119-42B0-9C0E-C7461C664A28}"/>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50</a:t>
            </a:fld>
            <a:endParaRPr lang="en-CA"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62" name="Shape 262"/>
          <p:cNvSpPr>
            <a:spLocks noGrp="1"/>
          </p:cNvSpPr>
          <p:nvPr>
            <p:ph type="body" sz="quarter" idx="1"/>
          </p:nvPr>
        </p:nvSpPr>
        <p:spPr>
          <a:prstGeom prst="rect">
            <a:avLst/>
          </a:prstGeom>
        </p:spPr>
        <p:txBody>
          <a:bodyPr/>
          <a:lstStyle/>
          <a:p>
            <a:r>
              <a:rPr lang="fr-CA" dirty="0"/>
              <a:t>Vos amis </a:t>
            </a:r>
            <a:r>
              <a:rPr lang="fr-CA" i="1" dirty="0"/>
              <a:t>vous</a:t>
            </a:r>
            <a:r>
              <a:rPr lang="fr-CA" dirty="0"/>
              <a:t> font également confiance pour prendre de bonnes décisions quant aux choses qu'ils publient. Avant de partager ou d'aimer quelque chose que quelqu'un d'autre a publié, posez-vous les questions suivantes :</a:t>
            </a:r>
          </a:p>
          <a:p>
            <a:endParaRPr lang="fr-CA" dirty="0"/>
          </a:p>
          <a:p>
            <a:r>
              <a:rPr lang="fr-CA" dirty="0"/>
              <a:t>Que se passerait-il si ce que je partage est envoyé à des gens qui n'étaient pas censés le voir?</a:t>
            </a:r>
          </a:p>
          <a:p>
            <a:endParaRPr lang="fr-CA" dirty="0"/>
          </a:p>
          <a:p>
            <a:r>
              <a:rPr lang="fr-CA" dirty="0"/>
              <a:t>Comment mon ami se sentira-t-il si sa famille le voit? Ses voisins? Ses amis, sa copine, son copain, ou bien son mari ou sa femme? </a:t>
            </a:r>
          </a:p>
          <a:p>
            <a:endParaRPr lang="fr-CA" dirty="0"/>
          </a:p>
          <a:p>
            <a:r>
              <a:rPr lang="fr-CA" dirty="0"/>
              <a:t>Si vous n'êtes pas sûr qu’il est bien de partager la publication, posez la question!</a:t>
            </a:r>
          </a:p>
          <a:p>
            <a:endParaRPr lang="fr-CA" dirty="0"/>
          </a:p>
          <a:p>
            <a:r>
              <a:rPr lang="fr-CA" dirty="0"/>
              <a:t>S'il y a d'autres personnes identifiées dans ce que votre ami a partagé avec vous, pensez à ceci : </a:t>
            </a:r>
          </a:p>
          <a:p>
            <a:endParaRPr lang="fr-CA" dirty="0"/>
          </a:p>
          <a:p>
            <a:r>
              <a:rPr lang="fr-CA" dirty="0"/>
              <a:t>Comment se sentiront-ils si je partage la publication? </a:t>
            </a:r>
          </a:p>
          <a:p>
            <a:endParaRPr lang="fr-CA" dirty="0"/>
          </a:p>
          <a:p>
            <a:r>
              <a:rPr lang="fr-CA" dirty="0"/>
              <a:t>Y a-t-il quelque chose qui pourrait les inquiéter?</a:t>
            </a:r>
          </a:p>
        </p:txBody>
      </p:sp>
      <p:sp>
        <p:nvSpPr>
          <p:cNvPr id="4" name="Footer Placeholder 5">
            <a:extLst>
              <a:ext uri="{FF2B5EF4-FFF2-40B4-BE49-F238E27FC236}">
                <a16:creationId xmlns:a16="http://schemas.microsoft.com/office/drawing/2014/main" id="{B6561AEE-3312-4E67-AFC2-3339D50E0B5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9A4B0881-3876-4DEC-A8BD-F289653C18AB}"/>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51</a:t>
            </a:fld>
            <a:endParaRPr lang="en-CA"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67" name="Shape 267"/>
          <p:cNvSpPr>
            <a:spLocks noGrp="1"/>
          </p:cNvSpPr>
          <p:nvPr>
            <p:ph type="body" sz="quarter" idx="1"/>
          </p:nvPr>
        </p:nvSpPr>
        <p:spPr>
          <a:prstGeom prst="rect">
            <a:avLst/>
          </a:prstGeom>
        </p:spPr>
        <p:txBody>
          <a:bodyPr/>
          <a:lstStyle/>
          <a:p>
            <a:pPr defTabSz="966612">
              <a:defRPr i="1"/>
            </a:pPr>
            <a:r>
              <a:rPr lang="fr-CA" sz="1300" i="0" dirty="0"/>
              <a:t>Si vous avez des enfants ou des petits-enfants, réfléchissez bien à leur vie privée. Enseignez-leur de bonnes habitudes en matière de confidentialité en leur demandant leur accord avant de publier quoi que ce soit à leur sujet, et de leur parler de qui pourrait voir les photos et combien de temps elles pourraient rester en ligne. </a:t>
            </a:r>
            <a:br>
              <a:rPr lang="fr-CA" sz="1300" i="0" dirty="0"/>
            </a:br>
            <a:br>
              <a:rPr lang="fr-CA" i="0" dirty="0"/>
            </a:br>
            <a:r>
              <a:rPr lang="fr-CA" sz="1300" i="0" dirty="0"/>
              <a:t>Vous devez également vous assurer de limiter l'accès à ces photos en utilisant les paramètres de confidentialité afin que seuls la famille et les amis proches puissent les voir. </a:t>
            </a:r>
            <a:endParaRPr lang="fr-FR" i="0" dirty="0"/>
          </a:p>
          <a:p>
            <a:pPr>
              <a:defRPr i="1"/>
            </a:pPr>
            <a:endParaRPr lang="fr-FR" i="0" dirty="0"/>
          </a:p>
          <a:p>
            <a:pPr>
              <a:defRPr i="1"/>
            </a:pPr>
            <a:r>
              <a:rPr lang="fr-FR" i="0" dirty="0"/>
              <a:t>Crédit photo </a:t>
            </a:r>
            <a:r>
              <a:rPr i="0" dirty="0"/>
              <a:t>: www.esafety.gov.au</a:t>
            </a:r>
            <a:endParaRPr lang="fr-FR" i="0" dirty="0"/>
          </a:p>
        </p:txBody>
      </p:sp>
      <p:sp>
        <p:nvSpPr>
          <p:cNvPr id="4" name="Footer Placeholder 5">
            <a:extLst>
              <a:ext uri="{FF2B5EF4-FFF2-40B4-BE49-F238E27FC236}">
                <a16:creationId xmlns:a16="http://schemas.microsoft.com/office/drawing/2014/main" id="{29B20D63-1A9D-4A99-9441-9E0036D46DC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54D9D69D-3936-4691-87C9-E76B848A9FE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52</a:t>
            </a:fld>
            <a:endParaRPr lang="en-CA"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44" name="Shape 244"/>
          <p:cNvSpPr>
            <a:spLocks noGrp="1"/>
          </p:cNvSpPr>
          <p:nvPr>
            <p:ph type="body" sz="quarter" idx="1"/>
          </p:nvPr>
        </p:nvSpPr>
        <p:spPr>
          <a:prstGeom prst="rect">
            <a:avLst/>
          </a:prstGeom>
        </p:spPr>
        <p:txBody>
          <a:bodyPr/>
          <a:lstStyle/>
          <a:p>
            <a:r>
              <a:rPr lang="fr-CA" dirty="0">
                <a:solidFill>
                  <a:schemeClr val="tx1"/>
                </a:solidFill>
              </a:rPr>
              <a:t>Faisons maintenant un court questionnaire pour réviser ce que nous avons appris dans la dernière section.</a:t>
            </a:r>
          </a:p>
        </p:txBody>
      </p:sp>
      <p:sp>
        <p:nvSpPr>
          <p:cNvPr id="4" name="Footer Placeholder 5">
            <a:extLst>
              <a:ext uri="{FF2B5EF4-FFF2-40B4-BE49-F238E27FC236}">
                <a16:creationId xmlns:a16="http://schemas.microsoft.com/office/drawing/2014/main" id="{6140A176-E6A9-4332-9472-3FEA99EC697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72180EA3-01A8-443B-A733-57B69F3AAFC4}"/>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53</a:t>
            </a:fld>
            <a:endParaRPr lang="en-CA" dirty="0"/>
          </a:p>
        </p:txBody>
      </p:sp>
    </p:spTree>
    <p:extLst>
      <p:ext uri="{BB962C8B-B14F-4D97-AF65-F5344CB8AC3E}">
        <p14:creationId xmlns:p14="http://schemas.microsoft.com/office/powerpoint/2010/main" val="35167379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Qu’est-ce qu’un réseau social « ouvert »? </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Tout le monde peut s’y inscrire. </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L’inscription est gratuite.</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Tout le monde peut voir ce que vous publiez, à moins de bloquer des personnes en particulier.</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Il n’y a aucun moyen de contrôler votre vie privée sur ces réseaux.</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54</a:t>
            </a:fld>
            <a:endParaRPr lang="en-CA" dirty="0"/>
          </a:p>
        </p:txBody>
      </p:sp>
      <p:sp>
        <p:nvSpPr>
          <p:cNvPr id="5" name="Footer Placeholder 5">
            <a:extLst>
              <a:ext uri="{FF2B5EF4-FFF2-40B4-BE49-F238E27FC236}">
                <a16:creationId xmlns:a16="http://schemas.microsoft.com/office/drawing/2014/main" id="{F7FD47B2-C1EB-4109-9DFB-38852A0C3F8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3328053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Un réseau social est dit « ouvert » lorsque, par </a:t>
            </a:r>
            <a:r>
              <a:rPr lang="fr-CA" i="1" dirty="0">
                <a:solidFill>
                  <a:schemeClr val="tx1"/>
                </a:solidFill>
              </a:rPr>
              <a:t>défaut</a:t>
            </a:r>
            <a:r>
              <a:rPr lang="fr-CA" dirty="0">
                <a:solidFill>
                  <a:schemeClr val="tx1"/>
                </a:solidFill>
              </a:rPr>
              <a:t>, tout le monde peut voir ce que vous publiez en ligne, à moins que vous ne bloquiez des personnes en particulier. Cependant, il existe des moyens de protéger votre vie privée sur ces réseaux.</a:t>
            </a: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55</a:t>
            </a:fld>
            <a:endParaRPr lang="en-CA" dirty="0"/>
          </a:p>
        </p:txBody>
      </p:sp>
      <p:sp>
        <p:nvSpPr>
          <p:cNvPr id="5" name="Footer Placeholder 5">
            <a:extLst>
              <a:ext uri="{FF2B5EF4-FFF2-40B4-BE49-F238E27FC236}">
                <a16:creationId xmlns:a16="http://schemas.microsoft.com/office/drawing/2014/main" id="{D43F28D1-7E5A-4E1F-B8DC-055237F3E35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5883377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Si vous ne voulez plus voir les publications d’une personne pendant un certain temps, que devez-vous faire?</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La mettre en sourdine</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La retirer de vos amis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La bloquer</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La signaler</a:t>
            </a:r>
          </a:p>
          <a:p>
            <a:endParaRPr lang="en-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56</a:t>
            </a:fld>
            <a:endParaRPr lang="en-CA" dirty="0"/>
          </a:p>
        </p:txBody>
      </p:sp>
      <p:sp>
        <p:nvSpPr>
          <p:cNvPr id="5" name="Footer Placeholder 5">
            <a:extLst>
              <a:ext uri="{FF2B5EF4-FFF2-40B4-BE49-F238E27FC236}">
                <a16:creationId xmlns:a16="http://schemas.microsoft.com/office/drawing/2014/main" id="{F31555AF-7224-4E14-A90B-7AEF2711361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296148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Si vous ne voulez tout simplement pas voir les publications d’une personne pendant un certain temps, la meilleure option consiste à la mettre en sourdine. Elle n’en sera pas informée et, lorsque vous serez prêt à revoir son contenu, il vous suffira de désactiver la sourdine. Vous pouvez toujours consulter « manuellement » son contenu, même si la personne a été mise en sourdine.</a:t>
            </a:r>
          </a:p>
          <a:p>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57</a:t>
            </a:fld>
            <a:endParaRPr lang="en-CA" dirty="0"/>
          </a:p>
        </p:txBody>
      </p:sp>
      <p:sp>
        <p:nvSpPr>
          <p:cNvPr id="5" name="Footer Placeholder 5">
            <a:extLst>
              <a:ext uri="{FF2B5EF4-FFF2-40B4-BE49-F238E27FC236}">
                <a16:creationId xmlns:a16="http://schemas.microsoft.com/office/drawing/2014/main" id="{F79DD894-BEF3-480C-B301-399BDD38193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7279622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Quelle est la meilleure façon de gérer les personnes qui peuvent voir vos publications sur un réseau social?</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Modifier les paramètres de confidentialité</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Lire la politique de confidentialité</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Régler votre compte en mode « privé »</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Utiliser un faux nom lors de votre inscription</a:t>
            </a:r>
          </a:p>
          <a:p>
            <a:endParaRPr lang="en-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58</a:t>
            </a:fld>
            <a:endParaRPr lang="en-CA" dirty="0"/>
          </a:p>
        </p:txBody>
      </p:sp>
      <p:sp>
        <p:nvSpPr>
          <p:cNvPr id="5" name="Footer Placeholder 5">
            <a:extLst>
              <a:ext uri="{FF2B5EF4-FFF2-40B4-BE49-F238E27FC236}">
                <a16:creationId xmlns:a16="http://schemas.microsoft.com/office/drawing/2014/main" id="{85D72CBF-2C5E-4A61-AD5E-0387A413FD8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6853668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La gestion des personnes qui peuvent voir vos publications constitue la raison d’être des paramètres de confidentialité.</a:t>
            </a:r>
          </a:p>
          <a:p>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59</a:t>
            </a:fld>
            <a:endParaRPr lang="en-CA" dirty="0"/>
          </a:p>
        </p:txBody>
      </p:sp>
      <p:sp>
        <p:nvSpPr>
          <p:cNvPr id="5" name="Footer Placeholder 5">
            <a:extLst>
              <a:ext uri="{FF2B5EF4-FFF2-40B4-BE49-F238E27FC236}">
                <a16:creationId xmlns:a16="http://schemas.microsoft.com/office/drawing/2014/main" id="{5F02ECEF-85B0-4D1C-96DD-1C22EBBE541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042836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26" name="Shape 126"/>
          <p:cNvSpPr>
            <a:spLocks noGrp="1"/>
          </p:cNvSpPr>
          <p:nvPr>
            <p:ph type="body" sz="quarter" idx="1"/>
          </p:nvPr>
        </p:nvSpPr>
        <p:spPr>
          <a:prstGeom prst="rect">
            <a:avLst/>
          </a:prstGeom>
        </p:spPr>
        <p:txBody>
          <a:bodyPr/>
          <a:lstStyle/>
          <a:p>
            <a:r>
              <a:rPr lang="fr-CA" dirty="0"/>
              <a:t>Commençons avec quelques règles de bases à propos de la vie privée sur Internet.</a:t>
            </a:r>
            <a:endParaRPr dirty="0"/>
          </a:p>
        </p:txBody>
      </p:sp>
      <p:sp>
        <p:nvSpPr>
          <p:cNvPr id="4" name="Footer Placeholder 5">
            <a:extLst>
              <a:ext uri="{FF2B5EF4-FFF2-40B4-BE49-F238E27FC236}">
                <a16:creationId xmlns:a16="http://schemas.microsoft.com/office/drawing/2014/main" id="{B8AC0122-DC34-423F-A7AC-CFE2B41A0E6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43423CCB-8998-4D3F-A36E-671D38842C97}"/>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6</a:t>
            </a:fld>
            <a:endParaRPr lang="en-CA"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Lorsque vous utilisez ces réseaux sociaux, quel est le plus petit nombre de personnes avec lesquelles vous pouvez partager une publication?</a:t>
            </a:r>
          </a:p>
          <a:p>
            <a:endParaRPr lang="fr-CA" dirty="0">
              <a:solidFill>
                <a:schemeClr val="tx1"/>
              </a:solidFill>
            </a:endParaRPr>
          </a:p>
          <a:p>
            <a:pPr marL="171450" indent="-171450">
              <a:buFont typeface="Arial" panose="020B0604020202020204" pitchFamily="34" charset="0"/>
              <a:buChar char="•"/>
            </a:pPr>
            <a:r>
              <a:rPr lang="fr-CA" dirty="0">
                <a:solidFill>
                  <a:schemeClr val="tx1"/>
                </a:solidFill>
              </a:rPr>
              <a:t>Vos amis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Certains de vos amis</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Un seul ami</a:t>
            </a:r>
          </a:p>
          <a:p>
            <a:pPr marL="171450" indent="-171450">
              <a:buFont typeface="Arial" panose="020B0604020202020204" pitchFamily="34" charset="0"/>
              <a:buChar char="•"/>
            </a:pPr>
            <a:endParaRPr lang="fr-CA" dirty="0">
              <a:solidFill>
                <a:schemeClr val="tx1"/>
              </a:solidFill>
            </a:endParaRPr>
          </a:p>
          <a:p>
            <a:pPr marL="171450" indent="-171450">
              <a:buFont typeface="Arial" panose="020B0604020202020204" pitchFamily="34" charset="0"/>
              <a:buChar char="•"/>
            </a:pPr>
            <a:r>
              <a:rPr lang="fr-CA" dirty="0">
                <a:solidFill>
                  <a:schemeClr val="tx1"/>
                </a:solidFill>
              </a:rPr>
              <a:t>Seulement vous</a:t>
            </a:r>
          </a:p>
          <a:p>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60</a:t>
            </a:fld>
            <a:endParaRPr lang="en-CA" dirty="0"/>
          </a:p>
        </p:txBody>
      </p:sp>
      <p:sp>
        <p:nvSpPr>
          <p:cNvPr id="5" name="Footer Placeholder 5">
            <a:extLst>
              <a:ext uri="{FF2B5EF4-FFF2-40B4-BE49-F238E27FC236}">
                <a16:creationId xmlns:a16="http://schemas.microsoft.com/office/drawing/2014/main" id="{8FF3D7F8-526D-42C7-B89A-9EDAB980CDA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30432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Sur la plupart des réseaux sociaux, vous pouvez limiter le public qui voit vos publications à vous seul. La plupart du temps, vous voudrez partager vos publications avec plus de personnes, mais partager un contenu que vous seul pouvez voir peut parfois être un bon moyen de vous donner le temps de réfléchir aux personnes que vous voulez vraiment accepter parmi votre public.</a:t>
            </a:r>
          </a:p>
          <a:p>
            <a:endParaRPr lang="fr-CA" dirty="0">
              <a:solidFill>
                <a:schemeClr val="tx1"/>
              </a:solidFill>
            </a:endParaRPr>
          </a:p>
          <a:p>
            <a:endParaRPr lang="en-CA" dirty="0">
              <a:solidFill>
                <a:schemeClr val="tx1"/>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61</a:t>
            </a:fld>
            <a:endParaRPr lang="en-CA" dirty="0"/>
          </a:p>
        </p:txBody>
      </p:sp>
      <p:sp>
        <p:nvSpPr>
          <p:cNvPr id="5" name="Footer Placeholder 5">
            <a:extLst>
              <a:ext uri="{FF2B5EF4-FFF2-40B4-BE49-F238E27FC236}">
                <a16:creationId xmlns:a16="http://schemas.microsoft.com/office/drawing/2014/main" id="{4BE3329E-E248-41E7-8DDE-97DAC4608E1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0271733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solidFill>
                  <a:schemeClr val="tx1"/>
                </a:solidFill>
              </a:rPr>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62</a:t>
            </a:fld>
            <a:endParaRPr lang="en-CA" dirty="0"/>
          </a:p>
        </p:txBody>
      </p:sp>
      <p:sp>
        <p:nvSpPr>
          <p:cNvPr id="5" name="Footer Placeholder 5">
            <a:extLst>
              <a:ext uri="{FF2B5EF4-FFF2-40B4-BE49-F238E27FC236}">
                <a16:creationId xmlns:a16="http://schemas.microsoft.com/office/drawing/2014/main" id="{A37CEFAC-AE69-4CAE-903B-9828EBADD6E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71" name="Shape 271"/>
          <p:cNvSpPr>
            <a:spLocks noGrp="1"/>
          </p:cNvSpPr>
          <p:nvPr>
            <p:ph type="body" sz="quarter" idx="1"/>
          </p:nvPr>
        </p:nvSpPr>
        <p:spPr>
          <a:prstGeom prst="rect">
            <a:avLst/>
          </a:prstGeom>
        </p:spPr>
        <p:txBody>
          <a:bodyPr/>
          <a:lstStyle/>
          <a:p>
            <a:r>
              <a:rPr lang="fr-CA" dirty="0"/>
              <a:t>L’une des raisons principales pour laquelle les gens n’utilisent pas Internet est parce qu’ils ont peur d’y avoir un problème. </a:t>
            </a:r>
            <a:endParaRPr dirty="0"/>
          </a:p>
          <a:p>
            <a:endParaRPr lang="fr-CA" dirty="0"/>
          </a:p>
          <a:p>
            <a:r>
              <a:rPr lang="fr-CA" dirty="0"/>
              <a:t>La bonne nouvelle, c'est que la plupart du temps, il est assez facile de corriger vos erreurs.</a:t>
            </a:r>
            <a:endParaRPr dirty="0"/>
          </a:p>
        </p:txBody>
      </p:sp>
      <p:sp>
        <p:nvSpPr>
          <p:cNvPr id="4" name="Footer Placeholder 5">
            <a:extLst>
              <a:ext uri="{FF2B5EF4-FFF2-40B4-BE49-F238E27FC236}">
                <a16:creationId xmlns:a16="http://schemas.microsoft.com/office/drawing/2014/main" id="{E5FE77BB-B1D3-47A3-AAD0-0B9D6ABF6E5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EB9DE6C2-3B6D-4779-AE86-BE67CF680DD7}"/>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63</a:t>
            </a:fld>
            <a:endParaRPr lang="en-CA"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a:prstGeom prst="rect">
            <a:avLst/>
          </a:prstGeom>
        </p:spPr>
      </p:sp>
      <p:sp>
        <p:nvSpPr>
          <p:cNvPr id="3" name="Notes Placeholder 2"/>
          <p:cNvSpPr>
            <a:spLocks noGrp="1"/>
          </p:cNvSpPr>
          <p:nvPr>
            <p:ph type="body" idx="1"/>
          </p:nvPr>
        </p:nvSpPr>
        <p:spPr>
          <a:xfrm>
            <a:off x="975360" y="4560570"/>
            <a:ext cx="5364480" cy="4776534"/>
          </a:xfrm>
        </p:spPr>
        <p:txBody>
          <a:bodyPr/>
          <a:lstStyle/>
          <a:p>
            <a:r>
              <a:rPr lang="fr-CA" sz="1050" dirty="0">
                <a:solidFill>
                  <a:schemeClr val="tx1"/>
                </a:solidFill>
              </a:rPr>
              <a:t>Si une publication privée échappe à votre contrôle, il existe différentes façons de remédier à la situation.</a:t>
            </a:r>
          </a:p>
          <a:p>
            <a:endParaRPr lang="fr-CA" sz="1050" dirty="0">
              <a:solidFill>
                <a:schemeClr val="tx1"/>
              </a:solidFill>
            </a:endParaRPr>
          </a:p>
          <a:p>
            <a:r>
              <a:rPr lang="fr-CA" sz="1050" dirty="0">
                <a:solidFill>
                  <a:schemeClr val="tx1"/>
                </a:solidFill>
              </a:rPr>
              <a:t>La première étape consiste généralement à demander aux personnes qui ont partagé la publication de la retirer de leur compte. C’est la mesure qui fonctionne le plus souvent.</a:t>
            </a:r>
          </a:p>
          <a:p>
            <a:endParaRPr lang="fr-CA" sz="1050" dirty="0">
              <a:solidFill>
                <a:schemeClr val="tx1"/>
              </a:solidFill>
            </a:endParaRPr>
          </a:p>
          <a:p>
            <a:r>
              <a:rPr lang="fr-CA" sz="1050" dirty="0">
                <a:solidFill>
                  <a:schemeClr val="tx1"/>
                </a:solidFill>
              </a:rPr>
              <a:t>Si cette mesure ne fonctionne pas, ou que vous ne vous sentez pas capable de l’appliquer en toute sécurité, vous pouvez signaler la situation au site où le contenu a été publié (comme Facebook ou Instagram). Les réseaux sociaux ne retirent pas souvent de photos simplement parce qu’elles sont embarrassantes, mais si un contenu est utilisé pour vous harceler, ils pourraient le faire.</a:t>
            </a:r>
          </a:p>
          <a:p>
            <a:endParaRPr lang="fr-CA" sz="1050" dirty="0">
              <a:solidFill>
                <a:schemeClr val="tx1"/>
              </a:solidFill>
            </a:endParaRPr>
          </a:p>
          <a:p>
            <a:r>
              <a:rPr lang="fr-CA" sz="1050" dirty="0">
                <a:solidFill>
                  <a:schemeClr val="tx1"/>
                </a:solidFill>
              </a:rPr>
              <a:t>Le partage d’« images intimes » d’une personne, c’est-à-dire des photos sur lesquelles elle est partiellement ou entièrement nue, sans son consentement est contraire à la loi au Canada, quel que soit l’âge de la personne figurant sur la photo, et un juge a le pouvoir de la faire retirer.</a:t>
            </a:r>
          </a:p>
          <a:p>
            <a:endParaRPr lang="fr-CA" sz="1050" dirty="0">
              <a:solidFill>
                <a:schemeClr val="tx1"/>
              </a:solidFill>
            </a:endParaRPr>
          </a:p>
          <a:p>
            <a:r>
              <a:rPr lang="fr-CA" sz="1050" dirty="0">
                <a:solidFill>
                  <a:schemeClr val="tx1"/>
                </a:solidFill>
              </a:rPr>
              <a:t>Vous pouvez également vous tourner vers les autorités si un contenu partagé à votre sujet est diffamatoire, c’est-à-dire faux, qu’il a été partagé dans un espace public, et qu’il portera atteinte à votre réputation. Demandez l’aide d’une clinique juridique gratuite ou subventionnée de votre ville pour obtenir des conseils­.</a:t>
            </a:r>
          </a:p>
          <a:p>
            <a:endParaRPr lang="fr-CA" sz="1050" dirty="0">
              <a:solidFill>
                <a:schemeClr val="tx1"/>
              </a:solidFill>
            </a:endParaRPr>
          </a:p>
          <a:p>
            <a:r>
              <a:rPr lang="fr-CA" sz="1050" dirty="0">
                <a:solidFill>
                  <a:schemeClr val="tx1"/>
                </a:solidFill>
              </a:rPr>
              <a:t>Vous pouvez aussi vous adresser à un organisme de lutte contre la violence ou à vos réseaux de soutien pour obtenir des conseils sur les options et les ressources dont vous disposez.</a:t>
            </a:r>
          </a:p>
          <a:p>
            <a:endParaRPr lang="fr-CA" sz="1050" dirty="0">
              <a:solidFill>
                <a:schemeClr val="tx1"/>
              </a:solidFill>
            </a:endParaRPr>
          </a:p>
          <a:p>
            <a:r>
              <a:rPr lang="fr-CA" sz="1050" dirty="0">
                <a:solidFill>
                  <a:schemeClr val="tx1"/>
                </a:solidFill>
              </a:rPr>
              <a:t>Si la situation qui a mal tourné est de votre faute, faites tout ce que vous pouvez pour y remédier. Même si la personne concernée est en colère, des excuses et une tentative sincère d’arranger les choses sont généralement utiles.</a:t>
            </a:r>
          </a:p>
        </p:txBody>
      </p:sp>
      <p:sp>
        <p:nvSpPr>
          <p:cNvPr id="4" name="Footer Placeholder 5">
            <a:extLst>
              <a:ext uri="{FF2B5EF4-FFF2-40B4-BE49-F238E27FC236}">
                <a16:creationId xmlns:a16="http://schemas.microsoft.com/office/drawing/2014/main" id="{B8E0932F-B47D-4A52-9633-4338272B989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ADA5F2BE-395F-4EEF-A09C-7129F3CE694A}"/>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64</a:t>
            </a:fld>
            <a:endParaRPr lang="en-CA" dirty="0"/>
          </a:p>
        </p:txBody>
      </p:sp>
    </p:spTree>
    <p:extLst>
      <p:ext uri="{BB962C8B-B14F-4D97-AF65-F5344CB8AC3E}">
        <p14:creationId xmlns:p14="http://schemas.microsoft.com/office/powerpoint/2010/main" val="29783202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Shape 30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304" name="Shape 304"/>
          <p:cNvSpPr>
            <a:spLocks noGrp="1"/>
          </p:cNvSpPr>
          <p:nvPr>
            <p:ph type="body" sz="quarter" idx="1"/>
          </p:nvPr>
        </p:nvSpPr>
        <p:spPr>
          <a:prstGeom prst="rect">
            <a:avLst/>
          </a:prstGeom>
        </p:spPr>
        <p:txBody>
          <a:bodyPr/>
          <a:lstStyle/>
          <a:p>
            <a:r>
              <a:rPr lang="fr-CA" dirty="0"/>
              <a:t>Avant de terminer, revoyons quelques nouveaux termes que nous avons appris dans cet atelier. </a:t>
            </a:r>
          </a:p>
          <a:p>
            <a:endParaRPr lang="fr-CA" dirty="0"/>
          </a:p>
          <a:p>
            <a:r>
              <a:rPr lang="fr-CA" dirty="0"/>
              <a:t>Un </a:t>
            </a:r>
            <a:r>
              <a:rPr lang="fr-CA" i="1" dirty="0"/>
              <a:t>navigateur </a:t>
            </a:r>
            <a:r>
              <a:rPr lang="fr-CA" i="0" dirty="0"/>
              <a:t>est une application ou un programme qui vous permet de visiter des pages Web. Chrome, Firefox et Safari sont des navigateurs.</a:t>
            </a:r>
          </a:p>
          <a:p>
            <a:endParaRPr lang="fr-CA" i="0" dirty="0"/>
          </a:p>
          <a:p>
            <a:r>
              <a:rPr lang="fr-CA" i="0" dirty="0"/>
              <a:t>Une </a:t>
            </a:r>
            <a:r>
              <a:rPr lang="fr-CA" i="1" dirty="0"/>
              <a:t>extension</a:t>
            </a:r>
            <a:r>
              <a:rPr lang="fr-CA" i="0" dirty="0"/>
              <a:t> est un petit programme que vous ajoutez à votre navigateur pour faire plus de choses.</a:t>
            </a:r>
            <a:endParaRPr dirty="0"/>
          </a:p>
        </p:txBody>
      </p:sp>
      <p:sp>
        <p:nvSpPr>
          <p:cNvPr id="4" name="Footer Placeholder 5">
            <a:extLst>
              <a:ext uri="{FF2B5EF4-FFF2-40B4-BE49-F238E27FC236}">
                <a16:creationId xmlns:a16="http://schemas.microsoft.com/office/drawing/2014/main" id="{C9C377D0-2AB8-4CF0-89CA-BEAB51EA4FA4}"/>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8C18A179-B33E-4C55-9757-FF41601223FF}"/>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65</a:t>
            </a:fld>
            <a:endParaRPr lang="en-CA"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308" name="Shape 308"/>
          <p:cNvSpPr>
            <a:spLocks noGrp="1"/>
          </p:cNvSpPr>
          <p:nvPr>
            <p:ph type="body" sz="quarter" idx="1"/>
          </p:nvPr>
        </p:nvSpPr>
        <p:spPr>
          <a:prstGeom prst="rect">
            <a:avLst/>
          </a:prstGeom>
        </p:spPr>
        <p:txBody>
          <a:bodyPr/>
          <a:lstStyle/>
          <a:p>
            <a:r>
              <a:rPr lang="fr-CA" dirty="0"/>
              <a:t>Cet atelier tire à sa fin. Si vous avez encore des questions au sujet des notions abordées aujourd’hui, c’est le moment de les poser.</a:t>
            </a:r>
          </a:p>
          <a:p>
            <a:endParaRPr lang="en-CA" baseline="0" dirty="0"/>
          </a:p>
          <a:p>
            <a:r>
              <a:rPr lang="fr-CA" baseline="0" dirty="0"/>
              <a:t>Si vous préférez me les poser en privé, n’hésitez pas à venir me voir après l’atelier. Je resterai sur place un petit moment.</a:t>
            </a:r>
          </a:p>
        </p:txBody>
      </p:sp>
      <p:sp>
        <p:nvSpPr>
          <p:cNvPr id="4" name="Footer Placeholder 5">
            <a:extLst>
              <a:ext uri="{FF2B5EF4-FFF2-40B4-BE49-F238E27FC236}">
                <a16:creationId xmlns:a16="http://schemas.microsoft.com/office/drawing/2014/main" id="{3B6C843B-9ABF-41A8-99E6-5C7E8310404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9D7CD2EA-7BC2-496B-8EED-0EEFE795A917}"/>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66</a:t>
            </a:fld>
            <a:endParaRPr lang="en-CA"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a:prstGeom prst="rect">
            <a:avLst/>
          </a:prstGeom>
        </p:spPr>
      </p:sp>
      <p:sp>
        <p:nvSpPr>
          <p:cNvPr id="3" name="Notes Placeholder 2"/>
          <p:cNvSpPr>
            <a:spLocks noGrp="1"/>
          </p:cNvSpPr>
          <p:nvPr>
            <p:ph type="body" idx="1"/>
          </p:nvPr>
        </p:nvSpPr>
        <p:spPr/>
        <p:txBody>
          <a:bodyPr/>
          <a:lstStyle/>
          <a:p>
            <a:r>
              <a:rPr lang="fr-CA" noProof="0" dirty="0"/>
              <a:t>Assurez-vous d’apporter</a:t>
            </a:r>
            <a:r>
              <a:rPr lang="fr-CA" baseline="0" noProof="0" dirty="0"/>
              <a:t> la fiche d’exercice pour cet atelier. Utilisez le lien vidéo qui s’y trouve pour revoir ce que nous avons couvert aujourd’hui.</a:t>
            </a:r>
            <a:endParaRPr lang="fr-CA" noProof="0" dirty="0"/>
          </a:p>
        </p:txBody>
      </p:sp>
      <p:sp>
        <p:nvSpPr>
          <p:cNvPr id="4" name="Slide Number Placeholder 3"/>
          <p:cNvSpPr>
            <a:spLocks noGrp="1"/>
          </p:cNvSpPr>
          <p:nvPr>
            <p:ph type="sldNum" sz="quarter" idx="10"/>
          </p:nvPr>
        </p:nvSpPr>
        <p:spPr>
          <a:xfrm>
            <a:off x="4143587" y="9119474"/>
            <a:ext cx="3169920" cy="480060"/>
          </a:xfrm>
          <a:prstGeom prst="rect">
            <a:avLst/>
          </a:prstGeom>
        </p:spPr>
        <p:txBody>
          <a:bodyPr/>
          <a:lstStyle/>
          <a:p>
            <a:fld id="{1454F0EA-2214-4D79-A350-2C5E12F90435}" type="slidenum">
              <a:rPr lang="en-CA" smtClean="0"/>
              <a:t>67</a:t>
            </a:fld>
            <a:endParaRPr lang="en-CA" dirty="0"/>
          </a:p>
        </p:txBody>
      </p:sp>
      <p:sp>
        <p:nvSpPr>
          <p:cNvPr id="5" name="Footer Placeholder 5">
            <a:extLst>
              <a:ext uri="{FF2B5EF4-FFF2-40B4-BE49-F238E27FC236}">
                <a16:creationId xmlns:a16="http://schemas.microsoft.com/office/drawing/2014/main" id="{3603093D-1352-4631-A7B7-BAC2397E1B7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6" name="Slide Number Placeholder 6">
            <a:extLst>
              <a:ext uri="{FF2B5EF4-FFF2-40B4-BE49-F238E27FC236}">
                <a16:creationId xmlns:a16="http://schemas.microsoft.com/office/drawing/2014/main" id="{B8C6937D-4AFD-4891-A76F-F78EA7CD98DE}"/>
              </a:ext>
            </a:extLst>
          </p:cNvPr>
          <p:cNvSpPr txBox="1">
            <a:spLocks/>
          </p:cNvSpPr>
          <p:nvPr/>
        </p:nvSpPr>
        <p:spPr>
          <a:xfrm>
            <a:off x="4306147" y="9279494"/>
            <a:ext cx="3169920" cy="480060"/>
          </a:xfrm>
          <a:prstGeom prst="rect">
            <a:avLst/>
          </a:prstGeom>
        </p:spPr>
        <p:txBody>
          <a:bodyPr vert="horz" lIns="96661" tIns="48331" rIns="96661" bIns="48331" rtlCol="0" anchor="b"/>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0B06FBF4-DAE3-44EA-A1DD-E1B4CDE3A022}" type="slidenum">
              <a:rPr lang="en-CA" smtClean="0"/>
              <a:pPr/>
              <a:t>67</a:t>
            </a:fld>
            <a:endParaRPr lang="en-CA" dirty="0"/>
          </a:p>
        </p:txBody>
      </p:sp>
    </p:spTree>
    <p:extLst>
      <p:ext uri="{BB962C8B-B14F-4D97-AF65-F5344CB8AC3E}">
        <p14:creationId xmlns:p14="http://schemas.microsoft.com/office/powerpoint/2010/main" val="25244837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algn="l"/>
            <a:r>
              <a:rPr lang="fr-CA"/>
              <a:t>[N'hésitez pas à adapter le texte suivant pour qu'il soit accessible, en fonction de votre connaissance des besoins des participants à l'atelier]. </a:t>
            </a:r>
            <a:endParaRPr lang="en-US"/>
          </a:p>
          <a:p>
            <a:pPr algn="l"/>
            <a:r>
              <a:rPr lang="fr-CA" dirty="0"/>
              <a:t> </a:t>
            </a:r>
          </a:p>
          <a:p>
            <a:pPr algn="l"/>
            <a:r>
              <a:rPr lang="fr-CA" dirty="0"/>
              <a:t>Avant de procéder au débriefing, nous vous demandons de bien vouloir prendre cinq minutes pour répondre à l'enquête d'évaluation post-atelier. Cette enquête est similaire à celle réalisée au début de l'atelier ; elle aidera l'équipe de </a:t>
            </a:r>
            <a:r>
              <a:rPr lang="fr-CA" err="1"/>
              <a:t>HabiloMédias</a:t>
            </a:r>
            <a:r>
              <a:rPr lang="fr-CA" dirty="0"/>
              <a:t> à mieux comprendre si l'atelier réussit à soutenir les connaissances, les compétences et la confiance des survivants dans le domaine numérique, et à informer les futures mises à jour du programme. Vos réponses sont totalement anonymes.  </a:t>
            </a:r>
          </a:p>
          <a:p>
            <a:pPr algn="l"/>
            <a:r>
              <a:rPr lang="fr-CA" dirty="0"/>
              <a:t> </a:t>
            </a:r>
          </a:p>
          <a:p>
            <a:pPr algn="l"/>
            <a:r>
              <a:rPr lang="fr-CA" dirty="0"/>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a:t>
            </a:r>
            <a:r>
              <a:rPr lang="fr-CA" dirty="0" err="1"/>
              <a:t>HabiloMédias</a:t>
            </a:r>
            <a:r>
              <a:rPr lang="fr-CA" dirty="0"/>
              <a:t> de savoir que vous êtes le même participant qui remplit les deux enquêtes d'évaluation sans utiliser d'informations permettant de vous identifier.  </a:t>
            </a:r>
          </a:p>
          <a:p>
            <a:pPr algn="l"/>
            <a:r>
              <a:rPr lang="fr-CA" dirty="0"/>
              <a:t> </a:t>
            </a:r>
            <a:endParaRPr lang="en-CA"/>
          </a:p>
          <a:p>
            <a:pPr algn="l"/>
            <a:r>
              <a:rPr lang="fr-CA" dirty="0"/>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endParaRPr lang="en-CA" dirty="0"/>
          </a:p>
          <a:p>
            <a:endParaRPr lang="fr-CA" dirty="0">
              <a:solidFill>
                <a:srgbClr val="000000"/>
              </a:solidFill>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68</a:t>
            </a:fld>
            <a:endParaRPr lang="en-CA" dirty="0"/>
          </a:p>
        </p:txBody>
      </p:sp>
      <p:sp>
        <p:nvSpPr>
          <p:cNvPr id="5" name="Footer Placeholder 5">
            <a:extLst>
              <a:ext uri="{FF2B5EF4-FFF2-40B4-BE49-F238E27FC236}">
                <a16:creationId xmlns:a16="http://schemas.microsoft.com/office/drawing/2014/main" id="{34E24A5E-B1E4-4A32-8D3D-63D62CB4D104}"/>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fontAlgn="base"/>
            <a:r>
              <a:rPr lang="fr-CA" dirty="0"/>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dirty="0" err="1"/>
              <a:t>Shoppers</a:t>
            </a:r>
            <a:r>
              <a:rPr lang="fr-CA" dirty="0"/>
              <a:t>. L’équipe de HabiloMédias qui a élaboré cet atelier utilisera ces entrevues pour guider les mises à jour du programme et évaluer la valeur et l’impact de cet atelier.</a:t>
            </a:r>
            <a:endParaRPr lang="en-CA" dirty="0"/>
          </a:p>
          <a:p>
            <a:pPr fontAlgn="base"/>
            <a:r>
              <a:rPr lang="fr-CA" dirty="0"/>
              <a:t> </a:t>
            </a:r>
            <a:endParaRPr lang="en-CA" dirty="0"/>
          </a:p>
          <a:p>
            <a:pPr fontAlgn="base"/>
            <a:r>
              <a:rPr lang="fr-CA" dirty="0"/>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69</a:t>
            </a:fld>
            <a:endParaRPr lang="en-CA" dirty="0"/>
          </a:p>
        </p:txBody>
      </p:sp>
      <p:sp>
        <p:nvSpPr>
          <p:cNvPr id="6" name="Footer Placeholder 5">
            <a:extLst>
              <a:ext uri="{FF2B5EF4-FFF2-40B4-BE49-F238E27FC236}">
                <a16:creationId xmlns:a16="http://schemas.microsoft.com/office/drawing/2014/main" id="{2FE4EBCD-13A5-4C1E-9E8C-0307457D9B3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68168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29" name="Shape 129"/>
          <p:cNvSpPr>
            <a:spLocks noGrp="1"/>
          </p:cNvSpPr>
          <p:nvPr>
            <p:ph type="body" sz="quarter" idx="1"/>
          </p:nvPr>
        </p:nvSpPr>
        <p:spPr>
          <a:prstGeom prst="rect">
            <a:avLst/>
          </a:prstGeom>
        </p:spPr>
        <p:txBody>
          <a:bodyPr/>
          <a:lstStyle/>
          <a:p>
            <a:r>
              <a:rPr lang="fr-CA" dirty="0"/>
              <a:t>Internet est un réseau. Tout ce qu’on y trouve est relié à tout le reste. Chaque fois que vous visitez un site Web ou utilisez une application sur votre tablette ou téléphone intelligent, vous laissez des traces, appelées </a:t>
            </a:r>
            <a:r>
              <a:rPr lang="fr-CA" i="1" dirty="0"/>
              <a:t>empreintes numériques</a:t>
            </a:r>
            <a:r>
              <a:rPr lang="fr-CA" dirty="0"/>
              <a:t>.</a:t>
            </a:r>
          </a:p>
          <a:p>
            <a:endParaRPr lang="fr-CA" dirty="0"/>
          </a:p>
          <a:p>
            <a:r>
              <a:rPr lang="fr-CA" dirty="0"/>
              <a:t>Parfois, nous savons quand nous laissons ces empreintes, comme lorsque nous partageons une photo. Parfois, il se peut que vous ne sachiez pas ce qu'un site Web ou une application sait de vous après que vous l’ayez utilisé.</a:t>
            </a:r>
          </a:p>
          <a:p>
            <a:endParaRPr lang="fr-CA" dirty="0"/>
          </a:p>
          <a:p>
            <a:r>
              <a:rPr lang="fr-CA" dirty="0"/>
              <a:t>Quoi qu'il en soit, utiliser Internet est comme marcher sur du ciment frais : les empreintes que vous y laissez restent éternellement.</a:t>
            </a:r>
            <a:endParaRPr dirty="0"/>
          </a:p>
        </p:txBody>
      </p:sp>
      <p:sp>
        <p:nvSpPr>
          <p:cNvPr id="4" name="Footer Placeholder 5">
            <a:extLst>
              <a:ext uri="{FF2B5EF4-FFF2-40B4-BE49-F238E27FC236}">
                <a16:creationId xmlns:a16="http://schemas.microsoft.com/office/drawing/2014/main" id="{5CDA589A-804D-42F5-A833-C25A3D626453}"/>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F1613453-EC5A-42BC-B600-CBDD4E68DBBE}"/>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7</a:t>
            </a:fld>
            <a:endParaRPr lang="en-CA"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en sommes maintenant à la fin de l’atelier. Nous aimerions faire le point avec vous avant que vous quittiez. </a:t>
            </a:r>
          </a:p>
          <a:p>
            <a:endParaRPr lang="fr-CA" dirty="0"/>
          </a:p>
          <a:p>
            <a:r>
              <a:rPr lang="fr-CA" dirty="0"/>
              <a:t>Y a-t-il des préoccupations ou des besoins immédiats que nous pourrions vous aider à résoudre? Si nous ne pouvons pas vous aider, nous vous indiquerons des ressources disponibles qui pourraient vous aider.</a:t>
            </a:r>
          </a:p>
          <a:p>
            <a:endParaRPr lang="fr-CA" dirty="0"/>
          </a:p>
          <a:p>
            <a:r>
              <a:rPr lang="fr-CA" dirty="0"/>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dirty="0"/>
          </a:p>
          <a:p>
            <a:r>
              <a:rPr lang="fr-CA" dirty="0"/>
              <a:t>Terminons par une question : quelle compétence avez-vous acquise au cours de cet atelier et qui vous sera utile dans votre propre vie?</a:t>
            </a:r>
          </a:p>
          <a:p>
            <a:endParaRPr lang="fr-CA" dirty="0"/>
          </a:p>
          <a:p>
            <a:endParaRPr lang="fr-CA" dirty="0">
              <a:latin typeface="Segoe UI"/>
              <a:cs typeface="Segoe U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71</a:t>
            </a:fld>
            <a:endParaRPr lang="en-CA" dirty="0"/>
          </a:p>
        </p:txBody>
      </p:sp>
      <p:sp>
        <p:nvSpPr>
          <p:cNvPr id="5" name="Footer Placeholder 5">
            <a:extLst>
              <a:ext uri="{FF2B5EF4-FFF2-40B4-BE49-F238E27FC236}">
                <a16:creationId xmlns:a16="http://schemas.microsoft.com/office/drawing/2014/main" id="{2735D28D-F184-4A42-9797-5CCA38F0ABF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4104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34" name="Shape 134"/>
          <p:cNvSpPr>
            <a:spLocks noGrp="1"/>
          </p:cNvSpPr>
          <p:nvPr>
            <p:ph type="body" sz="quarter" idx="1"/>
          </p:nvPr>
        </p:nvSpPr>
        <p:spPr>
          <a:prstGeom prst="rect">
            <a:avLst/>
          </a:prstGeom>
        </p:spPr>
        <p:txBody>
          <a:bodyPr/>
          <a:lstStyle/>
          <a:p>
            <a:r>
              <a:rPr lang="fr-CA" dirty="0">
                <a:solidFill>
                  <a:schemeClr val="tx1"/>
                </a:solidFill>
              </a:rPr>
              <a:t>C’est pourquoi il est important de faire attention à ce que vous partagez en ligne.</a:t>
            </a:r>
          </a:p>
          <a:p>
            <a:endParaRPr lang="fr-CA" dirty="0">
              <a:solidFill>
                <a:schemeClr val="tx1"/>
              </a:solidFill>
            </a:endParaRPr>
          </a:p>
          <a:p>
            <a:r>
              <a:rPr lang="fr-CA" dirty="0">
                <a:solidFill>
                  <a:schemeClr val="tx1"/>
                </a:solidFill>
              </a:rPr>
              <a:t>Par exemple, vous ne devriez jamais publier des choses comme un numéro de carte de crédit, des informations bancaires ou des mots de passe, sauf lorsque vous êtes sur le site Web de votre banque ou un site marchand en qui vous avez confiance et que vous savez sécurisé qui vous demande ces informations. </a:t>
            </a:r>
          </a:p>
        </p:txBody>
      </p:sp>
      <p:sp>
        <p:nvSpPr>
          <p:cNvPr id="4" name="Footer Placeholder 5">
            <a:extLst>
              <a:ext uri="{FF2B5EF4-FFF2-40B4-BE49-F238E27FC236}">
                <a16:creationId xmlns:a16="http://schemas.microsoft.com/office/drawing/2014/main" id="{858C37F0-A180-4DBE-A8B4-5C6FF2CB581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804476FB-5912-41FC-86C3-ABE35E256D15}"/>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8</a:t>
            </a:fld>
            <a:endParaRPr lang="en-CA"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38" name="Shape 138"/>
          <p:cNvSpPr>
            <a:spLocks noGrp="1"/>
          </p:cNvSpPr>
          <p:nvPr>
            <p:ph type="body" sz="quarter" idx="1"/>
          </p:nvPr>
        </p:nvSpPr>
        <p:spPr>
          <a:prstGeom prst="rect">
            <a:avLst/>
          </a:prstGeom>
        </p:spPr>
        <p:txBody>
          <a:bodyPr/>
          <a:lstStyle/>
          <a:p>
            <a:r>
              <a:rPr lang="fr-CA" dirty="0">
                <a:solidFill>
                  <a:schemeClr val="tx1"/>
                </a:solidFill>
              </a:rPr>
              <a:t>Vous saurez qu’un site est sécurisé si l’adresse Web se termine par https (pas juste http) et qu’il y a une image d’un cadenas dans la barre d’adresse, ce qui signifie que tout ce que vous lui envoyez, comme les informations relatives à votre carte de crédit, est </a:t>
            </a:r>
            <a:r>
              <a:rPr lang="fr-CA" i="1" dirty="0">
                <a:solidFill>
                  <a:schemeClr val="tx1"/>
                </a:solidFill>
              </a:rPr>
              <a:t>chiffré</a:t>
            </a:r>
            <a:r>
              <a:rPr lang="fr-CA" dirty="0">
                <a:solidFill>
                  <a:schemeClr val="tx1"/>
                </a:solidFill>
              </a:rPr>
              <a:t> : personne d’autre ne peut les intercepter et les lire.</a:t>
            </a:r>
          </a:p>
          <a:p>
            <a:endParaRPr lang="fr-CA" dirty="0">
              <a:solidFill>
                <a:schemeClr val="tx1"/>
              </a:solidFill>
            </a:endParaRPr>
          </a:p>
          <a:p>
            <a:r>
              <a:rPr lang="fr-CA" dirty="0">
                <a:solidFill>
                  <a:schemeClr val="tx1"/>
                </a:solidFill>
              </a:rPr>
              <a:t>Le site lui-même n’est pas digne de confiance pour autant. Nous verrons comment le découvrir dans l’atelier d’introduction aux bases d’Internet.</a:t>
            </a:r>
            <a:endParaRPr lang="fr-CA" i="0" dirty="0">
              <a:solidFill>
                <a:schemeClr val="tx1"/>
              </a:solidFill>
            </a:endParaRPr>
          </a:p>
          <a:p>
            <a:endParaRPr dirty="0">
              <a:solidFill>
                <a:schemeClr val="tx1"/>
              </a:solidFill>
            </a:endParaRPr>
          </a:p>
        </p:txBody>
      </p:sp>
      <p:sp>
        <p:nvSpPr>
          <p:cNvPr id="4" name="Footer Placeholder 5">
            <a:extLst>
              <a:ext uri="{FF2B5EF4-FFF2-40B4-BE49-F238E27FC236}">
                <a16:creationId xmlns:a16="http://schemas.microsoft.com/office/drawing/2014/main" id="{CCB57AB3-95F6-43C4-A161-57192423599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
        <p:nvSpPr>
          <p:cNvPr id="5" name="Slide Number Placeholder 6">
            <a:extLst>
              <a:ext uri="{FF2B5EF4-FFF2-40B4-BE49-F238E27FC236}">
                <a16:creationId xmlns:a16="http://schemas.microsoft.com/office/drawing/2014/main" id="{6DBDEF6E-8499-4407-8093-16776FA179C0}"/>
              </a:ext>
            </a:extLst>
          </p:cNvPr>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0B06FBF4-DAE3-44EA-A1DD-E1B4CDE3A022}" type="slidenum">
              <a:rPr lang="en-CA" smtClean="0"/>
              <a:pPr/>
              <a:t>9</a:t>
            </a:fld>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143199" y="1122363"/>
            <a:ext cx="6859191"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143199" y="3602038"/>
            <a:ext cx="6859191"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ue gradient">
    <p:bg>
      <p:bgPr>
        <a:gradFill flip="none" rotWithShape="1">
          <a:gsLst>
            <a:gs pos="2000">
              <a:srgbClr val="00BDF2"/>
            </a:gs>
            <a:gs pos="50000">
              <a:srgbClr val="C1F2FF"/>
            </a:gs>
            <a:gs pos="100000">
              <a:srgbClr val="00B0F0"/>
            </a:gs>
          </a:gsLst>
          <a:lin ang="5400000" scaled="0"/>
        </a:gradFill>
        <a:effectLst/>
      </p:bgPr>
    </p:bg>
    <p:spTree>
      <p:nvGrpSpPr>
        <p:cNvPr id="1" name=""/>
        <p:cNvGrpSpPr/>
        <p:nvPr/>
      </p:nvGrpSpPr>
      <p:grpSpPr>
        <a:xfrm>
          <a:off x="0" y="0"/>
          <a:ext cx="0" cy="0"/>
          <a:chOff x="0" y="0"/>
          <a:chExt cx="0" cy="0"/>
        </a:xfrm>
      </p:grpSpPr>
      <p:sp>
        <p:nvSpPr>
          <p:cNvPr id="92" name="Rectangle 24"/>
          <p:cNvSpPr txBox="1"/>
          <p:nvPr/>
        </p:nvSpPr>
        <p:spPr>
          <a:xfrm>
            <a:off x="130814" y="6525346"/>
            <a:ext cx="2662702" cy="3077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808080"/>
                </a:solidFill>
              </a:defRPr>
            </a:lvl1pPr>
          </a:lstStyle>
          <a:p>
            <a:r>
              <a:rPr dirty="0"/>
              <a:t>© 2015 MediaSmarts</a:t>
            </a:r>
          </a:p>
        </p:txBody>
      </p:sp>
      <p:sp>
        <p:nvSpPr>
          <p:cNvPr id="93" name="Slide Number"/>
          <p:cNvSpPr txBox="1">
            <a:spLocks noGrp="1"/>
          </p:cNvSpPr>
          <p:nvPr>
            <p:ph type="sldNum" sz="quarter" idx="2"/>
          </p:nvPr>
        </p:nvSpPr>
        <p:spPr>
          <a:xfrm>
            <a:off x="6279265" y="6217852"/>
            <a:ext cx="275073" cy="276999"/>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623996" y="1709739"/>
            <a:ext cx="788807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623996" y="4589462"/>
            <a:ext cx="788807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628759" y="1825625"/>
            <a:ext cx="3886875"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629950" y="365126"/>
            <a:ext cx="7888070" cy="1325563"/>
          </a:xfrm>
          <a:prstGeom prst="rect">
            <a:avLst/>
          </a:prstGeom>
        </p:spPr>
        <p:txBody>
          <a:bodyPr/>
          <a:lstStyle/>
          <a:p>
            <a:r>
              <a:t>Title Text</a:t>
            </a:r>
          </a:p>
        </p:txBody>
      </p:sp>
      <p:sp>
        <p:nvSpPr>
          <p:cNvPr id="48" name="Body Level One…"/>
          <p:cNvSpPr txBox="1">
            <a:spLocks noGrp="1"/>
          </p:cNvSpPr>
          <p:nvPr>
            <p:ph type="body" sz="quarter" idx="1"/>
          </p:nvPr>
        </p:nvSpPr>
        <p:spPr>
          <a:xfrm>
            <a:off x="629950" y="1681164"/>
            <a:ext cx="3869014"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4629954" y="1681164"/>
            <a:ext cx="3888066"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3888066" y="987426"/>
            <a:ext cx="4629955"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13"/>
          </p:nvPr>
        </p:nvSpPr>
        <p:spPr>
          <a:xfrm>
            <a:off x="629949" y="2057400"/>
            <a:ext cx="2949691"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629950" y="457200"/>
            <a:ext cx="2949691"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13"/>
          </p:nvPr>
        </p:nvSpPr>
        <p:spPr>
          <a:xfrm>
            <a:off x="3888066" y="987426"/>
            <a:ext cx="4629955" cy="4873625"/>
          </a:xfrm>
          <a:prstGeom prst="rect">
            <a:avLst/>
          </a:prstGeom>
        </p:spPr>
        <p:txBody>
          <a:bodyPr lIns="91439" rIns="91439">
            <a:noAutofit/>
          </a:bodyPr>
          <a:lstStyle/>
          <a:p>
            <a:endParaRPr dirty="0"/>
          </a:p>
        </p:txBody>
      </p:sp>
      <p:sp>
        <p:nvSpPr>
          <p:cNvPr id="84" name="Body Level One…"/>
          <p:cNvSpPr txBox="1">
            <a:spLocks noGrp="1"/>
          </p:cNvSpPr>
          <p:nvPr>
            <p:ph type="body" sz="quarter" idx="1"/>
          </p:nvPr>
        </p:nvSpPr>
        <p:spPr>
          <a:xfrm>
            <a:off x="629950" y="2057400"/>
            <a:ext cx="2949691"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28759" y="365126"/>
            <a:ext cx="788807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628759" y="1825625"/>
            <a:ext cx="788807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241757" y="6400414"/>
            <a:ext cx="275073" cy="276999"/>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D027FF-4414-4698-94D0-638A596D7F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A63EC4-D158-4575-9452-466B38747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414636-8387-4852-8187-9ECD520E47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44507227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B1CBD0-0E68-4632-8332-CD9D9F84D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76906597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B2AAA2-5844-4F72-953B-7D71CB2F43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63296448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20242-1259-4891-8DC0-26C5A6AC4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46420588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A26CE8-431C-44F2-9F20-8B37FBFCA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98009784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8EE756-F0DA-4583-A68C-803E2FE88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422539129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DC5931-58F7-4A21-871C-DDF1E0C0B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A40212-21BB-471E-AA8A-7BEBF7A33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521E2E-C666-4142-8C69-B659D407B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17DFF6-DDFC-470B-998A-1CFCC510F4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0827151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B1C3C8-E13D-48EB-B1FD-D641E1A362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95440665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46E6B6-A75B-4124-8A32-05D3C9A73E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83606C-5FA2-4DFE-AAC3-E4143DB36B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64206673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3C16F2-D8A3-4508-973F-80D8171C27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0094D2-5948-4557-B1DE-6E289B6F7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357863-88E4-4D1F-B838-81AB5BA400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9F0BAA-41AE-4B7A-9246-4E4BC6B94E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5FBFD64-04D7-450E-A06A-7F9F900F8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430ED4-35F2-4F05-9423-772FD3BCB7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7AF0E8-5BBF-403C-BA44-E693FB6C40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39491793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770D20-953D-41EB-80E8-020942D6BF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48762082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ADF7D5E-0BC3-47C4-8848-E8724086D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AC8775-B7E0-4723-AD74-6D0E52E1EE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22D7DC-2E62-4EC5-8FC4-47D8CB6C9B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F09C52-3979-490B-B7EA-41CE1716F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408356980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2E1914-7EBF-485F-9E7D-21E43E5DF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107280966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7DB2A8-9A52-4B10-9282-BF9136792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09463942"/>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EDF8D0-9CA6-4ABB-9911-189E83136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83105638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F8597D-6D49-432A-9FAA-3BE5A08A86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37431231"/>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6C23EF-3F31-49F5-8B55-D91E96E9BF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02143167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D91B92-9D7A-4644-B4B2-C6FAF71F4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113634080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CDE0230-C072-41A2-9428-7F21C340C7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ABA1C6-B776-460B-A59B-F5227B1AA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508351600"/>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2CD13C-FC79-4223-B719-2A1A180310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AB3955-24E8-477C-A68A-030E8E83D9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B430F9-5E13-41E3-BB84-F3230B14A3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143806-CE3A-4296-AC0A-195B2244E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077929637"/>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FC4013-0143-44F5-9162-EB58708A5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61AB6F-FE99-4B60-9EF3-9404ACCDB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49A9CE-6A2C-4C77-85D7-822412A54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E38D38F-F633-4D98-94E8-381850CE2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833A64-F017-48B2-8C31-4D93BB0FE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E608510-697D-41E2-A41C-244E0CD7E4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pic>
        <p:nvPicPr>
          <p:cNvPr id="4" name="Picture 3">
            <a:extLst>
              <a:ext uri="{FF2B5EF4-FFF2-40B4-BE49-F238E27FC236}">
                <a16:creationId xmlns:a16="http://schemas.microsoft.com/office/drawing/2014/main" id="{1BFBE724-0767-4190-9E1A-5BCF9AB178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8698" y="3069754"/>
            <a:ext cx="1728192" cy="1728192"/>
          </a:xfrm>
          <a:prstGeom prst="rect">
            <a:avLst/>
          </a:prstGeom>
        </p:spPr>
      </p:pic>
      <p:sp>
        <p:nvSpPr>
          <p:cNvPr id="5" name="Rectangle 4">
            <a:extLst>
              <a:ext uri="{FF2B5EF4-FFF2-40B4-BE49-F238E27FC236}">
                <a16:creationId xmlns:a16="http://schemas.microsoft.com/office/drawing/2014/main" id="{D8277CFC-F6A8-474C-B386-CAA8CA6C3936}"/>
              </a:ext>
            </a:extLst>
          </p:cNvPr>
          <p:cNvSpPr/>
          <p:nvPr/>
        </p:nvSpPr>
        <p:spPr>
          <a:xfrm>
            <a:off x="2412554" y="4978541"/>
            <a:ext cx="4572000" cy="523220"/>
          </a:xfrm>
          <a:prstGeom prst="rect">
            <a:avLst/>
          </a:prstGeom>
        </p:spPr>
        <p:txBody>
          <a:bodyPr>
            <a:spAutoFit/>
          </a:bodyPr>
          <a:lstStyle/>
          <a:p>
            <a:r>
              <a:rPr lang="en-CA" sz="2800" b="1" dirty="0"/>
              <a:t>https://bit.ly/sondage-eval</a:t>
            </a:r>
          </a:p>
        </p:txBody>
      </p:sp>
    </p:spTree>
    <p:extLst>
      <p:ext uri="{BB962C8B-B14F-4D97-AF65-F5344CB8AC3E}">
        <p14:creationId xmlns:p14="http://schemas.microsoft.com/office/powerpoint/2010/main" val="84687575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5AFF05-2DA7-42D8-81AF-45A4E867E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A246242-4B3C-4D2E-9948-CCC632017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8164DD-E1F9-49E2-956E-539D7FDF7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F7E5A9-D9E3-4656-923B-46BE19C585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1343280614"/>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A987FE-7538-4626-939A-93323307F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409240824"/>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CE05C9-3F58-451B-BA25-1DF6BB33C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91411878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37C4CA-4904-4E9E-8EED-7A9BB13FDB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96654924"/>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49CC629-54D4-4973-997E-0C7FFC1558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660833645"/>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2C2A4E-932C-474B-8B16-19240CA11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69851909"/>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467376-1B35-43FA-99AC-BCD4BB0AA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0421170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C0F8F1-A50D-4FEC-AC74-85C75C667B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EB7EDD-10E5-4AE9-A28D-72722B169A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938495311"/>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396B0A-4FF9-4CC9-86D3-0119866FB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1017700818"/>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6F16A3-45AB-475F-BAD1-F5C88E921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1129538855"/>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7ED73B-AE45-4794-88B3-889F0E983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7B7BC9-A351-490B-8F38-892A5D77D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804062690"/>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EAF50C-05D4-4992-A676-98CCB5C6C4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95D01E-2DAC-41EE-8E93-974BE6880A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810618-2C93-4B81-82F7-7DD9C151F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195848910"/>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0EA68E8-1694-4987-A96A-4EB91B04E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
        <p:nvSpPr>
          <p:cNvPr id="4" name="Rectangle 3">
            <a:extLst>
              <a:ext uri="{FF2B5EF4-FFF2-40B4-BE49-F238E27FC236}">
                <a16:creationId xmlns:a16="http://schemas.microsoft.com/office/drawing/2014/main" id="{E0BA3E1F-98DD-4A6A-9640-9F3CB147F75F}"/>
              </a:ext>
            </a:extLst>
          </p:cNvPr>
          <p:cNvSpPr/>
          <p:nvPr/>
        </p:nvSpPr>
        <p:spPr>
          <a:xfrm>
            <a:off x="2418993" y="4989680"/>
            <a:ext cx="4412490" cy="523220"/>
          </a:xfrm>
          <a:prstGeom prst="rect">
            <a:avLst/>
          </a:prstGeom>
        </p:spPr>
        <p:txBody>
          <a:bodyPr wrap="none">
            <a:spAutoFit/>
          </a:bodyPr>
          <a:lstStyle/>
          <a:p>
            <a:r>
              <a:rPr lang="en-CA" sz="2800" b="1" dirty="0"/>
              <a:t>https://bit.ly/sondage-eval2</a:t>
            </a:r>
          </a:p>
        </p:txBody>
      </p:sp>
      <p:pic>
        <p:nvPicPr>
          <p:cNvPr id="5" name="Picture 4">
            <a:extLst>
              <a:ext uri="{FF2B5EF4-FFF2-40B4-BE49-F238E27FC236}">
                <a16:creationId xmlns:a16="http://schemas.microsoft.com/office/drawing/2014/main" id="{D5E09A44-F3F6-46E8-8D38-C48D0E45F5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1253" y="3068960"/>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64BD0B5-3463-4E11-8ED4-A91985311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352143684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4FE9F3-39CB-4E38-A2B1-9758727A69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4116BD-7536-4CCF-A495-155B2B9502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 y="0"/>
            <a:ext cx="9143999" cy="6858000"/>
          </a:xfrm>
          <a:prstGeom prst="rect">
            <a:avLst/>
          </a:prstGeom>
        </p:spPr>
      </p:pic>
    </p:spTree>
    <p:extLst>
      <p:ext uri="{BB962C8B-B14F-4D97-AF65-F5344CB8AC3E}">
        <p14:creationId xmlns:p14="http://schemas.microsoft.com/office/powerpoint/2010/main" val="1683190676"/>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357746-9B91-4D8F-895D-81F9777AAE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F94141-4CA8-4491-8D6F-43EBA4F2A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 y="0"/>
            <a:ext cx="9143999" cy="6858000"/>
          </a:xfrm>
          <a:prstGeom prst="rect">
            <a:avLst/>
          </a:prstGeom>
        </p:spPr>
      </p:pic>
    </p:spTree>
    <p:extLst>
      <p:ext uri="{BB962C8B-B14F-4D97-AF65-F5344CB8AC3E}">
        <p14:creationId xmlns:p14="http://schemas.microsoft.com/office/powerpoint/2010/main" val="27548830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C66A18-D053-427B-B6A4-A560598D6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4A974-B412-42E8-9E5E-F08473D400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0"/>
            <a:ext cx="9144000" cy="6858000"/>
          </a:xfrm>
          <a:prstGeom prst="rect">
            <a:avLst/>
          </a:prstGeom>
        </p:spPr>
      </p:pic>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4c5c5503c44fa6d2cbaf317ffb6be194be91b"/>
</p:tagLst>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419DEEA-5FC3-4F18-BB36-57438BF51D6C}"/>
</file>

<file path=customXml/itemProps2.xml><?xml version="1.0" encoding="utf-8"?>
<ds:datastoreItem xmlns:ds="http://schemas.openxmlformats.org/officeDocument/2006/customXml" ds:itemID="{BA247B11-3648-470A-96E9-801F643CBB90}">
  <ds:schemaRefs>
    <ds:schemaRef ds:uri="http://schemas.microsoft.com/office/2006/documentManagement/types"/>
    <ds:schemaRef ds:uri="http://schemas.openxmlformats.org/package/2006/metadata/core-properties"/>
    <ds:schemaRef ds:uri="http://purl.org/dc/elements/1.1/"/>
    <ds:schemaRef ds:uri="http://purl.org/dc/dcmitype/"/>
    <ds:schemaRef ds:uri="b01ef96e-219f-4be9-a834-eb01f50fa731"/>
    <ds:schemaRef ds:uri="http://schemas.microsoft.com/office/infopath/2007/PartnerControls"/>
    <ds:schemaRef ds:uri="http://www.w3.org/XML/1998/namespace"/>
    <ds:schemaRef ds:uri="cc48ac03-9cf9-44ce-aaea-61a9f4bb4331"/>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1529F2D8-EF76-4D9C-B3C3-72EED95C4F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42804</TotalTime>
  <Words>5531</Words>
  <Application>Microsoft Office PowerPoint</Application>
  <PresentationFormat>Custom</PresentationFormat>
  <Paragraphs>441</Paragraphs>
  <Slides>72</Slides>
  <Notes>70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72</vt:i4>
      </vt:variant>
    </vt:vector>
  </HeadingPairs>
  <TitlesOfParts>
    <vt:vector size="78" baseType="lpstr">
      <vt:lpstr>Arial</vt:lpstr>
      <vt:lpstr>Calibri</vt:lpstr>
      <vt:lpstr>Calibri Light</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Kathryn Hill</dc:creator>
  <cp:lastModifiedBy>Julia Ladouceur</cp:lastModifiedBy>
  <cp:revision>297</cp:revision>
  <cp:lastPrinted>2024-07-25T19:23:49Z</cp:lastPrinted>
  <dcterms:modified xsi:type="dcterms:W3CDTF">2025-04-09T18:40:54Z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36780300</vt:r8>
  </property>
  <property fmtid="{D5CDD505-2E9C-101B-9397-08002B2CF9AE}" pid="3" name="ContentTypeId">
    <vt:lpwstr>0x0101003B0072686291764A9A4051E7722B3456</vt:lpwstr>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_SourceUrl">
    <vt:lpwstr/>
  </property>
  <property fmtid="{D5CDD505-2E9C-101B-9397-08002B2CF9AE}" pid="12" name="_SharedFileIndex">
    <vt:lpwstr/>
  </property>
</Properties>
</file>