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2"/>
  </p:notesMasterIdLst>
  <p:sldIdLst>
    <p:sldId id="256" r:id="rId5"/>
    <p:sldId id="468" r:id="rId6"/>
    <p:sldId id="469" r:id="rId7"/>
    <p:sldId id="268" r:id="rId8"/>
    <p:sldId id="489" r:id="rId9"/>
    <p:sldId id="291" r:id="rId10"/>
    <p:sldId id="338" r:id="rId11"/>
    <p:sldId id="258" r:id="rId12"/>
    <p:sldId id="293" r:id="rId13"/>
    <p:sldId id="269" r:id="rId14"/>
    <p:sldId id="270" r:id="rId15"/>
    <p:sldId id="357" r:id="rId16"/>
    <p:sldId id="490" r:id="rId17"/>
    <p:sldId id="491" r:id="rId18"/>
    <p:sldId id="415" r:id="rId19"/>
    <p:sldId id="492" r:id="rId20"/>
    <p:sldId id="493" r:id="rId21"/>
    <p:sldId id="494" r:id="rId22"/>
    <p:sldId id="495" r:id="rId23"/>
    <p:sldId id="275" r:id="rId24"/>
    <p:sldId id="276" r:id="rId25"/>
    <p:sldId id="407" r:id="rId26"/>
    <p:sldId id="408" r:id="rId27"/>
    <p:sldId id="381" r:id="rId28"/>
    <p:sldId id="405" r:id="rId29"/>
    <p:sldId id="382" r:id="rId30"/>
    <p:sldId id="403" r:id="rId31"/>
    <p:sldId id="383" r:id="rId32"/>
    <p:sldId id="404" r:id="rId33"/>
    <p:sldId id="484" r:id="rId34"/>
    <p:sldId id="339" r:id="rId35"/>
    <p:sldId id="496" r:id="rId36"/>
    <p:sldId id="416" r:id="rId37"/>
    <p:sldId id="299" r:id="rId38"/>
    <p:sldId id="368" r:id="rId39"/>
    <p:sldId id="409" r:id="rId40"/>
    <p:sldId id="497" r:id="rId41"/>
    <p:sldId id="367" r:id="rId42"/>
    <p:sldId id="369" r:id="rId43"/>
    <p:sldId id="337" r:id="rId44"/>
    <p:sldId id="375" r:id="rId45"/>
    <p:sldId id="418" r:id="rId46"/>
    <p:sldId id="370" r:id="rId47"/>
    <p:sldId id="301" r:id="rId48"/>
    <p:sldId id="300" r:id="rId49"/>
    <p:sldId id="364" r:id="rId50"/>
    <p:sldId id="372" r:id="rId51"/>
    <p:sldId id="373" r:id="rId52"/>
    <p:sldId id="365" r:id="rId53"/>
    <p:sldId id="366" r:id="rId54"/>
    <p:sldId id="374" r:id="rId55"/>
    <p:sldId id="485" r:id="rId56"/>
    <p:sldId id="261" r:id="rId57"/>
    <p:sldId id="265" r:id="rId58"/>
    <p:sldId id="266" r:id="rId59"/>
    <p:sldId id="267" r:id="rId60"/>
    <p:sldId id="391" r:id="rId61"/>
    <p:sldId id="498" r:id="rId62"/>
    <p:sldId id="499" r:id="rId63"/>
    <p:sldId id="271" r:id="rId64"/>
    <p:sldId id="272" r:id="rId65"/>
    <p:sldId id="273" r:id="rId66"/>
    <p:sldId id="500" r:id="rId67"/>
    <p:sldId id="277" r:id="rId68"/>
    <p:sldId id="279" r:id="rId69"/>
    <p:sldId id="280" r:id="rId70"/>
    <p:sldId id="297" r:id="rId71"/>
    <p:sldId id="282" r:id="rId72"/>
    <p:sldId id="283" r:id="rId73"/>
    <p:sldId id="285" r:id="rId74"/>
    <p:sldId id="501" r:id="rId75"/>
    <p:sldId id="397" r:id="rId76"/>
    <p:sldId id="406" r:id="rId77"/>
    <p:sldId id="398" r:id="rId78"/>
    <p:sldId id="411" r:id="rId79"/>
    <p:sldId id="412" r:id="rId80"/>
    <p:sldId id="410" r:id="rId81"/>
    <p:sldId id="400" r:id="rId82"/>
    <p:sldId id="414" r:id="rId83"/>
    <p:sldId id="502" r:id="rId84"/>
    <p:sldId id="503" r:id="rId85"/>
    <p:sldId id="379" r:id="rId86"/>
    <p:sldId id="504" r:id="rId87"/>
    <p:sldId id="583" r:id="rId88"/>
    <p:sldId id="585" r:id="rId89"/>
    <p:sldId id="474" r:id="rId90"/>
    <p:sldId id="584" r:id="rId91"/>
  </p:sldIdLst>
  <p:sldSz cx="9144000" cy="6858000" type="screen4x3"/>
  <p:notesSz cx="7315200" cy="9601200"/>
  <p:custDataLst>
    <p:tags r:id="rId9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94" userDrawn="1">
          <p15:clr>
            <a:srgbClr val="A4A3A4"/>
          </p15:clr>
        </p15:guide>
        <p15:guide id="2" pos="2273" userDrawn="1">
          <p15:clr>
            <a:srgbClr val="A4A3A4"/>
          </p15:clr>
        </p15:guide>
        <p15:guide id="3" orient="horz" pos="3024" userDrawn="1">
          <p15:clr>
            <a:srgbClr val="A4A3A4"/>
          </p15:clr>
        </p15:guide>
        <p15:guide id="4"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ra Brisson-Boivin" initials="KBB" lastIdx="2" clrIdx="0"/>
  <p:cmAuthor id="1" name="Media Education Specialist" initials="ME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86426" autoAdjust="0"/>
  </p:normalViewPr>
  <p:slideViewPr>
    <p:cSldViewPr>
      <p:cViewPr varScale="1">
        <p:scale>
          <a:sx n="71" d="100"/>
          <a:sy n="71" d="100"/>
        </p:scale>
        <p:origin x="1733" y="62"/>
      </p:cViewPr>
      <p:guideLst>
        <p:guide orient="horz" pos="2160"/>
        <p:guide pos="2880"/>
      </p:guideLst>
    </p:cSldViewPr>
  </p:slideViewPr>
  <p:notesTextViewPr>
    <p:cViewPr>
      <p:scale>
        <a:sx n="125" d="100"/>
        <a:sy n="125" d="100"/>
      </p:scale>
      <p:origin x="0" y="0"/>
    </p:cViewPr>
  </p:notesTextViewPr>
  <p:sorterViewPr>
    <p:cViewPr>
      <p:scale>
        <a:sx n="100" d="100"/>
        <a:sy n="100" d="100"/>
      </p:scale>
      <p:origin x="0" y="-726"/>
    </p:cViewPr>
  </p:sorterViewPr>
  <p:notesViewPr>
    <p:cSldViewPr>
      <p:cViewPr varScale="1">
        <p:scale>
          <a:sx n="80" d="100"/>
          <a:sy n="80" d="100"/>
        </p:scale>
        <p:origin x="2754" y="108"/>
      </p:cViewPr>
      <p:guideLst>
        <p:guide orient="horz" pos="2994"/>
        <p:guide pos="2273"/>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commentAuthors" Target="commentAuthors.xml"/><Relationship Id="rId9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tags" Target="tags/tag1.xml"/><Relationship Id="rId9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0ED00E73-978A-400B-997D-6ED2D70F1A31}"/>
    <pc:docChg chg="custSel addSld modSld">
      <pc:chgData name="Julia Ladouceur" userId="e310b842-ce3a-4ef8-b271-c269c87bdd4c" providerId="ADAL" clId="{0ED00E73-978A-400B-997D-6ED2D70F1A31}" dt="2025-04-09T18:42:03.163" v="2"/>
      <pc:docMkLst>
        <pc:docMk/>
      </pc:docMkLst>
      <pc:sldChg chg="addSp delSp modSp add">
        <pc:chgData name="Julia Ladouceur" userId="e310b842-ce3a-4ef8-b271-c269c87bdd4c" providerId="ADAL" clId="{0ED00E73-978A-400B-997D-6ED2D70F1A31}" dt="2025-04-09T18:42:03.163" v="2"/>
        <pc:sldMkLst>
          <pc:docMk/>
          <pc:sldMk cId="3841201332" sldId="585"/>
        </pc:sldMkLst>
        <pc:spChg chg="del">
          <ac:chgData name="Julia Ladouceur" userId="e310b842-ce3a-4ef8-b271-c269c87bdd4c" providerId="ADAL" clId="{0ED00E73-978A-400B-997D-6ED2D70F1A31}" dt="2025-04-09T18:41:55.093" v="1" actId="478"/>
          <ac:spMkLst>
            <pc:docMk/>
            <pc:sldMk cId="3841201332" sldId="585"/>
            <ac:spMk id="2" creationId="{1DCB1C6C-C68D-4DC4-8C73-9D047297A52E}"/>
          </ac:spMkLst>
        </pc:spChg>
        <pc:spChg chg="del">
          <ac:chgData name="Julia Ladouceur" userId="e310b842-ce3a-4ef8-b271-c269c87bdd4c" providerId="ADAL" clId="{0ED00E73-978A-400B-997D-6ED2D70F1A31}" dt="2025-04-09T18:41:55.093" v="1" actId="478"/>
          <ac:spMkLst>
            <pc:docMk/>
            <pc:sldMk cId="3841201332" sldId="585"/>
            <ac:spMk id="3" creationId="{C09CDC4E-F00C-4971-980D-1CF61798B39B}"/>
          </ac:spMkLst>
        </pc:spChg>
        <pc:picChg chg="add mod">
          <ac:chgData name="Julia Ladouceur" userId="e310b842-ce3a-4ef8-b271-c269c87bdd4c" providerId="ADAL" clId="{0ED00E73-978A-400B-997D-6ED2D70F1A31}" dt="2025-04-09T18:42:03.163" v="2"/>
          <ac:picMkLst>
            <pc:docMk/>
            <pc:sldMk cId="3841201332" sldId="585"/>
            <ac:picMk id="5" creationId="{7E3D59F1-7E45-49C3-885E-AD26CCA1F6E0}"/>
          </ac:picMkLst>
        </pc:picChg>
      </pc:sldChg>
    </pc:docChg>
  </pc:docChgLst>
  <pc:docChgLst>
    <pc:chgData name="Khadija Baig" userId="S::kbaig@mediasmarts.ca::a06400fb-e840-4cf6-8e52-c99a8cee0d79" providerId="AD" clId="Web-{7603B72C-1D5C-04C6-8664-4F82C0428042}"/>
    <pc:docChg chg="modSld">
      <pc:chgData name="Khadija Baig" userId="S::kbaig@mediasmarts.ca::a06400fb-e840-4cf6-8e52-c99a8cee0d79" providerId="AD" clId="Web-{7603B72C-1D5C-04C6-8664-4F82C0428042}" dt="2025-01-17T14:30:14.804" v="5"/>
      <pc:docMkLst>
        <pc:docMk/>
      </pc:docMkLst>
      <pc:sldChg chg="modNotes">
        <pc:chgData name="Khadija Baig" userId="S::kbaig@mediasmarts.ca::a06400fb-e840-4cf6-8e52-c99a8cee0d79" providerId="AD" clId="Web-{7603B72C-1D5C-04C6-8664-4F82C0428042}" dt="2025-01-17T14:30:07.476" v="2"/>
        <pc:sldMkLst>
          <pc:docMk/>
          <pc:sldMk cId="846875752" sldId="489"/>
        </pc:sldMkLst>
      </pc:sldChg>
      <pc:sldChg chg="modNotes">
        <pc:chgData name="Khadija Baig" userId="S::kbaig@mediasmarts.ca::a06400fb-e840-4cf6-8e52-c99a8cee0d79" providerId="AD" clId="Web-{7603B72C-1D5C-04C6-8664-4F82C0428042}" dt="2025-01-17T14:30:14.804" v="5"/>
        <pc:sldMkLst>
          <pc:docMk/>
          <pc:sldMk cId="2328517508" sldId="504"/>
        </pc:sldMkLst>
      </pc:sldChg>
    </pc:docChg>
  </pc:docChgLst>
  <pc:docChgLst>
    <pc:chgData name="Julia Ladouceur" userId="e310b842-ce3a-4ef8-b271-c269c87bdd4c" providerId="ADAL" clId="{73BDD358-1BC2-4F56-B872-C725E4A03DE5}"/>
  </pc:docChgLst>
  <pc:docChgLst>
    <pc:chgData name="Julia Ladouceur" userId="e310b842-ce3a-4ef8-b271-c269c87bdd4c" providerId="ADAL" clId="{BBCE8B22-5CE9-405C-8B15-E6F6499D565C}"/>
  </pc:docChgLst>
  <pc:docChgLst>
    <pc:chgData name="Julia Ladouceur" userId="e310b842-ce3a-4ef8-b271-c269c87bdd4c" providerId="ADAL" clId="{AA7BE3CE-87BD-4763-9F31-DAC947DEF72B}"/>
    <pc:docChg chg="addSld modSld">
      <pc:chgData name="Julia Ladouceur" userId="e310b842-ce3a-4ef8-b271-c269c87bdd4c" providerId="ADAL" clId="{AA7BE3CE-87BD-4763-9F31-DAC947DEF72B}" dt="2025-01-17T15:01:04.238" v="1"/>
      <pc:docMkLst>
        <pc:docMk/>
      </pc:docMkLst>
      <pc:sldChg chg="addSp modSp add">
        <pc:chgData name="Julia Ladouceur" userId="e310b842-ce3a-4ef8-b271-c269c87bdd4c" providerId="ADAL" clId="{AA7BE3CE-87BD-4763-9F31-DAC947DEF72B}" dt="2025-01-17T15:01:04.238" v="1"/>
        <pc:sldMkLst>
          <pc:docMk/>
          <pc:sldMk cId="2580771846" sldId="584"/>
        </pc:sldMkLst>
        <pc:picChg chg="add mod">
          <ac:chgData name="Julia Ladouceur" userId="e310b842-ce3a-4ef8-b271-c269c87bdd4c" providerId="ADAL" clId="{AA7BE3CE-87BD-4763-9F31-DAC947DEF72B}" dt="2025-01-17T15:01:04.238" v="1"/>
          <ac:picMkLst>
            <pc:docMk/>
            <pc:sldMk cId="2580771846" sldId="584"/>
            <ac:picMk id="3" creationId="{5F93CF78-42AC-4259-8A4B-6B80500D549A}"/>
          </ac:picMkLst>
        </pc:picChg>
      </pc:sldChg>
    </pc:docChg>
  </pc:docChgLst>
  <pc:docChgLst>
    <pc:chgData name="Julia Ladouceur" userId="e310b842-ce3a-4ef8-b271-c269c87bdd4c" providerId="ADAL" clId="{B103087C-D019-406D-A7F9-B82BC4C60AE8}"/>
  </pc:docChgLst>
  <pc:docChgLst>
    <pc:chgData name="Julia Ladouceur" userId="e310b842-ce3a-4ef8-b271-c269c87bdd4c" providerId="ADAL" clId="{4D14EB99-3FE2-4290-95FB-F2F3E9EB24C5}"/>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3" tIns="48332" rIns="96663" bIns="48332" rtlCol="0"/>
          <a:lstStyle>
            <a:lvl1pPr algn="l">
              <a:defRPr sz="1300"/>
            </a:lvl1pPr>
          </a:lstStyle>
          <a:p>
            <a:endParaRPr lang="en-CA" dirty="0"/>
          </a:p>
        </p:txBody>
      </p:sp>
      <p:sp>
        <p:nvSpPr>
          <p:cNvPr id="3" name="Date Placeholder 2"/>
          <p:cNvSpPr>
            <a:spLocks noGrp="1"/>
          </p:cNvSpPr>
          <p:nvPr>
            <p:ph type="dt" idx="1"/>
          </p:nvPr>
        </p:nvSpPr>
        <p:spPr>
          <a:xfrm>
            <a:off x="4143588" y="0"/>
            <a:ext cx="3169920" cy="480060"/>
          </a:xfrm>
          <a:prstGeom prst="rect">
            <a:avLst/>
          </a:prstGeom>
        </p:spPr>
        <p:txBody>
          <a:bodyPr vert="horz" lIns="96663" tIns="48332" rIns="96663" bIns="48332" rtlCol="0"/>
          <a:lstStyle>
            <a:lvl1pPr algn="r">
              <a:defRPr sz="1300"/>
            </a:lvl1pPr>
          </a:lstStyle>
          <a:p>
            <a:fld id="{365644E3-D5BA-4630-A725-B4554C385C04}" type="datetimeFigureOut">
              <a:rPr lang="en-CA" smtClean="0"/>
              <a:t>2025-04-09</a:t>
            </a:fld>
            <a:endParaRPr lang="en-CA"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63" tIns="48332" rIns="96663" bIns="48332" rtlCol="0" anchor="ctr"/>
          <a:lstStyle/>
          <a:p>
            <a:endParaRPr lang="en-CA" dirty="0"/>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Slide Number Placeholder 6"/>
          <p:cNvSpPr>
            <a:spLocks noGrp="1"/>
          </p:cNvSpPr>
          <p:nvPr>
            <p:ph type="sldNum" sz="quarter" idx="5"/>
          </p:nvPr>
        </p:nvSpPr>
        <p:spPr>
          <a:xfrm>
            <a:off x="4143587" y="9063892"/>
            <a:ext cx="3169920" cy="480060"/>
          </a:xfrm>
          <a:prstGeom prst="rect">
            <a:avLst/>
          </a:prstGeom>
        </p:spPr>
        <p:txBody>
          <a:bodyPr vert="horz" lIns="96663" tIns="48332" rIns="96663" bIns="48332" rtlCol="0" anchor="b"/>
          <a:lstStyle>
            <a:lvl1pPr algn="r">
              <a:defRPr sz="1100"/>
            </a:lvl1pPr>
          </a:lstStyle>
          <a:p>
            <a:fld id="{1454F0EA-2214-4D79-A350-2C5E12F90435}" type="slidenum">
              <a:rPr lang="en-CA" smtClean="0"/>
              <a:pPr/>
              <a:t>‹#›</a:t>
            </a:fld>
            <a:endParaRPr lang="en-CA" dirty="0"/>
          </a:p>
        </p:txBody>
      </p:sp>
      <p:sp>
        <p:nvSpPr>
          <p:cNvPr id="8" name="Footer Placeholder 5">
            <a:extLst>
              <a:ext uri="{FF2B5EF4-FFF2-40B4-BE49-F238E27FC236}">
                <a16:creationId xmlns:a16="http://schemas.microsoft.com/office/drawing/2014/main" id="{07097041-E204-4551-9C28-033079FF2300}"/>
              </a:ext>
            </a:extLst>
          </p:cNvPr>
          <p:cNvSpPr txBox="1">
            <a:spLocks/>
          </p:cNvSpPr>
          <p:nvPr/>
        </p:nvSpPr>
        <p:spPr>
          <a:xfrm>
            <a:off x="0" y="9064785"/>
            <a:ext cx="3127925" cy="475274"/>
          </a:xfrm>
          <a:prstGeom prst="rect">
            <a:avLst/>
          </a:prstGeom>
        </p:spPr>
        <p:txBody>
          <a:bodyPr vert="horz" lIns="95564" tIns="47782" rIns="95564" bIns="47782" rtlCol="0" anchor="b"/>
          <a:lstStyle>
            <a:defPPr>
              <a:defRPr lang="en-U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4151436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take-a-screenshot.org/"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Bienvenue à cet atelier d’introduction aux des bases d’Internet.</a:t>
            </a:r>
            <a:r>
              <a:rPr lang="fr-CA" baseline="0" dirty="0"/>
              <a:t> </a:t>
            </a:r>
            <a:r>
              <a:rPr lang="fr-CA" baseline="0" dirty="0">
                <a:cs typeface="Calibri"/>
              </a:rPr>
              <a:t>Cet atelier a pour but de vous présenter certaines des compétences clés dont vous avez besoin pour utiliser des appareils numériques et vous orienter en ligne.</a:t>
            </a:r>
          </a:p>
          <a:p>
            <a:endParaRPr lang="fr-CA" dirty="0">
              <a:cs typeface="Calibri"/>
            </a:endParaRPr>
          </a:p>
          <a:p>
            <a:r>
              <a:rPr lang="fr-CA" dirty="0">
                <a:cs typeface="Segoe UI"/>
              </a:rPr>
              <a:t>Nous aurons du temps pour les questions à la fin, mais j’aimerais aussi vous inviter à lever la main en tout temps si vous avez une question en cours de route. </a:t>
            </a:r>
            <a:r>
              <a:rPr lang="fr-CA" i="1" dirty="0">
                <a:cs typeface="Segoe UI"/>
              </a:rPr>
              <a:t>[Les participants à distance sont invitées à poser leurs questions dans la boîte de clavardage.]</a:t>
            </a:r>
            <a:endParaRPr lang="fr-CA" i="1" dirty="0"/>
          </a:p>
          <a:p>
            <a:endParaRPr lang="fr-CA" dirty="0"/>
          </a:p>
          <a:p>
            <a:endParaRPr lang="fr-CA" dirty="0"/>
          </a:p>
        </p:txBody>
      </p:sp>
      <p:sp>
        <p:nvSpPr>
          <p:cNvPr id="4" name="Slide Number Placeholder 3"/>
          <p:cNvSpPr>
            <a:spLocks noGrp="1"/>
          </p:cNvSpPr>
          <p:nvPr>
            <p:ph type="sldNum" sz="quarter" idx="10"/>
          </p:nvPr>
        </p:nvSpPr>
        <p:spPr/>
        <p:txBody>
          <a:bodyPr/>
          <a:lstStyle/>
          <a:p>
            <a:fld id="{1454F0EA-2214-4D79-A350-2C5E12F90435}" type="slidenum">
              <a:rPr lang="en-CA" smtClean="0"/>
              <a:t>1</a:t>
            </a:fld>
            <a:endParaRPr lang="en-CA" dirty="0"/>
          </a:p>
        </p:txBody>
      </p:sp>
    </p:spTree>
    <p:extLst>
      <p:ext uri="{BB962C8B-B14F-4D97-AF65-F5344CB8AC3E}">
        <p14:creationId xmlns:p14="http://schemas.microsoft.com/office/powerpoint/2010/main" val="1643190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Explorons maintenant un peu le site. La majorité des sites Web sont divisés en plusieurs sections.</a:t>
            </a:r>
            <a:r>
              <a:rPr lang="fr-CA" baseline="0" dirty="0"/>
              <a:t> Souvent, il y a des en-têtes appelés </a:t>
            </a:r>
            <a:r>
              <a:rPr lang="fr-CA" i="1" baseline="0" dirty="0"/>
              <a:t>menus</a:t>
            </a:r>
            <a:r>
              <a:rPr lang="fr-CA" baseline="0" dirty="0"/>
              <a:t>. Lorsque vous cliquez sur ces menus, une liste de choix apparaît. Parfois, il suffit de mettre le curseur dessus pour afficher la liste déroulante. Les menus de sites Web fonctionnent de la même façon que les menus d’autres programmes comme Word et Excel.</a:t>
            </a:r>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10</a:t>
            </a:fld>
            <a:endParaRPr lang="en-CA" dirty="0"/>
          </a:p>
        </p:txBody>
      </p:sp>
    </p:spTree>
    <p:extLst>
      <p:ext uri="{BB962C8B-B14F-4D97-AF65-F5344CB8AC3E}">
        <p14:creationId xmlns:p14="http://schemas.microsoft.com/office/powerpoint/2010/main" val="345974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Sur le site de Kijiji, un menu apparaît lorsqu’on place le curseur au-dessus de la section « Immobilier ». Il en est de même pour les autres sections. Chaque fois qu’un menu apparaît ainsi, cela signifie qu’il s’agit d’un </a:t>
            </a:r>
            <a:r>
              <a:rPr lang="fr-CA" i="1" baseline="0" dirty="0"/>
              <a:t>lien</a:t>
            </a:r>
            <a:r>
              <a:rPr lang="fr-CA" baseline="0" dirty="0"/>
              <a:t> qui va nous diriger ailleurs. Dans ce cas-ci, le lien nous mènera à une sous-section sur les propriétés à louer.</a:t>
            </a:r>
          </a:p>
        </p:txBody>
      </p:sp>
      <p:sp>
        <p:nvSpPr>
          <p:cNvPr id="4" name="Slide Number Placeholder 3"/>
          <p:cNvSpPr>
            <a:spLocks noGrp="1"/>
          </p:cNvSpPr>
          <p:nvPr>
            <p:ph type="sldNum" sz="quarter" idx="10"/>
          </p:nvPr>
        </p:nvSpPr>
        <p:spPr/>
        <p:txBody>
          <a:bodyPr/>
          <a:lstStyle/>
          <a:p>
            <a:fld id="{1454F0EA-2214-4D79-A350-2C5E12F90435}" type="slidenum">
              <a:rPr lang="en-CA" smtClean="0"/>
              <a:t>11</a:t>
            </a:fld>
            <a:endParaRPr lang="en-CA" dirty="0"/>
          </a:p>
        </p:txBody>
      </p:sp>
    </p:spTree>
    <p:extLst>
      <p:ext uri="{BB962C8B-B14F-4D97-AF65-F5344CB8AC3E}">
        <p14:creationId xmlns:p14="http://schemas.microsoft.com/office/powerpoint/2010/main" val="3459742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fr-CA" dirty="0"/>
              <a:t>Une autre façon de trouver ce que nous cherchons sur un site Web est d’utiliser les </a:t>
            </a:r>
            <a:r>
              <a:rPr lang="fr-CA" i="1" dirty="0"/>
              <a:t>filtres</a:t>
            </a:r>
            <a:r>
              <a:rPr lang="fr-CA" dirty="0"/>
              <a:t>.</a:t>
            </a:r>
            <a:r>
              <a:rPr lang="fr-CA" i="0" baseline="0" dirty="0"/>
              <a:t> Les filtres nous permettent de limiter les résultats de façon à trouver plus facilement ce que nous cherchons. </a:t>
            </a:r>
          </a:p>
          <a:p>
            <a:pPr defTabSz="966630">
              <a:defRPr/>
            </a:pPr>
            <a:endParaRPr lang="en-CA" i="0" baseline="0" dirty="0"/>
          </a:p>
          <a:p>
            <a:pPr defTabSz="966630">
              <a:defRPr/>
            </a:pPr>
            <a:r>
              <a:rPr lang="fr-CA" dirty="0"/>
              <a:t>Par exemple, le site de Kijiji peut sembler intimidant avec ses innombrables annonces de vente, d’achats, de location, etc.</a:t>
            </a:r>
          </a:p>
          <a:p>
            <a:pPr defTabSz="966630">
              <a:defRPr/>
            </a:pPr>
            <a:r>
              <a:rPr lang="fr-CA" baseline="0" dirty="0"/>
              <a:t> </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12</a:t>
            </a:fld>
            <a:endParaRPr lang="en-CA" dirty="0"/>
          </a:p>
        </p:txBody>
      </p:sp>
    </p:spTree>
    <p:extLst>
      <p:ext uri="{BB962C8B-B14F-4D97-AF65-F5344CB8AC3E}">
        <p14:creationId xmlns:p14="http://schemas.microsoft.com/office/powerpoint/2010/main" val="1353041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879">
              <a:defRPr/>
            </a:pPr>
            <a:r>
              <a:rPr lang="fr-CA" dirty="0"/>
              <a:t>Nous pouvons cliquer sur le filtre intitulé « Toutes les catégories » en haut de la page et choisir dans le menu des différentes sections (achat et vente, services, véhicules, etc.).</a:t>
            </a:r>
          </a:p>
          <a:p>
            <a:pPr defTabSz="924879">
              <a:defRPr/>
            </a:pP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13</a:t>
            </a:fld>
            <a:endParaRPr lang="en-CA" dirty="0"/>
          </a:p>
        </p:txBody>
      </p:sp>
    </p:spTree>
    <p:extLst>
      <p:ext uri="{BB962C8B-B14F-4D97-AF65-F5344CB8AC3E}">
        <p14:creationId xmlns:p14="http://schemas.microsoft.com/office/powerpoint/2010/main" val="1829853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fr-CA" dirty="0"/>
              <a:t>Ensuite, nous pouvons cliquer sur le filtre « Région » et indiquer une province ou un territoire ou un lieu plus précis.</a:t>
            </a:r>
          </a:p>
          <a:p>
            <a:pPr marL="171450" indent="-171450">
              <a:buFont typeface="Wingdings" panose="05000000000000000000" pitchFamily="2" charset="2"/>
              <a:buChar char="n"/>
            </a:pPr>
            <a:endParaRPr lang="fr-CA" dirty="0"/>
          </a:p>
          <a:p>
            <a:endParaRPr lang="fr-CA" dirty="0"/>
          </a:p>
        </p:txBody>
      </p:sp>
      <p:sp>
        <p:nvSpPr>
          <p:cNvPr id="4" name="Slide Number Placeholder 3"/>
          <p:cNvSpPr>
            <a:spLocks noGrp="1"/>
          </p:cNvSpPr>
          <p:nvPr>
            <p:ph type="sldNum" sz="quarter" idx="10"/>
          </p:nvPr>
        </p:nvSpPr>
        <p:spPr/>
        <p:txBody>
          <a:bodyPr/>
          <a:lstStyle/>
          <a:p>
            <a:fld id="{1454F0EA-2214-4D79-A350-2C5E12F90435}" type="slidenum">
              <a:rPr lang="en-CA" smtClean="0"/>
              <a:t>14</a:t>
            </a:fld>
            <a:endParaRPr lang="en-CA" dirty="0"/>
          </a:p>
        </p:txBody>
      </p:sp>
    </p:spTree>
    <p:extLst>
      <p:ext uri="{BB962C8B-B14F-4D97-AF65-F5344CB8AC3E}">
        <p14:creationId xmlns:p14="http://schemas.microsoft.com/office/powerpoint/2010/main" val="1601602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Choisissons une catégorie, comme « animaux de compagnie ».</a:t>
            </a: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15</a:t>
            </a:fld>
            <a:endParaRPr lang="en-CA" dirty="0"/>
          </a:p>
        </p:txBody>
      </p:sp>
    </p:spTree>
    <p:extLst>
      <p:ext uri="{BB962C8B-B14F-4D97-AF65-F5344CB8AC3E}">
        <p14:creationId xmlns:p14="http://schemas.microsoft.com/office/powerpoint/2010/main" val="3616233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regardons maintenant les animaux de compagnie en Ontario. Comme vous pouvez le constater, il y a encore beaucoup de publications (près de 15 000). Nous pouvons donc utiliser de nouveau les filtres pour réduire encore davantage les résultats de notre recherche.</a:t>
            </a:r>
          </a:p>
          <a:p>
            <a:endParaRPr lang="fr-CA" dirty="0">
              <a:solidFill>
                <a:srgbClr val="00B050"/>
              </a:solidFill>
            </a:endParaRPr>
          </a:p>
        </p:txBody>
      </p:sp>
      <p:sp>
        <p:nvSpPr>
          <p:cNvPr id="4" name="Slide Number Placeholder 3"/>
          <p:cNvSpPr>
            <a:spLocks noGrp="1"/>
          </p:cNvSpPr>
          <p:nvPr>
            <p:ph type="sldNum" sz="quarter" idx="10"/>
          </p:nvPr>
        </p:nvSpPr>
        <p:spPr/>
        <p:txBody>
          <a:bodyPr/>
          <a:lstStyle/>
          <a:p>
            <a:fld id="{1454F0EA-2214-4D79-A350-2C5E12F90435}" type="slidenum">
              <a:rPr lang="en-CA" smtClean="0"/>
              <a:t>16</a:t>
            </a:fld>
            <a:endParaRPr lang="en-CA" dirty="0"/>
          </a:p>
        </p:txBody>
      </p:sp>
    </p:spTree>
    <p:extLst>
      <p:ext uri="{BB962C8B-B14F-4D97-AF65-F5344CB8AC3E}">
        <p14:creationId xmlns:p14="http://schemas.microsoft.com/office/powerpoint/2010/main" val="3125272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plupart des sites Web disposent également d’un </a:t>
            </a:r>
            <a:r>
              <a:rPr lang="fr-CA" i="1" dirty="0"/>
              <a:t>champ de recherche </a:t>
            </a:r>
            <a:r>
              <a:rPr lang="fr-CA" dirty="0"/>
              <a:t>qui vous permet de taper ce que vous cherchez. Pour l’utiliser, cliquez dans la boîte, tapez ce que vous cherchez et cliquez sur le bouton de recherche.</a:t>
            </a:r>
            <a:endParaRPr lang="fr-CA" i="0" baseline="0" dirty="0"/>
          </a:p>
          <a:p>
            <a:endParaRPr lang="fr-CA" i="0" baseline="0" dirty="0"/>
          </a:p>
          <a:p>
            <a:r>
              <a:rPr lang="fr-CA" baseline="0" dirty="0"/>
              <a:t>(Presque tous les sites Web, moteurs de recherche, navigateurs, applications et programmes utilisent une loupe pour représenter la fonction de recherche.) </a:t>
            </a:r>
          </a:p>
          <a:p>
            <a:endParaRPr lang="fr-CA" dirty="0">
              <a:solidFill>
                <a:srgbClr val="00B050"/>
              </a:solidFill>
            </a:endParaRPr>
          </a:p>
          <a:p>
            <a:endParaRPr lang="fr-CA" dirty="0"/>
          </a:p>
        </p:txBody>
      </p:sp>
      <p:sp>
        <p:nvSpPr>
          <p:cNvPr id="4" name="Slide Number Placeholder 3"/>
          <p:cNvSpPr>
            <a:spLocks noGrp="1"/>
          </p:cNvSpPr>
          <p:nvPr>
            <p:ph type="sldNum" sz="quarter" idx="10"/>
          </p:nvPr>
        </p:nvSpPr>
        <p:spPr/>
        <p:txBody>
          <a:bodyPr/>
          <a:lstStyle/>
          <a:p>
            <a:fld id="{1454F0EA-2214-4D79-A350-2C5E12F90435}" type="slidenum">
              <a:rPr lang="en-CA" smtClean="0"/>
              <a:t>17</a:t>
            </a:fld>
            <a:endParaRPr lang="en-CA" dirty="0"/>
          </a:p>
        </p:txBody>
      </p:sp>
    </p:spTree>
    <p:extLst>
      <p:ext uri="{BB962C8B-B14F-4D97-AF65-F5344CB8AC3E}">
        <p14:creationId xmlns:p14="http://schemas.microsoft.com/office/powerpoint/2010/main" val="3459742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Par exemple, sur Kijiji, il suffit de taper le mot « chat » pour obtenir un choix d’options courantes.</a:t>
            </a:r>
          </a:p>
          <a:p>
            <a:endParaRPr lang="fr-CA" baseline="0" dirty="0"/>
          </a:p>
          <a:p>
            <a:r>
              <a:rPr lang="fr-CA" dirty="0"/>
              <a:t>Pour utiliser l’une d’entre elles, cliquez dessus.</a:t>
            </a:r>
            <a:r>
              <a:rPr lang="fr-CA" baseline="0" dirty="0"/>
              <a:t> </a:t>
            </a:r>
            <a:r>
              <a:rPr lang="fr-CA" dirty="0"/>
              <a:t>Dans le cas contraire, cliquez simplement dans le champ de recherche.</a:t>
            </a:r>
          </a:p>
          <a:p>
            <a:endParaRPr lang="en-CA" baseline="0" dirty="0"/>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18</a:t>
            </a:fld>
            <a:endParaRPr lang="en-CA" dirty="0"/>
          </a:p>
        </p:txBody>
      </p:sp>
    </p:spTree>
    <p:extLst>
      <p:ext uri="{BB962C8B-B14F-4D97-AF65-F5344CB8AC3E}">
        <p14:creationId xmlns:p14="http://schemas.microsoft.com/office/powerpoint/2010/main" val="1831230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Nous </a:t>
            </a:r>
            <a:r>
              <a:rPr lang="en-CA" dirty="0" err="1"/>
              <a:t>venons</a:t>
            </a:r>
            <a:r>
              <a:rPr lang="en-CA" dirty="0"/>
              <a:t> de </a:t>
            </a:r>
            <a:r>
              <a:rPr lang="en-CA" dirty="0" err="1"/>
              <a:t>réduire</a:t>
            </a:r>
            <a:r>
              <a:rPr lang="en-CA" dirty="0"/>
              <a:t> now </a:t>
            </a:r>
            <a:r>
              <a:rPr lang="en-CA" dirty="0" err="1"/>
              <a:t>résultats</a:t>
            </a:r>
            <a:r>
              <a:rPr lang="en-CA" dirty="0"/>
              <a:t> à </a:t>
            </a:r>
            <a:r>
              <a:rPr lang="en-CA" dirty="0" err="1"/>
              <a:t>près</a:t>
            </a:r>
            <a:r>
              <a:rPr lang="en-CA" dirty="0"/>
              <a:t> de 1 000 </a:t>
            </a:r>
            <a:r>
              <a:rPr lang="en-CA" dirty="0" err="1"/>
              <a:t>mais</a:t>
            </a:r>
            <a:r>
              <a:rPr lang="en-CA" dirty="0"/>
              <a:t> nous </a:t>
            </a:r>
            <a:r>
              <a:rPr lang="en-CA" dirty="0" err="1"/>
              <a:t>pouvons</a:t>
            </a:r>
            <a:r>
              <a:rPr lang="en-CA" dirty="0"/>
              <a:t> </a:t>
            </a:r>
            <a:r>
              <a:rPr lang="en-CA" dirty="0" err="1"/>
              <a:t>aller</a:t>
            </a:r>
            <a:r>
              <a:rPr lang="en-CA" dirty="0"/>
              <a:t> encore plus loin </a:t>
            </a:r>
            <a:r>
              <a:rPr lang="en-CA" dirty="0" err="1"/>
              <a:t>en</a:t>
            </a:r>
            <a:r>
              <a:rPr lang="en-CA" dirty="0"/>
              <a:t> </a:t>
            </a:r>
            <a:r>
              <a:rPr lang="en-CA" dirty="0" err="1"/>
              <a:t>ajoutant</a:t>
            </a:r>
            <a:r>
              <a:rPr lang="en-CA" dirty="0"/>
              <a:t> des </a:t>
            </a:r>
            <a:r>
              <a:rPr lang="en-CA" dirty="0" err="1"/>
              <a:t>filtre</a:t>
            </a:r>
            <a:r>
              <a:rPr lang="en-CA" dirty="0"/>
              <a:t> – </a:t>
            </a:r>
            <a:r>
              <a:rPr lang="en-CA" dirty="0" err="1"/>
              <a:t>comme</a:t>
            </a:r>
            <a:r>
              <a:rPr lang="en-CA" dirty="0"/>
              <a:t> de </a:t>
            </a:r>
            <a:r>
              <a:rPr lang="en-CA" dirty="0" err="1"/>
              <a:t>chercher</a:t>
            </a:r>
            <a:r>
              <a:rPr lang="en-CA" dirty="0"/>
              <a:t> </a:t>
            </a:r>
            <a:r>
              <a:rPr lang="en-CA" dirty="0" err="1"/>
              <a:t>juste</a:t>
            </a:r>
            <a:r>
              <a:rPr lang="en-CA" dirty="0"/>
              <a:t> </a:t>
            </a:r>
            <a:r>
              <a:rPr lang="en-CA" dirty="0" err="1"/>
              <a:t>autour</a:t>
            </a:r>
            <a:r>
              <a:rPr lang="en-CA" dirty="0"/>
              <a:t> de nous – </a:t>
            </a:r>
            <a:r>
              <a:rPr lang="en-CA" dirty="0" err="1"/>
              <a:t>ou</a:t>
            </a:r>
            <a:r>
              <a:rPr lang="en-CA" dirty="0"/>
              <a:t> </a:t>
            </a:r>
            <a:r>
              <a:rPr lang="en-CA" dirty="0" err="1"/>
              <a:t>en</a:t>
            </a:r>
            <a:r>
              <a:rPr lang="en-CA" dirty="0"/>
              <a:t> </a:t>
            </a:r>
            <a:r>
              <a:rPr lang="en-CA" dirty="0" err="1"/>
              <a:t>ajoutant</a:t>
            </a:r>
            <a:r>
              <a:rPr lang="en-CA" dirty="0"/>
              <a:t> </a:t>
            </a:r>
            <a:r>
              <a:rPr lang="en-CA" dirty="0" err="1"/>
              <a:t>d'autres</a:t>
            </a:r>
            <a:r>
              <a:rPr lang="en-CA" dirty="0"/>
              <a:t> mots à </a:t>
            </a:r>
            <a:r>
              <a:rPr lang="en-CA" dirty="0" err="1"/>
              <a:t>notre</a:t>
            </a:r>
            <a:r>
              <a:rPr lang="en-CA" dirty="0"/>
              <a:t> champ de </a:t>
            </a:r>
            <a:r>
              <a:rPr lang="en-CA" dirty="0" err="1"/>
              <a:t>recherches</a:t>
            </a:r>
            <a:r>
              <a:rPr lang="en-CA" dirty="0"/>
              <a:t> </a:t>
            </a:r>
            <a:r>
              <a:rPr lang="en-CA" dirty="0" err="1"/>
              <a:t>comme</a:t>
            </a:r>
            <a:r>
              <a:rPr lang="en-CA" dirty="0"/>
              <a:t> "</a:t>
            </a:r>
            <a:r>
              <a:rPr lang="en-CA" dirty="0" err="1"/>
              <a:t>chatons</a:t>
            </a:r>
            <a:r>
              <a:rPr lang="en-CA" dirty="0"/>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19</a:t>
            </a:fld>
            <a:endParaRPr lang="en-CA" dirty="0"/>
          </a:p>
        </p:txBody>
      </p:sp>
    </p:spTree>
    <p:extLst>
      <p:ext uri="{BB962C8B-B14F-4D97-AF65-F5344CB8AC3E}">
        <p14:creationId xmlns:p14="http://schemas.microsoft.com/office/powerpoint/2010/main" val="242531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Du matériel de référence est fourni dans le cadre de cet atelier, notamment une feuille d’exercice et une vidéo pour vous aider à vous souvenir du contenu essentiel. </a:t>
            </a:r>
          </a:p>
          <a:p>
            <a:endParaRPr lang="fr-CA" dirty="0"/>
          </a:p>
          <a:p>
            <a:r>
              <a:rPr lang="fr-CA" dirty="0">
                <a:effectLst/>
              </a:rPr>
              <a:t>Vous pouvez consulter ce matériel à tout moment, y compris après l’atelier, et pouvez revenir à l’atelier lui-même sur le site Web de </a:t>
            </a:r>
            <a:r>
              <a:rPr lang="fr-CA" dirty="0"/>
              <a:t>HabiloMédias, https://habilomedias.ca/favoriser-la-resilience-grace-technohabile.</a:t>
            </a:r>
            <a:endParaRPr lang="fr-CA" dirty="0">
              <a:highlight>
                <a:srgbClr val="FFFF00"/>
              </a:highlight>
            </a:endParaRP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a:t>
            </a:fld>
            <a:endParaRPr lang="en-CA" dirty="0"/>
          </a:p>
        </p:txBody>
      </p:sp>
    </p:spTree>
    <p:extLst>
      <p:ext uri="{BB962C8B-B14F-4D97-AF65-F5344CB8AC3E}">
        <p14:creationId xmlns:p14="http://schemas.microsoft.com/office/powerpoint/2010/main" val="267045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Naviguons un peu sur le site de Kijiji.</a:t>
            </a:r>
            <a:r>
              <a:rPr lang="fr-CA" baseline="0" dirty="0"/>
              <a:t> C’est assez difficile de s’y retrouver avec sa grande diversité de contenus et ses différentes sections; ça vous fera un bon exercice qui vous donnera la confiance d’aller sur des sites de complexité semblable.</a:t>
            </a:r>
          </a:p>
          <a:p>
            <a:endParaRPr lang="en-CA" baseline="0" dirty="0"/>
          </a:p>
          <a:p>
            <a:r>
              <a:rPr lang="fr-CA" baseline="0" dirty="0"/>
              <a:t>Essayez de trouver les éléments suivants :</a:t>
            </a:r>
          </a:p>
          <a:p>
            <a:endParaRPr lang="en-CA" baseline="0" dirty="0"/>
          </a:p>
          <a:p>
            <a:r>
              <a:rPr lang="fr-CA" baseline="0" dirty="0"/>
              <a:t>Un Dodge Charger 2016 usagé;</a:t>
            </a:r>
          </a:p>
          <a:p>
            <a:endParaRPr lang="en-CA" baseline="0" dirty="0"/>
          </a:p>
          <a:p>
            <a:r>
              <a:rPr lang="fr-CA" baseline="0" dirty="0"/>
              <a:t>Une chambre à louer à Gatineau;</a:t>
            </a:r>
          </a:p>
          <a:p>
            <a:endParaRPr lang="en-CA" baseline="0" dirty="0"/>
          </a:p>
          <a:p>
            <a:r>
              <a:rPr lang="fr-CA" baseline="0" dirty="0"/>
              <a:t>Des objets à donner dans cette région.</a:t>
            </a:r>
          </a:p>
          <a:p>
            <a:endParaRPr lang="en-CA" baseline="0" dirty="0"/>
          </a:p>
          <a:p>
            <a:r>
              <a:rPr lang="fr-CA" dirty="0"/>
              <a:t>Je vais circuler dans la salle pour aider ceux qui éprouveraient des difficultés.</a:t>
            </a:r>
          </a:p>
          <a:p>
            <a:endParaRPr lang="en-CA" dirty="0"/>
          </a:p>
          <a:p>
            <a:r>
              <a:rPr lang="fr-CA" dirty="0"/>
              <a:t>Maintenant, comparez les réponses que vous avez obtenues avec celles de votre voisin immédiat. Les filtres étaient-ils faciles à utiliser? L’information trouvée était-elle pertinente? Avez-vous rencontré des problèmes?</a:t>
            </a:r>
          </a:p>
          <a:p>
            <a:endParaRPr lang="en-CA" baseline="0" dirty="0"/>
          </a:p>
          <a:p>
            <a:endParaRPr lang="en-CA" baseline="0" dirty="0"/>
          </a:p>
          <a:p>
            <a:endParaRPr lang="en-CA" baseline="0" dirty="0"/>
          </a:p>
          <a:p>
            <a:endParaRPr lang="en-CA" baseline="0" dirty="0"/>
          </a:p>
          <a:p>
            <a:endParaRPr lang="en-CA"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20</a:t>
            </a:fld>
            <a:endParaRPr lang="en-CA" dirty="0"/>
          </a:p>
        </p:txBody>
      </p:sp>
    </p:spTree>
    <p:extLst>
      <p:ext uri="{BB962C8B-B14F-4D97-AF65-F5344CB8AC3E}">
        <p14:creationId xmlns:p14="http://schemas.microsoft.com/office/powerpoint/2010/main" val="3603544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Faisons maintenant un court questionnaire pour réviser ce que nous avons appris jusqu’à présent.</a:t>
            </a:r>
          </a:p>
        </p:txBody>
      </p:sp>
      <p:sp>
        <p:nvSpPr>
          <p:cNvPr id="4" name="Slide Number Placeholder 3"/>
          <p:cNvSpPr>
            <a:spLocks noGrp="1"/>
          </p:cNvSpPr>
          <p:nvPr>
            <p:ph type="sldNum" sz="quarter" idx="10"/>
          </p:nvPr>
        </p:nvSpPr>
        <p:spPr/>
        <p:txBody>
          <a:bodyPr/>
          <a:lstStyle/>
          <a:p>
            <a:fld id="{1454F0EA-2214-4D79-A350-2C5E12F90435}" type="slidenum">
              <a:rPr lang="en-CA" smtClean="0"/>
              <a:t>21</a:t>
            </a:fld>
            <a:endParaRPr lang="en-CA" dirty="0"/>
          </a:p>
        </p:txBody>
      </p:sp>
    </p:spTree>
    <p:extLst>
      <p:ext uri="{BB962C8B-B14F-4D97-AF65-F5344CB8AC3E}">
        <p14:creationId xmlns:p14="http://schemas.microsoft.com/office/powerpoint/2010/main" val="356179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fr-CA" dirty="0">
                <a:effectLst/>
                <a:ea typeface="Calibri" panose="020F0502020204030204" pitchFamily="34" charset="0"/>
                <a:cs typeface="Times New Roman" panose="02020603050405020304" pitchFamily="18" charset="0"/>
              </a:rPr>
              <a:t>Lorsque vous êtes sur un site Web, que se passe-t-il lorsque vous cliquez sur un </a:t>
            </a:r>
            <a:r>
              <a:rPr lang="fr-CA" i="1" dirty="0">
                <a:effectLst/>
                <a:ea typeface="Calibri" panose="020F0502020204030204" pitchFamily="34" charset="0"/>
                <a:cs typeface="Times New Roman" panose="02020603050405020304" pitchFamily="18" charset="0"/>
              </a:rPr>
              <a:t>menu</a:t>
            </a:r>
            <a:r>
              <a:rPr lang="fr-CA" dirty="0">
                <a:effectLst/>
                <a:ea typeface="Calibri" panose="020F0502020204030204" pitchFamily="34" charset="0"/>
                <a:cs typeface="Times New Roman" panose="02020603050405020304" pitchFamily="18" charset="0"/>
              </a:rPr>
              <a:t>?</a:t>
            </a:r>
          </a:p>
          <a:p>
            <a:pPr marL="0" lvl="0" indent="0">
              <a:buFont typeface="+mj-lt"/>
              <a:buNone/>
            </a:pPr>
            <a:endParaRPr lang="fr-CA" dirty="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ea typeface="Calibri" panose="020F0502020204030204" pitchFamily="34" charset="0"/>
                <a:cs typeface="Times New Roman" panose="02020603050405020304" pitchFamily="18" charset="0"/>
              </a:rPr>
              <a:t>Une liste de choix apparaît.</a:t>
            </a:r>
          </a:p>
          <a:p>
            <a:pPr marL="171450" lvl="0" indent="-171450">
              <a:buFont typeface="Arial" panose="020B0604020202020204" pitchFamily="34" charset="0"/>
              <a:buChar char="•"/>
            </a:pPr>
            <a:r>
              <a:rPr lang="fr-CA" dirty="0">
                <a:effectLst/>
                <a:ea typeface="Calibri" panose="020F0502020204030204" pitchFamily="34" charset="0"/>
                <a:cs typeface="Times New Roman" panose="02020603050405020304" pitchFamily="18" charset="0"/>
              </a:rPr>
              <a:t>Vous êtes redirigé vers un autre site Web.</a:t>
            </a:r>
          </a:p>
          <a:p>
            <a:pPr marL="171450" lvl="0" indent="-171450">
              <a:buFont typeface="Arial" panose="020B0604020202020204" pitchFamily="34" charset="0"/>
              <a:buChar char="•"/>
            </a:pPr>
            <a:r>
              <a:rPr lang="fr-CA" dirty="0">
                <a:effectLst/>
                <a:ea typeface="Calibri" panose="020F0502020204030204" pitchFamily="34" charset="0"/>
                <a:cs typeface="Times New Roman" panose="02020603050405020304" pitchFamily="18" charset="0"/>
              </a:rPr>
              <a:t>Une liste des sections du site apparaît.</a:t>
            </a:r>
          </a:p>
          <a:p>
            <a:pPr marL="171450" lvl="0" indent="-171450">
              <a:buFont typeface="Arial" panose="020B0604020202020204" pitchFamily="34" charset="0"/>
              <a:buChar char="•"/>
            </a:pPr>
            <a:r>
              <a:rPr lang="fr-CA" dirty="0">
                <a:ea typeface="Calibri" panose="020F0502020204030204" pitchFamily="34" charset="0"/>
                <a:cs typeface="Times New Roman" panose="02020603050405020304" pitchFamily="18" charset="0"/>
              </a:rPr>
              <a:t>Vous devez entrer</a:t>
            </a:r>
            <a:r>
              <a:rPr lang="fr-CA" dirty="0">
                <a:effectLst/>
                <a:ea typeface="Calibri" panose="020F0502020204030204" pitchFamily="34" charset="0"/>
                <a:cs typeface="Times New Roman" panose="02020603050405020304" pitchFamily="18" charset="0"/>
              </a:rPr>
              <a:t> votre mot de passe.</a:t>
            </a:r>
          </a:p>
          <a:p>
            <a:pPr marL="0" lvl="0" indent="0">
              <a:buFont typeface="+mj-lt"/>
              <a:buNone/>
            </a:pPr>
            <a:endParaRPr lang="fr-CA" dirty="0">
              <a:effectLst/>
              <a:ea typeface="Calibri" panose="020F0502020204030204" pitchFamily="34" charset="0"/>
              <a:cs typeface="Times New Roman" panose="02020603050405020304" pitchFamily="18" charset="0"/>
            </a:endParaRPr>
          </a:p>
          <a:p>
            <a:pPr marL="0" lvl="0" indent="0">
              <a:buFont typeface="+mj-lt"/>
              <a:buNone/>
            </a:pPr>
            <a:endParaRPr lang="fr-CA" dirty="0">
              <a:effectLst/>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22</a:t>
            </a:fld>
            <a:endParaRPr lang="en-CA" dirty="0"/>
          </a:p>
        </p:txBody>
      </p:sp>
    </p:spTree>
    <p:extLst>
      <p:ext uri="{BB962C8B-B14F-4D97-AF65-F5344CB8AC3E}">
        <p14:creationId xmlns:p14="http://schemas.microsoft.com/office/powerpoint/2010/main" val="3687529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fr-CA" dirty="0">
                <a:effectLst/>
                <a:ea typeface="Calibri" panose="020F0502020204030204" pitchFamily="34" charset="0"/>
                <a:cs typeface="Times New Roman" panose="02020603050405020304" pitchFamily="18" charset="0"/>
              </a:rPr>
              <a:t>En cliquant sur un menu, une liste de choix apparaît. Vous pouvez choisir celui que vous voulez en cliquant dessus.</a:t>
            </a:r>
          </a:p>
          <a:p>
            <a:pPr marL="0" lvl="0" indent="0">
              <a:buFont typeface="+mj-lt"/>
              <a:buNone/>
            </a:pPr>
            <a:endParaRPr lang="fr-CA" dirty="0">
              <a:effectLst/>
              <a:ea typeface="Calibri" panose="020F0502020204030204" pitchFamily="34" charset="0"/>
              <a:cs typeface="Times New Roman" panose="02020603050405020304" pitchFamily="18" charset="0"/>
            </a:endParaRPr>
          </a:p>
          <a:p>
            <a:pPr marL="0" lvl="0" indent="0">
              <a:buFont typeface="+mj-lt"/>
              <a:buNone/>
            </a:pPr>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23</a:t>
            </a:fld>
            <a:endParaRPr lang="en-CA" dirty="0"/>
          </a:p>
        </p:txBody>
      </p:sp>
    </p:spTree>
    <p:extLst>
      <p:ext uri="{BB962C8B-B14F-4D97-AF65-F5344CB8AC3E}">
        <p14:creationId xmlns:p14="http://schemas.microsoft.com/office/powerpoint/2010/main" val="3377181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Comment les filtres vous aident-ils à trouver des informations sur un site Web?</a:t>
            </a:r>
          </a:p>
          <a:p>
            <a:endParaRPr lang="fr-CA" dirty="0"/>
          </a:p>
          <a:p>
            <a:pPr marL="171450" indent="-171450">
              <a:buFont typeface="Arial" panose="020B0604020202020204" pitchFamily="34" charset="0"/>
              <a:buChar char="•"/>
            </a:pPr>
            <a:r>
              <a:rPr lang="fr-CA" dirty="0"/>
              <a:t>Ils vous empêchent de voir des contenus inappropriés.</a:t>
            </a:r>
          </a:p>
          <a:p>
            <a:pPr marL="171450" indent="-171450">
              <a:buFont typeface="Arial" panose="020B0604020202020204" pitchFamily="34" charset="0"/>
              <a:buChar char="•"/>
            </a:pPr>
            <a:r>
              <a:rPr lang="fr-CA" dirty="0"/>
              <a:t>Ils limitent à une seule catégorie ce que vous pouvez voir.</a:t>
            </a:r>
          </a:p>
          <a:p>
            <a:pPr marL="171450" indent="-171450">
              <a:buFont typeface="Arial" panose="020B0604020202020204" pitchFamily="34" charset="0"/>
              <a:buChar char="•"/>
            </a:pPr>
            <a:r>
              <a:rPr lang="fr-CA" dirty="0"/>
              <a:t>Ils vous permettent de faire des recherches dans une partie seulement du site Web. </a:t>
            </a:r>
          </a:p>
          <a:p>
            <a:pPr marL="171450" indent="-171450">
              <a:buFont typeface="Arial" panose="020B0604020202020204" pitchFamily="34" charset="0"/>
              <a:buChar char="•"/>
            </a:pPr>
            <a:r>
              <a:rPr lang="fr-CA" dirty="0"/>
              <a:t>Ils vous montrent uniquement les résultats les plus pertinents pour vous.</a:t>
            </a:r>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24</a:t>
            </a:fld>
            <a:endParaRPr lang="en-CA" dirty="0"/>
          </a:p>
        </p:txBody>
      </p:sp>
    </p:spTree>
    <p:extLst>
      <p:ext uri="{BB962C8B-B14F-4D97-AF65-F5344CB8AC3E}">
        <p14:creationId xmlns:p14="http://schemas.microsoft.com/office/powerpoint/2010/main" val="274167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ea typeface="Calibri" panose="020F0502020204030204" pitchFamily="34" charset="0"/>
                <a:cs typeface="Times New Roman" panose="02020603050405020304" pitchFamily="18" charset="0"/>
              </a:rPr>
              <a:t>Les filtres vous permettent de limiter vos résultats à une catégorie, comme la province où vous vivez.</a:t>
            </a:r>
          </a:p>
          <a:p>
            <a:endParaRPr lang="fr-CA"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25</a:t>
            </a:fld>
            <a:endParaRPr lang="en-CA" dirty="0"/>
          </a:p>
        </p:txBody>
      </p:sp>
    </p:spTree>
    <p:extLst>
      <p:ext uri="{BB962C8B-B14F-4D97-AF65-F5344CB8AC3E}">
        <p14:creationId xmlns:p14="http://schemas.microsoft.com/office/powerpoint/2010/main" val="2615678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 symbole les sites Web utilisent-ils presque tous pour représenter la fonction de recherche?</a:t>
            </a:r>
          </a:p>
          <a:p>
            <a:endParaRPr lang="fr-CA" dirty="0"/>
          </a:p>
          <a:p>
            <a:pPr marL="171450" indent="-171450">
              <a:buFont typeface="Arial" panose="020B0604020202020204" pitchFamily="34" charset="0"/>
              <a:buChar char="•"/>
            </a:pPr>
            <a:r>
              <a:rPr lang="fr-CA" dirty="0"/>
              <a:t>Des empreintes de pas</a:t>
            </a:r>
          </a:p>
          <a:p>
            <a:pPr marL="171450" indent="-171450">
              <a:buFont typeface="Arial" panose="020B0604020202020204" pitchFamily="34" charset="0"/>
              <a:buChar char="•"/>
            </a:pPr>
            <a:r>
              <a:rPr lang="fr-CA" dirty="0"/>
              <a:t>Une boussole</a:t>
            </a:r>
          </a:p>
          <a:p>
            <a:pPr marL="171450" indent="-171450">
              <a:buFont typeface="Arial" panose="020B0604020202020204" pitchFamily="34" charset="0"/>
              <a:buChar char="•"/>
            </a:pPr>
            <a:r>
              <a:rPr lang="fr-CA" dirty="0"/>
              <a:t>Une loupe</a:t>
            </a:r>
          </a:p>
          <a:p>
            <a:pPr marL="171450" indent="-171450">
              <a:buFont typeface="Arial" panose="020B0604020202020204" pitchFamily="34" charset="0"/>
              <a:buChar char="•"/>
            </a:pPr>
            <a:r>
              <a:rPr lang="fr-CA" dirty="0"/>
              <a:t>Un télescope</a:t>
            </a:r>
          </a:p>
          <a:p>
            <a:endParaRPr lang="fr-CA"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26</a:t>
            </a:fld>
            <a:endParaRPr lang="en-CA" dirty="0"/>
          </a:p>
        </p:txBody>
      </p:sp>
    </p:spTree>
    <p:extLst>
      <p:ext uri="{BB962C8B-B14F-4D97-AF65-F5344CB8AC3E}">
        <p14:creationId xmlns:p14="http://schemas.microsoft.com/office/powerpoint/2010/main" val="1165258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Presque tous les sites Web, moteurs de recherche, navigateurs, applications ou programmes utilisent la loupe pour représenter l’option de recherche. </a:t>
            </a:r>
          </a:p>
          <a:p>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27</a:t>
            </a:fld>
            <a:endParaRPr lang="en-CA" dirty="0"/>
          </a:p>
        </p:txBody>
      </p:sp>
    </p:spTree>
    <p:extLst>
      <p:ext uri="{BB962C8B-B14F-4D97-AF65-F5344CB8AC3E}">
        <p14:creationId xmlns:p14="http://schemas.microsoft.com/office/powerpoint/2010/main" val="6635563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trouver plus facilement ce que vous cherchez, que devriez-vous faire?</a:t>
            </a:r>
          </a:p>
          <a:p>
            <a:endParaRPr lang="fr-CA" dirty="0"/>
          </a:p>
          <a:p>
            <a:pPr marL="171450" indent="-171450">
              <a:buFont typeface="Arial" panose="020B0604020202020204" pitchFamily="34" charset="0"/>
              <a:buChar char="•"/>
            </a:pPr>
            <a:r>
              <a:rPr lang="fr-CA" dirty="0"/>
              <a:t>Utiliser les menus pour trouver la bonne section</a:t>
            </a:r>
          </a:p>
          <a:p>
            <a:pPr marL="171450" indent="-171450">
              <a:buFont typeface="Arial" panose="020B0604020202020204" pitchFamily="34" charset="0"/>
              <a:buChar char="•"/>
            </a:pPr>
            <a:r>
              <a:rPr lang="fr-CA" dirty="0"/>
              <a:t>Utiliser les filtres</a:t>
            </a:r>
          </a:p>
          <a:p>
            <a:pPr marL="171450" indent="-171450">
              <a:buFont typeface="Arial" panose="020B0604020202020204" pitchFamily="34" charset="0"/>
              <a:buChar char="•"/>
            </a:pPr>
            <a:r>
              <a:rPr lang="fr-CA" dirty="0"/>
              <a:t>Entrer ce que vous cherchez dans le champ de recherche</a:t>
            </a:r>
          </a:p>
          <a:p>
            <a:pPr marL="171450" indent="-171450">
              <a:buFont typeface="Arial" panose="020B0604020202020204" pitchFamily="34" charset="0"/>
              <a:buChar char="•"/>
            </a:pPr>
            <a:r>
              <a:rPr lang="fr-CA" dirty="0"/>
              <a:t>Entrer ce que vous cherchez dans le champ de recherche et utiliser les filtres</a:t>
            </a:r>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28</a:t>
            </a:fld>
            <a:endParaRPr lang="en-CA" dirty="0"/>
          </a:p>
        </p:txBody>
      </p:sp>
    </p:spTree>
    <p:extLst>
      <p:ext uri="{BB962C8B-B14F-4D97-AF65-F5344CB8AC3E}">
        <p14:creationId xmlns:p14="http://schemas.microsoft.com/office/powerpoint/2010/main" val="40974831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ea typeface="Calibri" panose="020F0502020204030204" pitchFamily="34" charset="0"/>
                <a:cs typeface="Times New Roman" panose="02020603050405020304" pitchFamily="18" charset="0"/>
              </a:rPr>
              <a:t>Vous pouvez faire une recherche et ensuite filtrer les résultats pour obtenir la réponse la plus précise possible.</a:t>
            </a:r>
          </a:p>
          <a:p>
            <a:endParaRPr lang="fr-CA" dirty="0">
              <a:effectLst/>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29</a:t>
            </a:fld>
            <a:endParaRPr lang="en-CA" dirty="0"/>
          </a:p>
        </p:txBody>
      </p:sp>
    </p:spTree>
    <p:extLst>
      <p:ext uri="{BB962C8B-B14F-4D97-AF65-F5344CB8AC3E}">
        <p14:creationId xmlns:p14="http://schemas.microsoft.com/office/powerpoint/2010/main" val="3692864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effectLst/>
                <a:cs typeface="Segoe UI"/>
              </a:rPr>
              <a:t>Certains sujets peuvent être bouleversants alors avant de commencer, parlons de la façon dont nous pouvons créer un espace sûr.</a:t>
            </a:r>
          </a:p>
          <a:p>
            <a:endParaRPr lang="fr-CA" dirty="0">
              <a:effectLst/>
              <a:highlight>
                <a:srgbClr val="FFFF00"/>
              </a:highlight>
            </a:endParaRPr>
          </a:p>
          <a:p>
            <a:pPr>
              <a:defRPr/>
            </a:pPr>
            <a:r>
              <a:rPr lang="fr-CA" dirty="0">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dirty="0">
                <a:cs typeface="Segoe UI"/>
              </a:rPr>
              <a:t>[nom de la personne disponible pour du soutien supplémentaire]</a:t>
            </a:r>
            <a:r>
              <a:rPr lang="fr-CA" dirty="0">
                <a:cs typeface="Segoe UI"/>
              </a:rPr>
              <a:t> est à votre disposition pour vous aider.</a:t>
            </a:r>
          </a:p>
          <a:p>
            <a:pPr>
              <a:defRPr/>
            </a:pPr>
            <a:endParaRPr lang="fr-CA" dirty="0">
              <a:highlight>
                <a:srgbClr val="FFFF00"/>
              </a:highlight>
              <a:cs typeface="Segoe UI" panose="020B0502040204020203" pitchFamily="34" charset="0"/>
            </a:endParaRPr>
          </a:p>
          <a:p>
            <a:pPr>
              <a:defRPr/>
            </a:pPr>
            <a:r>
              <a:rPr lang="fr-CA" i="1" dirty="0">
                <a:cs typeface="Segoe UI"/>
              </a:rPr>
              <a:t>Pour les participants à distance uniquement :</a:t>
            </a:r>
            <a:r>
              <a:rPr lang="fr-CA" dirty="0">
                <a:cs typeface="Segoe UI"/>
              </a:rPr>
              <a:t> Ensuite, assurons-nous que vous êtes dans un espace sûr pour participer. Êtes-vous dans un espace privé où vous pouvez potentiellement partager vos pensées et écouter sans qu’une personne en qui vous n’avez pas confiance vous entende? Si ce n’est pas le cas, y a-t-il un autre endroit plus sûr où vous pourriez vous rendre?</a:t>
            </a:r>
          </a:p>
          <a:p>
            <a:pPr>
              <a:defRPr/>
            </a:pPr>
            <a:endParaRPr lang="fr-CA" dirty="0">
              <a:effectLst/>
              <a:cs typeface="Segoe UI"/>
            </a:endParaRPr>
          </a:p>
          <a:p>
            <a:r>
              <a:rPr lang="fr-CA" dirty="0">
                <a:effectLst/>
                <a:ea typeface="Times New Roman" panose="02020603050405020304" pitchFamily="18" charset="0"/>
                <a:cs typeface="Segoe UI"/>
              </a:rPr>
              <a:t>Assurez-vous d’avoir à proximité quelque chose qui vous réconforte. Des pauses sont prévues au cours de l’atelier, mais vous devez vous sentir libre de vous retirer à tout moment.</a:t>
            </a:r>
            <a:endParaRPr lang="fr-CA" dirty="0">
              <a:effectLst/>
            </a:endParaRPr>
          </a:p>
          <a:p>
            <a:endParaRPr lang="fr-CA" dirty="0">
              <a:solidFill>
                <a:srgbClr val="00B050"/>
              </a:solidFill>
              <a:effectLst/>
              <a:highlight>
                <a:srgbClr val="FFFF00"/>
              </a:highlight>
            </a:endParaRPr>
          </a:p>
          <a:p>
            <a:endParaRPr lang="fr-CA" dirty="0">
              <a:solidFill>
                <a:srgbClr val="00B050"/>
              </a:solidFill>
              <a:effectLst/>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a:t>
            </a:fld>
            <a:endParaRPr lang="en-CA" dirty="0"/>
          </a:p>
        </p:txBody>
      </p:sp>
    </p:spTree>
    <p:extLst>
      <p:ext uri="{BB962C8B-B14F-4D97-AF65-F5344CB8AC3E}">
        <p14:creationId xmlns:p14="http://schemas.microsoft.com/office/powerpoint/2010/main" val="3047696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fr-CA" dirty="0"/>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30</a:t>
            </a:fld>
            <a:endParaRPr lang="en-CA" dirty="0"/>
          </a:p>
        </p:txBody>
      </p:sp>
    </p:spTree>
    <p:extLst>
      <p:ext uri="{BB962C8B-B14F-4D97-AF65-F5344CB8AC3E}">
        <p14:creationId xmlns:p14="http://schemas.microsoft.com/office/powerpoint/2010/main" val="11471921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de nombreux sites Web, nous devons ouvrir un compte ou </a:t>
            </a:r>
            <a:r>
              <a:rPr lang="fr-CA" i="1" dirty="0"/>
              <a:t>nous inscrire</a:t>
            </a:r>
            <a:r>
              <a:rPr lang="fr-CA" dirty="0"/>
              <a:t> pour pouvoir faire plus que naviguer.</a:t>
            </a:r>
            <a:r>
              <a:rPr lang="fr-CA" i="0" baseline="0" dirty="0"/>
              <a:t> Vous pouvez vous servir des notions de navigation que vous venez d’apprendre pour vous aider à remplir des formulaires en ligne.</a:t>
            </a:r>
          </a:p>
        </p:txBody>
      </p:sp>
      <p:sp>
        <p:nvSpPr>
          <p:cNvPr id="4" name="Slide Number Placeholder 3"/>
          <p:cNvSpPr>
            <a:spLocks noGrp="1"/>
          </p:cNvSpPr>
          <p:nvPr>
            <p:ph type="sldNum" sz="quarter" idx="5"/>
          </p:nvPr>
        </p:nvSpPr>
        <p:spPr/>
        <p:txBody>
          <a:bodyPr/>
          <a:lstStyle/>
          <a:p>
            <a:fld id="{1454F0EA-2214-4D79-A350-2C5E12F90435}" type="slidenum">
              <a:rPr lang="en-CA" smtClean="0"/>
              <a:t>31</a:t>
            </a:fld>
            <a:endParaRPr lang="en-CA" dirty="0"/>
          </a:p>
        </p:txBody>
      </p:sp>
    </p:spTree>
    <p:extLst>
      <p:ext uri="{BB962C8B-B14F-4D97-AF65-F5344CB8AC3E}">
        <p14:creationId xmlns:p14="http://schemas.microsoft.com/office/powerpoint/2010/main" val="3175154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Par exemple, sur Kijiji, si nous voulons publier une annonce, nous pouvons cliquer sur le bouton « Afficher », mais si nous ne sommes pas déjà inscrits…</a:t>
            </a:r>
          </a:p>
        </p:txBody>
      </p:sp>
      <p:sp>
        <p:nvSpPr>
          <p:cNvPr id="4" name="Slide Number Placeholder 3"/>
          <p:cNvSpPr>
            <a:spLocks noGrp="1"/>
          </p:cNvSpPr>
          <p:nvPr>
            <p:ph type="sldNum" sz="quarter" idx="10"/>
          </p:nvPr>
        </p:nvSpPr>
        <p:spPr/>
        <p:txBody>
          <a:bodyPr/>
          <a:lstStyle/>
          <a:p>
            <a:fld id="{1454F0EA-2214-4D79-A350-2C5E12F90435}" type="slidenum">
              <a:rPr lang="en-CA" smtClean="0"/>
              <a:t>32</a:t>
            </a:fld>
            <a:endParaRPr lang="en-CA" dirty="0"/>
          </a:p>
        </p:txBody>
      </p:sp>
    </p:spTree>
    <p:extLst>
      <p:ext uri="{BB962C8B-B14F-4D97-AF65-F5344CB8AC3E}">
        <p14:creationId xmlns:p14="http://schemas.microsoft.com/office/powerpoint/2010/main" val="34597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 nous nous retrouverons sur cette page.</a:t>
            </a:r>
          </a:p>
          <a:p>
            <a:endParaRPr lang="fr-CA" dirty="0">
              <a:highlight>
                <a:srgbClr val="FFFF00"/>
              </a:highlight>
            </a:endParaRPr>
          </a:p>
          <a:p>
            <a:r>
              <a:rPr lang="fr-CA" dirty="0"/>
              <a:t>Si nous sommes déjà inscrits sur Kijiji (ou tout autre site Web qui exige une inscription), nous pouvons cliquer sur « Ouvrir une séance », ce qui signifie que nous avons un compte sur le site et qu’il sait qui nous sommes.</a:t>
            </a:r>
          </a:p>
          <a:p>
            <a:endParaRPr lang="fr-CA" i="0" baseline="0" dirty="0"/>
          </a:p>
          <a:p>
            <a:r>
              <a:rPr lang="fr-CA" dirty="0"/>
              <a:t>Si ce n’est pas le cas, nous devons cliquer sur « Créer un compte maintenant » et créer un nouveau compte (parfois indiquant plutôt « S’inscrire »). Selon le site, le bouton indiquant que vous êtes prêt à continuer s’appelle « Suivant », « Confirmer », « Soumettre » ou quelque chose de similaire.</a:t>
            </a:r>
            <a:r>
              <a:rPr lang="fr-CA" i="0" baseline="0" dirty="0"/>
              <a:t> </a:t>
            </a:r>
          </a:p>
          <a:p>
            <a:endParaRPr lang="fr-CA" dirty="0"/>
          </a:p>
          <a:p>
            <a:r>
              <a:rPr lang="fr-CA" i="0" baseline="0" dirty="0"/>
              <a:t>Les sites Web ne vous obligent pas tous à vous inscrire et à vous connecter, mais tout site Web dont l’utilisation est payante ou sur lequel vous pouvez publier des photos ou tout autre contenu vous obligera à vous inscrire.</a:t>
            </a:r>
          </a:p>
          <a:p>
            <a:endParaRPr lang="fr-CA" i="0" baseline="0"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33</a:t>
            </a:fld>
            <a:endParaRPr lang="en-CA" dirty="0"/>
          </a:p>
        </p:txBody>
      </p:sp>
    </p:spTree>
    <p:extLst>
      <p:ext uri="{BB962C8B-B14F-4D97-AF65-F5344CB8AC3E}">
        <p14:creationId xmlns:p14="http://schemas.microsoft.com/office/powerpoint/2010/main" val="2194885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5852160" cy="4731308"/>
          </a:xfrm>
        </p:spPr>
        <p:txBody>
          <a:bodyPr/>
          <a:lstStyle/>
          <a:p>
            <a:r>
              <a:rPr lang="fr-CA" dirty="0"/>
              <a:t>Dans la plupart des cas, la seule chose dont vous avez besoin pour vous inscrire est une adresse électronique. (Évidemment, les sites gouvernementaux vous demanderont davantage de renseignements – au minimum votre numéro d’assurance sociale.)</a:t>
            </a:r>
          </a:p>
          <a:p>
            <a:endParaRPr lang="en-CA" dirty="0"/>
          </a:p>
          <a:p>
            <a:r>
              <a:rPr lang="fr-CA" dirty="0"/>
              <a:t>Souvent, vous devrez inscrire votre nom, et dans la grande majorité des cas, vous serez invité à définir un mot de passe. </a:t>
            </a:r>
          </a:p>
          <a:p>
            <a:endParaRPr lang="en-CA" dirty="0"/>
          </a:p>
          <a:p>
            <a:r>
              <a:rPr lang="fr-CA" dirty="0"/>
              <a:t>Certains sites exigeront votre vrai nom, tandis que d’autres vous laisseront choisir un surnom ou pseudonyme. S’il n’est pas indiqué d’utiliser votre vrai nom, il ne devrait pas avoir de problème à utiliser un surnom ou un nom d’utilisateur qui ne permet pas de vous identifier.</a:t>
            </a:r>
          </a:p>
          <a:p>
            <a:endParaRPr lang="en-CA" dirty="0"/>
          </a:p>
          <a:p>
            <a:r>
              <a:rPr lang="fr-CA" dirty="0"/>
              <a:t>Parfois, vous devez donner votre vrai nom pour vous inscrire, mais vous pouvez choisir plus tard un nom différent sous lequel vous apparaîtrez auprès des autres utilisateurs.</a:t>
            </a:r>
          </a:p>
          <a:p>
            <a:endParaRPr lang="en-CA" dirty="0"/>
          </a:p>
          <a:p>
            <a:r>
              <a:rPr lang="fr-CA" dirty="0"/>
              <a:t>Certains sites vous obligent à utiliser un nom que personne d’autre n’utilise. Si le nom que vous souhaitez est déjà pris, vous pouvez essayer un surnom ou vous pouvez ajouter un mot ou un chiffre à la fin (à condition que vous soyez en mesure de vous en souvenir!) Comme il vous faudra peut-être plusieurs tentatives avant de trouver un nom accepté, il serait judicieux de le noter quand vous l’aurez trouvé.</a:t>
            </a:r>
          </a:p>
          <a:p>
            <a:endParaRPr lang="en-CA" dirty="0"/>
          </a:p>
          <a:p>
            <a:r>
              <a:rPr lang="fr-CA" dirty="0"/>
              <a:t>Nous avons déjà parlé des mots de passe dans l’atelier </a:t>
            </a:r>
            <a:r>
              <a:rPr lang="fr-CA" i="1" dirty="0"/>
              <a:t>Découvrir la sécurité en ligne</a:t>
            </a:r>
            <a:r>
              <a:rPr lang="fr-CA" dirty="0"/>
              <a:t>. Pour le moment, rappelez-vous simplement de ne pas utiliser le mot « mot de passe » ni une série de chiffres qui se suivent, comme « 123456 ». </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34</a:t>
            </a:fld>
            <a:endParaRPr lang="en-CA" dirty="0"/>
          </a:p>
        </p:txBody>
      </p:sp>
    </p:spTree>
    <p:extLst>
      <p:ext uri="{BB962C8B-B14F-4D97-AF65-F5344CB8AC3E}">
        <p14:creationId xmlns:p14="http://schemas.microsoft.com/office/powerpoint/2010/main" val="7274097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n’avez pas d’adresse électronique, vous pouvez vous en créer une gratuitement auprès d’un service de messagerie comme Outlook ou Gmail.</a:t>
            </a:r>
            <a:r>
              <a:rPr lang="fr-CA" baseline="0" dirty="0"/>
              <a:t> Pour ce faire, rendez-vous à gmail.com ou à outlook.com. L’ouverture d’un compte sur ces sites ressemble beaucoup à ce que je vais vous montrer au cours des prochaines minutes.</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35</a:t>
            </a:fld>
            <a:endParaRPr lang="en-CA" dirty="0"/>
          </a:p>
        </p:txBody>
      </p:sp>
    </p:spTree>
    <p:extLst>
      <p:ext uri="{BB962C8B-B14F-4D97-AF65-F5344CB8AC3E}">
        <p14:creationId xmlns:p14="http://schemas.microsoft.com/office/powerpoint/2010/main" val="30026038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existe également des services comme Proton Mail et SharkLasers qui vous permettent de créer des adresses électroniques anonymes et à usage unique si vous ne voulez pas utiliser votre adresse habituelle (ou ne voulez tout simplement pas recevoir de pourriels de la part du site sur lequel vous vous inscrivez).</a:t>
            </a: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36</a:t>
            </a:fld>
            <a:endParaRPr lang="en-CA" dirty="0"/>
          </a:p>
        </p:txBody>
      </p:sp>
    </p:spTree>
    <p:extLst>
      <p:ext uri="{BB962C8B-B14F-4D97-AF65-F5344CB8AC3E}">
        <p14:creationId xmlns:p14="http://schemas.microsoft.com/office/powerpoint/2010/main" val="342942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type de formulaire en ligne le plus simple est une </a:t>
            </a:r>
            <a:r>
              <a:rPr lang="fr-CA" i="1" dirty="0"/>
              <a:t>zone de saisie</a:t>
            </a:r>
            <a:r>
              <a:rPr lang="fr-CA" dirty="0"/>
              <a:t>. Il vous suffit de cliquer sur le champ et de taper dedans. Si vous utilisez un téléphone ou une tablette, le clavier à l’écran s’affiche lorsque vous touchez cette zone.</a:t>
            </a:r>
          </a:p>
          <a:p>
            <a:endParaRPr lang="fr-CA" dirty="0"/>
          </a:p>
          <a:p>
            <a:r>
              <a:rPr lang="fr-CA" dirty="0"/>
              <a:t>Nous en avons déjà vu un exemple sur la page d’accueil de Kijiji lorsque nous avons tapé le mot « chats » dans le champ de recherche.</a:t>
            </a:r>
          </a:p>
          <a:p>
            <a:endParaRPr lang="fr-CA" dirty="0"/>
          </a:p>
          <a:p>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t>37</a:t>
            </a:fld>
            <a:endParaRPr lang="en-CA" dirty="0"/>
          </a:p>
        </p:txBody>
      </p:sp>
    </p:spTree>
    <p:extLst>
      <p:ext uri="{BB962C8B-B14F-4D97-AF65-F5344CB8AC3E}">
        <p14:creationId xmlns:p14="http://schemas.microsoft.com/office/powerpoint/2010/main" val="35613788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champs de saisie de texte sont souvent dotés d’une fonction de remplissage automatique, c’est-à-dire qu’ils devinent ce que vous vous apprêtez à écrire en vous basant sur ce que vous ou d’autres personnes avez saisi par le passé. </a:t>
            </a:r>
          </a:p>
          <a:p>
            <a:endParaRPr lang="en-CA" dirty="0"/>
          </a:p>
          <a:p>
            <a:r>
              <a:rPr lang="fr-CA" dirty="0"/>
              <a:t>Lorsqu’un menu à remplissage automatique apparaît, jetez un coup d’œil aux options suggérées. Si l’une d’entre elles correspond à ce que vous souhaitez, vous pouvez cliquer ou appuyer dessus pour vous éviter de tout taper. Si aucune des suggestions ne vous convient, ignorez le menu et finissez ce que vous étiez en train de taper.</a:t>
            </a:r>
          </a:p>
          <a:p>
            <a:endParaRPr lang="en-CA" dirty="0">
              <a:solidFill>
                <a:srgbClr val="00B050"/>
              </a:solidFill>
            </a:endParaRPr>
          </a:p>
          <a:p>
            <a:endParaRPr lang="en-CA" b="1" dirty="0"/>
          </a:p>
        </p:txBody>
      </p:sp>
      <p:sp>
        <p:nvSpPr>
          <p:cNvPr id="4" name="Slide Number Placeholder 3"/>
          <p:cNvSpPr>
            <a:spLocks noGrp="1"/>
          </p:cNvSpPr>
          <p:nvPr>
            <p:ph type="sldNum" sz="quarter" idx="5"/>
          </p:nvPr>
        </p:nvSpPr>
        <p:spPr/>
        <p:txBody>
          <a:bodyPr/>
          <a:lstStyle/>
          <a:p>
            <a:fld id="{1454F0EA-2214-4D79-A350-2C5E12F90435}" type="slidenum">
              <a:rPr lang="en-CA" smtClean="0"/>
              <a:t>38</a:t>
            </a:fld>
            <a:endParaRPr lang="en-CA" dirty="0"/>
          </a:p>
        </p:txBody>
      </p:sp>
    </p:spTree>
    <p:extLst>
      <p:ext uri="{BB962C8B-B14F-4D97-AF65-F5344CB8AC3E}">
        <p14:creationId xmlns:p14="http://schemas.microsoft.com/office/powerpoint/2010/main" val="4857613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Certains formulaires en ligne vous restreignent à une liste d’options. Ces listes peuvent se présenter sous différentes formes. Parfois, vous pouvez cliquer sur plusieurs options, comme dans la liste de gauche proposant des garnitures à pizza. Parfois, vous ne pouvez sélectionner qu’une seule option, comme dans la liste du centre. </a:t>
            </a:r>
          </a:p>
          <a:p>
            <a:endParaRPr lang="en-CA" dirty="0"/>
          </a:p>
          <a:p>
            <a:r>
              <a:rPr lang="fr-CA" dirty="0"/>
              <a:t>Et parfois encore, il y a tant de choix que vous devez utiliser la barre de défilement pour pouvoir tous les voir. (Par exemple, sur les sites Web américains, les options « Canada » et « Ailleurs dans le monde » se retrouvent habituellement à la fin de la liste, après les 50 États américains.) Pour ce faire, cliquez ou appuyez sur la barre, puis faites glisser votre souris ou votre doigt vers le bas. (Si votre souris est munie d’une molette, vous pouvez faire tourner la molette au lieu.)</a:t>
            </a:r>
          </a:p>
        </p:txBody>
      </p:sp>
      <p:sp>
        <p:nvSpPr>
          <p:cNvPr id="4" name="Slide Number Placeholder 3"/>
          <p:cNvSpPr>
            <a:spLocks noGrp="1"/>
          </p:cNvSpPr>
          <p:nvPr>
            <p:ph type="sldNum" sz="quarter" idx="10"/>
          </p:nvPr>
        </p:nvSpPr>
        <p:spPr/>
        <p:txBody>
          <a:bodyPr/>
          <a:lstStyle/>
          <a:p>
            <a:fld id="{1454F0EA-2214-4D79-A350-2C5E12F90435}" type="slidenum">
              <a:rPr lang="en-CA" smtClean="0"/>
              <a:t>39</a:t>
            </a:fld>
            <a:endParaRPr lang="en-CA" dirty="0"/>
          </a:p>
        </p:txBody>
      </p:sp>
    </p:spTree>
    <p:extLst>
      <p:ext uri="{BB962C8B-B14F-4D97-AF65-F5344CB8AC3E}">
        <p14:creationId xmlns:p14="http://schemas.microsoft.com/office/powerpoint/2010/main" val="1310624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Au terme de cet atelier, vous saurez comment :</a:t>
            </a:r>
          </a:p>
          <a:p>
            <a:endParaRPr lang="fr-CA" baseline="0" dirty="0"/>
          </a:p>
          <a:p>
            <a:pPr marL="171450" indent="-171450">
              <a:buFont typeface="Arial" panose="020B0604020202020204" pitchFamily="34" charset="0"/>
              <a:buChar char="•"/>
            </a:pPr>
            <a:r>
              <a:rPr lang="fr-CA" baseline="0" dirty="0"/>
              <a:t>vous orienter en ligne; </a:t>
            </a:r>
          </a:p>
          <a:p>
            <a:pPr marL="171450" indent="-171450">
              <a:buFont typeface="Arial" panose="020B0604020202020204" pitchFamily="34" charset="0"/>
              <a:buChar char="•"/>
            </a:pPr>
            <a:endParaRPr lang="fr-CA" baseline="0" dirty="0"/>
          </a:p>
          <a:p>
            <a:pPr marL="171450" indent="-171450">
              <a:buFont typeface="Arial" panose="020B0604020202020204" pitchFamily="34" charset="0"/>
              <a:buChar char="•"/>
            </a:pPr>
            <a:r>
              <a:rPr lang="fr-CA" baseline="0" dirty="0"/>
              <a:t>ouvrir des comptes et remplir des formulaires;</a:t>
            </a:r>
          </a:p>
          <a:p>
            <a:pPr marL="171450" indent="-171450">
              <a:buFont typeface="Arial" panose="020B0604020202020204" pitchFamily="34" charset="0"/>
              <a:buChar char="•"/>
            </a:pPr>
            <a:endParaRPr lang="fr-CA" baseline="0" dirty="0"/>
          </a:p>
          <a:p>
            <a:pPr marL="171450" indent="-171450">
              <a:buFont typeface="Arial" panose="020B0604020202020204" pitchFamily="34" charset="0"/>
              <a:buChar char="•"/>
            </a:pPr>
            <a:r>
              <a:rPr lang="fr-CA" baseline="0" dirty="0"/>
              <a:t>trouver des services en ligne;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baseline="0" dirty="0"/>
              <a:t>faire des achats en ligne en toute sécurité;</a:t>
            </a:r>
          </a:p>
          <a:p>
            <a:pPr marL="171450" indent="-171450">
              <a:buFont typeface="Arial" panose="020B0604020202020204" pitchFamily="34" charset="0"/>
              <a:buChar char="•"/>
            </a:pPr>
            <a:endParaRPr lang="fr-CA" baseline="0" dirty="0"/>
          </a:p>
          <a:p>
            <a:pPr marL="171450" indent="-171450" defTabSz="924879">
              <a:buFont typeface="Arial" panose="020B0604020202020204" pitchFamily="34" charset="0"/>
              <a:buChar char="•"/>
              <a:defRPr/>
            </a:pPr>
            <a:r>
              <a:rPr lang="fr-CA" baseline="0" dirty="0"/>
              <a:t>résoudre des problèmes fréquents.</a:t>
            </a:r>
          </a:p>
          <a:p>
            <a:pPr defTabSz="924879">
              <a:defRPr/>
            </a:pPr>
            <a:endParaRPr lang="fr-CA" baseline="0" dirty="0">
              <a:solidFill>
                <a:srgbClr val="00B050"/>
              </a:solidFill>
            </a:endParaRPr>
          </a:p>
        </p:txBody>
      </p:sp>
      <p:sp>
        <p:nvSpPr>
          <p:cNvPr id="4" name="Slide Number Placeholder 3"/>
          <p:cNvSpPr>
            <a:spLocks noGrp="1"/>
          </p:cNvSpPr>
          <p:nvPr>
            <p:ph type="sldNum" sz="quarter" idx="10"/>
          </p:nvPr>
        </p:nvSpPr>
        <p:spPr/>
        <p:txBody>
          <a:bodyPr/>
          <a:lstStyle/>
          <a:p>
            <a:fld id="{1454F0EA-2214-4D79-A350-2C5E12F90435}" type="slidenum">
              <a:rPr lang="en-CA" smtClean="0"/>
              <a:t>4</a:t>
            </a:fld>
            <a:endParaRPr lang="en-CA" dirty="0"/>
          </a:p>
        </p:txBody>
      </p:sp>
    </p:spTree>
    <p:extLst>
      <p:ext uri="{BB962C8B-B14F-4D97-AF65-F5344CB8AC3E}">
        <p14:creationId xmlns:p14="http://schemas.microsoft.com/office/powerpoint/2010/main" val="14082947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faites une erreur dans un des champs, vous devriez être en mesure de la corriger tant et aussi longtemps que vous ne cliquez pas sur le bouton « Soumettre », « S’inscrire » ou « Suivant ». </a:t>
            </a:r>
          </a:p>
          <a:p>
            <a:endParaRPr lang="en-CA" dirty="0"/>
          </a:p>
          <a:p>
            <a:r>
              <a:rPr lang="fr-CA" dirty="0"/>
              <a:t>Pour modifier le texte d’un champ, il suffit normalement de cliquer ou d’appuyer sur le champ, puis de corriger l’information. </a:t>
            </a:r>
          </a:p>
          <a:p>
            <a:endParaRPr lang="en-CA" dirty="0"/>
          </a:p>
          <a:p>
            <a:r>
              <a:rPr lang="fr-CA" dirty="0"/>
              <a:t>Pour changer une case à cocher, il faudra peut-être décocher la mauvaise case avant de pouvoir cocher la bonne. Dans le cas des listes ou des boutons radio, il est courant que la sélection d’une nouvelle option modifie automatiquement votre choix.</a:t>
            </a:r>
          </a:p>
          <a:p>
            <a:endParaRPr lang="en-CA" dirty="0"/>
          </a:p>
          <a:p>
            <a:r>
              <a:rPr lang="fr-CA" dirty="0"/>
              <a:t>Si vous vous rendez compte d’une erreur après avoir cliqué sur le bouton « Soumettre », vérifiez d’abord si le site a un bouton de retour avant d’utiliser le bouton de retour en arrière du navigateur. Vous risquez moins de perdre les renseignements que vous avez saisis ainsi.</a:t>
            </a:r>
          </a:p>
          <a:p>
            <a:endParaRPr lang="en-CA" dirty="0">
              <a:solidFill>
                <a:srgbClr val="00B050"/>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t>40</a:t>
            </a:fld>
            <a:endParaRPr lang="en-CA" dirty="0"/>
          </a:p>
        </p:txBody>
      </p:sp>
    </p:spTree>
    <p:extLst>
      <p:ext uri="{BB962C8B-B14F-4D97-AF65-F5344CB8AC3E}">
        <p14:creationId xmlns:p14="http://schemas.microsoft.com/office/powerpoint/2010/main" val="28515533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Parfois, vous voudrez ou devrez </a:t>
            </a:r>
            <a:r>
              <a:rPr lang="fr-CA" i="1" dirty="0"/>
              <a:t>téléverser</a:t>
            </a:r>
            <a:r>
              <a:rPr lang="fr-CA" dirty="0"/>
              <a:t> un fichier à partir de votre ordinateur. Par exemple, les réseaux sociaux vous demandent de téléverser une photo de vous pour votre profil.</a:t>
            </a:r>
          </a:p>
          <a:p>
            <a:endParaRPr lang="en-CA" dirty="0">
              <a:solidFill>
                <a:srgbClr val="00B050"/>
              </a:solidFill>
            </a:endParaRPr>
          </a:p>
          <a:p>
            <a:endParaRPr lang="en-CA" dirty="0">
              <a:solidFill>
                <a:srgbClr val="00B050"/>
              </a:solidFill>
            </a:endParaRP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41</a:t>
            </a:fld>
            <a:endParaRPr lang="en-CA" dirty="0"/>
          </a:p>
        </p:txBody>
      </p:sp>
    </p:spTree>
    <p:extLst>
      <p:ext uri="{BB962C8B-B14F-4D97-AF65-F5344CB8AC3E}">
        <p14:creationId xmlns:p14="http://schemas.microsoft.com/office/powerpoint/2010/main" val="33508334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vouliez publier une annonce sur Kijiji pour ventre votre voiture, par exemple, vous cliqueriez sur « Sélectionner des images ».</a:t>
            </a:r>
          </a:p>
          <a:p>
            <a:endParaRPr lang="fr-CA" baseline="0" dirty="0"/>
          </a:p>
          <a:p>
            <a:r>
              <a:rPr lang="fr-CA" dirty="0"/>
              <a:t>Puis, vous trouveriez la photo de votre voiture dans la « galerie » de votre ordinateur, et cliqueriez sur « Ouvrir ».</a:t>
            </a:r>
            <a:endParaRPr lang="fr-CA" baseline="0" dirty="0"/>
          </a:p>
          <a:p>
            <a:endParaRPr lang="fr-CA" baseline="0"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42</a:t>
            </a:fld>
            <a:endParaRPr lang="en-CA" dirty="0"/>
          </a:p>
        </p:txBody>
      </p:sp>
    </p:spTree>
    <p:extLst>
      <p:ext uri="{BB962C8B-B14F-4D97-AF65-F5344CB8AC3E}">
        <p14:creationId xmlns:p14="http://schemas.microsoft.com/office/powerpoint/2010/main" val="8254601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Lorsque vous vous inscrivez sur un site, vous devriez normalement recevoir un courriel servant à vérifier si l’adresse électronique fournie lors de l’inscription est bien la vôtre.</a:t>
            </a:r>
            <a:r>
              <a:rPr lang="fr-CA" baseline="0" dirty="0"/>
              <a:t> </a:t>
            </a:r>
          </a:p>
          <a:p>
            <a:endParaRPr lang="en-CA" baseline="0" dirty="0"/>
          </a:p>
          <a:p>
            <a:r>
              <a:rPr lang="fr-CA" baseline="0" dirty="0"/>
              <a:t>Si vous recevez un courriel comme celui-ci, cliquez </a:t>
            </a:r>
            <a:r>
              <a:rPr lang="fr-CA" i="1" baseline="0" dirty="0"/>
              <a:t>uniquement</a:t>
            </a:r>
            <a:r>
              <a:rPr lang="fr-CA" baseline="0" dirty="0"/>
              <a:t> sur le lien si vous venez de vous inscrire au site en question.</a:t>
            </a:r>
            <a:r>
              <a:rPr lang="fr-CA" i="0" baseline="0" dirty="0"/>
              <a:t> </a:t>
            </a:r>
            <a:r>
              <a:rPr lang="fr-CA" baseline="0" dirty="0"/>
              <a:t>Si ce n’est pas le cas, il s’agit probablement d’une arnaque appelée </a:t>
            </a:r>
            <a:r>
              <a:rPr lang="fr-CA" i="1" baseline="0" dirty="0"/>
              <a:t>courriel hameçon</a:t>
            </a:r>
            <a:r>
              <a:rPr lang="fr-CA" baseline="0" dirty="0"/>
              <a:t>.</a:t>
            </a:r>
            <a:r>
              <a:rPr lang="fr-CA" i="1" baseline="0" dirty="0"/>
              <a:t> </a:t>
            </a:r>
            <a:r>
              <a:rPr lang="fr-CA" baseline="0" dirty="0"/>
              <a:t>L’atelier </a:t>
            </a:r>
            <a:r>
              <a:rPr lang="fr-CA" i="1" dirty="0"/>
              <a:t>Découvrir </a:t>
            </a:r>
            <a:r>
              <a:rPr lang="fr-CA" i="1" baseline="0" dirty="0"/>
              <a:t>la sécurité</a:t>
            </a:r>
            <a:r>
              <a:rPr lang="fr-CA" baseline="0" dirty="0"/>
              <a:t> </a:t>
            </a:r>
            <a:r>
              <a:rPr lang="fr-CA" i="1" baseline="0" dirty="0"/>
              <a:t>en ligne</a:t>
            </a:r>
            <a:r>
              <a:rPr lang="fr-CA" baseline="0" dirty="0"/>
              <a:t> couvre ce sujet plus en détail et donne des conseils pour repérer et éviter les arnaques du genre.</a:t>
            </a:r>
            <a:r>
              <a:rPr lang="fr-CA" i="0" baseline="0" dirty="0"/>
              <a:t> </a:t>
            </a:r>
          </a:p>
        </p:txBody>
      </p:sp>
      <p:sp>
        <p:nvSpPr>
          <p:cNvPr id="4" name="Slide Number Placeholder 3"/>
          <p:cNvSpPr>
            <a:spLocks noGrp="1"/>
          </p:cNvSpPr>
          <p:nvPr>
            <p:ph type="sldNum" sz="quarter" idx="10"/>
          </p:nvPr>
        </p:nvSpPr>
        <p:spPr/>
        <p:txBody>
          <a:bodyPr/>
          <a:lstStyle/>
          <a:p>
            <a:fld id="{1454F0EA-2214-4D79-A350-2C5E12F90435}" type="slidenum">
              <a:rPr lang="en-CA" smtClean="0"/>
              <a:t>43</a:t>
            </a:fld>
            <a:endParaRPr lang="en-CA" dirty="0"/>
          </a:p>
        </p:txBody>
      </p:sp>
    </p:spTree>
    <p:extLst>
      <p:ext uri="{BB962C8B-B14F-4D97-AF65-F5344CB8AC3E}">
        <p14:creationId xmlns:p14="http://schemas.microsoft.com/office/powerpoint/2010/main" val="13700481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Enfin, de nombreux sites vous font faire un test comme celui-ci pour s’assurer que vous êtes une vraie personne et non un robot.</a:t>
            </a:r>
            <a:r>
              <a:rPr lang="fr-CA" baseline="0" dirty="0"/>
              <a:t> Une série d’images apparaît à l’écran, et vous devez cliquer sur celles qui correspondent à la description fournie (dans ce cas-ci, il faut cliquer sur celles qui représentent des voitures).</a:t>
            </a:r>
          </a:p>
        </p:txBody>
      </p:sp>
      <p:sp>
        <p:nvSpPr>
          <p:cNvPr id="4" name="Slide Number Placeholder 3"/>
          <p:cNvSpPr>
            <a:spLocks noGrp="1"/>
          </p:cNvSpPr>
          <p:nvPr>
            <p:ph type="sldNum" sz="quarter" idx="10"/>
          </p:nvPr>
        </p:nvSpPr>
        <p:spPr/>
        <p:txBody>
          <a:bodyPr/>
          <a:lstStyle/>
          <a:p>
            <a:fld id="{1454F0EA-2214-4D79-A350-2C5E12F90435}" type="slidenum">
              <a:rPr lang="en-CA" smtClean="0"/>
              <a:t>44</a:t>
            </a:fld>
            <a:endParaRPr lang="en-CA" dirty="0"/>
          </a:p>
        </p:txBody>
      </p:sp>
    </p:spTree>
    <p:extLst>
      <p:ext uri="{BB962C8B-B14F-4D97-AF65-F5344CB8AC3E}">
        <p14:creationId xmlns:p14="http://schemas.microsoft.com/office/powerpoint/2010/main" val="32404270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les images ne sont pas claires, cliquez ou appuyez sur la flèche circulaire pour en obtenir de nouvelles.</a:t>
            </a:r>
            <a:r>
              <a:rPr lang="fr-CA" baseline="0" dirty="0"/>
              <a:t> Vous pouvez cliquer ou appuyer dessus autant de fois que vous le souhaitez.</a:t>
            </a:r>
          </a:p>
          <a:p>
            <a:endParaRPr lang="en-CA" baseline="0" dirty="0"/>
          </a:p>
          <a:p>
            <a:r>
              <a:rPr lang="fr-CA" baseline="0" dirty="0"/>
              <a:t>Vous avez également l’option de cliquer ou d’appuyer sur le symbole des écouteurs pour effectuer un test sonore au lieu d’un test visuel. Si c’est ce que vous choisissez de faire, une série de mots se feront entendre et vous serez invité à les écrire dans un champ de texte. </a:t>
            </a:r>
          </a:p>
        </p:txBody>
      </p:sp>
      <p:sp>
        <p:nvSpPr>
          <p:cNvPr id="4" name="Slide Number Placeholder 3"/>
          <p:cNvSpPr>
            <a:spLocks noGrp="1"/>
          </p:cNvSpPr>
          <p:nvPr>
            <p:ph type="sldNum" sz="quarter" idx="10"/>
          </p:nvPr>
        </p:nvSpPr>
        <p:spPr/>
        <p:txBody>
          <a:bodyPr/>
          <a:lstStyle/>
          <a:p>
            <a:fld id="{1454F0EA-2214-4D79-A350-2C5E12F90435}" type="slidenum">
              <a:rPr lang="en-CA" smtClean="0"/>
              <a:t>45</a:t>
            </a:fld>
            <a:endParaRPr lang="en-CA" dirty="0"/>
          </a:p>
        </p:txBody>
      </p:sp>
    </p:spTree>
    <p:extLst>
      <p:ext uri="{BB962C8B-B14F-4D97-AF65-F5344CB8AC3E}">
        <p14:creationId xmlns:p14="http://schemas.microsoft.com/office/powerpoint/2010/main" val="11307015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L’une des fonctions les plus utiles d’Internet est de nous permettre d’utiliser les services gouvernementaux. Ce que nous avons vu jusqu’à présent nous sera utile pour naviguer sur les sites du gouvernement et pour accéder à leurs services.</a:t>
            </a:r>
          </a:p>
          <a:p>
            <a:endParaRPr lang="en-CA" dirty="0">
              <a:solidFill>
                <a:srgbClr val="00B050"/>
              </a:solidFill>
            </a:endParaRPr>
          </a:p>
          <a:p>
            <a:endParaRPr lang="en-CA" dirty="0">
              <a:solidFill>
                <a:srgbClr val="00B050"/>
              </a:solidFill>
            </a:endParaRPr>
          </a:p>
        </p:txBody>
      </p:sp>
      <p:sp>
        <p:nvSpPr>
          <p:cNvPr id="4" name="Slide Number Placeholder 3"/>
          <p:cNvSpPr>
            <a:spLocks noGrp="1"/>
          </p:cNvSpPr>
          <p:nvPr>
            <p:ph type="sldNum" sz="quarter" idx="10"/>
          </p:nvPr>
        </p:nvSpPr>
        <p:spPr/>
        <p:txBody>
          <a:bodyPr/>
          <a:lstStyle/>
          <a:p>
            <a:fld id="{DCCF94E1-789E-472C-BB4B-841F0076E144}" type="slidenum">
              <a:rPr lang="en-CA" smtClean="0"/>
              <a:t>46</a:t>
            </a:fld>
            <a:endParaRPr lang="en-CA" dirty="0"/>
          </a:p>
        </p:txBody>
      </p:sp>
    </p:spTree>
    <p:extLst>
      <p:ext uri="{BB962C8B-B14F-4D97-AF65-F5344CB8AC3E}">
        <p14:creationId xmlns:p14="http://schemas.microsoft.com/office/powerpoint/2010/main" val="3394269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Chaque palier de gouvernement a son propre site Web. Chacun de ces sites possède une panoplie de pages différentes, mais certains d’entre eux, comme le site Web du gouvernement du Canada (canada.ca), proposent des liens vers les pages les plus souvent consultées.</a:t>
            </a:r>
          </a:p>
          <a:p>
            <a:endParaRPr lang="en-CA" dirty="0"/>
          </a:p>
          <a:p>
            <a:r>
              <a:rPr lang="fr-CA" dirty="0"/>
              <a:t>Tout comme le site de Kijiji, le site Web du gouvernement du Canada a des liens pour différentes sections, comme « Emplois » et « Impôts », et une barre de recherche dans laquelle vous pouvez saisir ce que vous cherchez en termes exacts.</a:t>
            </a:r>
          </a:p>
        </p:txBody>
      </p:sp>
      <p:sp>
        <p:nvSpPr>
          <p:cNvPr id="4" name="Slide Number Placeholder 3"/>
          <p:cNvSpPr>
            <a:spLocks noGrp="1"/>
          </p:cNvSpPr>
          <p:nvPr>
            <p:ph type="sldNum" sz="quarter" idx="10"/>
          </p:nvPr>
        </p:nvSpPr>
        <p:spPr/>
        <p:txBody>
          <a:bodyPr/>
          <a:lstStyle/>
          <a:p>
            <a:fld id="{1454F0EA-2214-4D79-A350-2C5E12F90435}" type="slidenum">
              <a:rPr lang="en-CA" smtClean="0"/>
              <a:t>47</a:t>
            </a:fld>
            <a:endParaRPr lang="en-CA" dirty="0"/>
          </a:p>
        </p:txBody>
      </p:sp>
    </p:spTree>
    <p:extLst>
      <p:ext uri="{BB962C8B-B14F-4D97-AF65-F5344CB8AC3E}">
        <p14:creationId xmlns:p14="http://schemas.microsoft.com/office/powerpoint/2010/main" val="10228870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fr-CA" dirty="0"/>
              <a:t>Le site est également muni d’un menu déroulant à gauche qui affiche toutes les sections sous forme de colonne. Si vous déplacez votre curseur au-dessus d’une de ces sections, un menu de sous-sections s’ouvrira.</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48</a:t>
            </a:fld>
            <a:endParaRPr lang="en-CA" dirty="0"/>
          </a:p>
        </p:txBody>
      </p:sp>
    </p:spTree>
    <p:extLst>
      <p:ext uri="{BB962C8B-B14F-4D97-AF65-F5344CB8AC3E}">
        <p14:creationId xmlns:p14="http://schemas.microsoft.com/office/powerpoint/2010/main" val="42458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Chaque province et chaque territoire ont également leur propre site Web, que vous pouvez trouver avec un moteur de recherche comme Google. C’est sur ces sites Web que vous pourrez trouver de l’information et utiliser des services, notamment en matière de permis de conduire, d’éducation, d’assurance maladie et de certificats de naissance ou de mariage.</a:t>
            </a:r>
          </a:p>
          <a:p>
            <a:endParaRPr lang="en-CA" dirty="0">
              <a:solidFill>
                <a:srgbClr val="00B050"/>
              </a:solidFill>
            </a:endParaRP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49</a:t>
            </a:fld>
            <a:endParaRPr lang="en-CA" dirty="0"/>
          </a:p>
        </p:txBody>
      </p:sp>
    </p:spTree>
    <p:extLst>
      <p:ext uri="{BB962C8B-B14F-4D97-AF65-F5344CB8AC3E}">
        <p14:creationId xmlns:p14="http://schemas.microsoft.com/office/powerpoint/2010/main" val="3557031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script suivant pour qu'il soit accessible, en vous basant sur votre connaissance des besoins des participants à l'atelier]. </a:t>
            </a:r>
            <a:endParaRPr lang="en-US"/>
          </a:p>
          <a:p>
            <a:r>
              <a:rPr lang="en-US" dirty="0"/>
              <a:t> </a:t>
            </a:r>
            <a:endParaRPr lang="fr-CA" dirty="0"/>
          </a:p>
          <a:p>
            <a:r>
              <a:rPr lang="fr" dirty="0"/>
              <a:t>Il y a deux occasions de fournir un retour sur ce programme à l'équipe de </a:t>
            </a:r>
            <a:r>
              <a:rPr lang="fr" dirty="0" err="1"/>
              <a:t>HabiloMédias</a:t>
            </a:r>
            <a:r>
              <a:rPr lang="fr" dirty="0"/>
              <a:t> qui a développé cet atelier : présentement, avant d'entrer dans le contenu de l'atelier, et une autre fois à la toute fin.  Ces sondages d'évaluation aideront l'équipe de </a:t>
            </a:r>
            <a:r>
              <a:rPr lang="fr" dirty="0" err="1"/>
              <a:t>HabiloMédias</a:t>
            </a:r>
            <a:r>
              <a:rPr lang="fr" dirty="0"/>
              <a:t> à mieux comprendre si les ateliers réussissent à soutenir vos connaissances, vos compétences et votre confiance dans le domaine numérique. </a:t>
            </a:r>
            <a:endParaRPr lang="fr-CA"/>
          </a:p>
          <a:p>
            <a:r>
              <a:rPr lang="fr" dirty="0"/>
              <a:t> </a:t>
            </a:r>
            <a:endParaRPr lang="en-CA" dirty="0"/>
          </a:p>
          <a:p>
            <a:r>
              <a:rPr lang="fr-CA" dirty="0"/>
              <a:t>L'objectif de cette évaluation est d'évaluer la valeur et l'impact du contenu de l'atelier et d'aider l'équipe de </a:t>
            </a:r>
            <a:r>
              <a:rPr lang="fr-CA" err="1"/>
              <a:t>HabiloMédias</a:t>
            </a:r>
            <a:r>
              <a:rPr lang="fr-CA" dirty="0"/>
              <a:t>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p>
          <a:p>
            <a:r>
              <a:rPr lang="fr-CA" dirty="0"/>
              <a:t> </a:t>
            </a:r>
          </a:p>
          <a:p>
            <a:r>
              <a:rPr lang="fr" dirty="0"/>
              <a:t>Pour comparer les réponses avant et après l'atelier, </a:t>
            </a:r>
            <a:r>
              <a:rPr lang="fr" err="1"/>
              <a:t>HabiloMédias</a:t>
            </a:r>
            <a:r>
              <a:rPr lang="fr" dirty="0"/>
              <a:t> doit relier les réponses des participants à l'enquête d'évaluation. Pour ce faire, tout en garantissant la confidentialité de vos réponses, </a:t>
            </a:r>
            <a:r>
              <a:rPr lang="fr" err="1"/>
              <a:t>HabiloMédias</a:t>
            </a:r>
            <a:r>
              <a:rPr lang="fr" dirty="0"/>
              <a:t> utilise un code unique appelé « identifiant ».</a:t>
            </a:r>
            <a:endParaRPr lang="fr-CA" dirty="0"/>
          </a:p>
          <a:p>
            <a:r>
              <a:rPr lang="fr-CA" dirty="0"/>
              <a:t> </a:t>
            </a:r>
          </a:p>
          <a:p>
            <a:r>
              <a:rPr lang="fr-CA" dirty="0"/>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p>
          <a:p>
            <a:r>
              <a:rPr lang="fr-CA" dirty="0"/>
              <a:t> </a:t>
            </a:r>
          </a:p>
          <a:p>
            <a:r>
              <a:rPr lang="fr" dirty="0"/>
              <a:t>Ce mot permettra à </a:t>
            </a:r>
            <a:r>
              <a:rPr lang="fr" err="1"/>
              <a:t>HabiloMédias</a:t>
            </a:r>
            <a:r>
              <a:rPr lang="fr" dirty="0"/>
              <a:t> d'établir un lien entre les réponses que vous donnez avant et après l'atelier, sans utiliser d'informations permettant de vous identifier. </a:t>
            </a:r>
            <a:endParaRPr lang="fr-CA" dirty="0"/>
          </a:p>
          <a:p>
            <a:r>
              <a:rPr lang="fr" dirty="0"/>
              <a:t> </a:t>
            </a:r>
            <a:endParaRPr lang="fr-CA" dirty="0"/>
          </a:p>
          <a:p>
            <a:r>
              <a:rPr lang="fr-CA" dirty="0"/>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endParaRPr lang="fr-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5</a:t>
            </a:fld>
            <a:endParaRPr lang="en-CA" dirty="0"/>
          </a:p>
        </p:txBody>
      </p:sp>
    </p:spTree>
    <p:extLst>
      <p:ext uri="{BB962C8B-B14F-4D97-AF65-F5344CB8AC3E}">
        <p14:creationId xmlns:p14="http://schemas.microsoft.com/office/powerpoint/2010/main" val="56887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Plusieurs villes et municipalités sont aussi dotées d’un site Web, qui contient de l’information sur la collecte des ordures, les services municipaux, le transport en commun, etc.</a:t>
            </a:r>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t>50</a:t>
            </a:fld>
            <a:endParaRPr lang="en-CA" dirty="0"/>
          </a:p>
        </p:txBody>
      </p:sp>
    </p:spTree>
    <p:extLst>
      <p:ext uri="{BB962C8B-B14F-4D97-AF65-F5344CB8AC3E}">
        <p14:creationId xmlns:p14="http://schemas.microsoft.com/office/powerpoint/2010/main" val="20149808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Revoyons maintenant tout ce que nous avons appris jusqu’à présent.</a:t>
            </a:r>
            <a:r>
              <a:rPr lang="fr-CA" baseline="0" dirty="0"/>
              <a:t> </a:t>
            </a:r>
          </a:p>
          <a:p>
            <a:endParaRPr lang="fr-CA" baseline="0" dirty="0"/>
          </a:p>
          <a:p>
            <a:r>
              <a:rPr lang="fr-CA" baseline="0" dirty="0"/>
              <a:t>Allez sur le site Web Canada.ca pour trouver les informations qui doivent figurer sur les étiquettes des produits alimentaires.</a:t>
            </a:r>
          </a:p>
          <a:p>
            <a:endParaRPr lang="fr-CA" baseline="0" dirty="0"/>
          </a:p>
          <a:p>
            <a:r>
              <a:rPr lang="fr-CA" baseline="0" dirty="0"/>
              <a:t>Utilisez le document sur les sites Web provinciaux et territoriaux pour découvrir comment demander une subvention pour la garde d’enfants à Terre-Neuve-et-Labrador.</a:t>
            </a:r>
          </a:p>
          <a:p>
            <a:endParaRPr lang="fr-CA" dirty="0"/>
          </a:p>
          <a:p>
            <a:r>
              <a:rPr lang="fr-CA" baseline="0" dirty="0"/>
              <a:t>Allez sur le site Web Vancouver.ca pour savoir combien coûte un billet d’autobus à Vancouver.</a:t>
            </a:r>
          </a:p>
          <a:p>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51</a:t>
            </a:fld>
            <a:endParaRPr lang="en-CA" dirty="0"/>
          </a:p>
        </p:txBody>
      </p:sp>
    </p:spTree>
    <p:extLst>
      <p:ext uri="{BB962C8B-B14F-4D97-AF65-F5344CB8AC3E}">
        <p14:creationId xmlns:p14="http://schemas.microsoft.com/office/powerpoint/2010/main" val="42753027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52</a:t>
            </a:fld>
            <a:endParaRPr lang="en-CA" dirty="0"/>
          </a:p>
        </p:txBody>
      </p:sp>
    </p:spTree>
    <p:extLst>
      <p:ext uri="{BB962C8B-B14F-4D97-AF65-F5344CB8AC3E}">
        <p14:creationId xmlns:p14="http://schemas.microsoft.com/office/powerpoint/2010/main" val="11471921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21" name="Shape 121"/>
          <p:cNvSpPr>
            <a:spLocks noGrp="1"/>
          </p:cNvSpPr>
          <p:nvPr>
            <p:ph type="body" sz="quarter" idx="1"/>
          </p:nvPr>
        </p:nvSpPr>
        <p:spPr>
          <a:xfrm>
            <a:off x="975360" y="4560570"/>
            <a:ext cx="5364480" cy="4320540"/>
          </a:xfrm>
          <a:prstGeom prst="rect">
            <a:avLst/>
          </a:prstGeom>
        </p:spPr>
        <p:txBody>
          <a:bodyPr/>
          <a:lstStyle/>
          <a:p>
            <a:r>
              <a:rPr lang="fr-CA" dirty="0"/>
              <a:t>Examinons maintenant les principes de base du magasinage en ligne.</a:t>
            </a:r>
          </a:p>
          <a:p>
            <a:endParaRPr lang="fr-CA" dirty="0"/>
          </a:p>
        </p:txBody>
      </p:sp>
      <p:sp>
        <p:nvSpPr>
          <p:cNvPr id="5" name="Slide Number Placeholder 6">
            <a:extLst>
              <a:ext uri="{FF2B5EF4-FFF2-40B4-BE49-F238E27FC236}">
                <a16:creationId xmlns:a16="http://schemas.microsoft.com/office/drawing/2014/main" id="{508FABC0-DF66-4318-A61A-EECAD8841159}"/>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53</a:t>
            </a:fld>
            <a:endParaRPr lang="en-CA"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44" name="Shape 144"/>
          <p:cNvSpPr>
            <a:spLocks noGrp="1"/>
          </p:cNvSpPr>
          <p:nvPr>
            <p:ph type="body" sz="quarter" idx="1"/>
          </p:nvPr>
        </p:nvSpPr>
        <p:spPr>
          <a:xfrm>
            <a:off x="975360" y="4560570"/>
            <a:ext cx="5364480" cy="4320540"/>
          </a:xfrm>
          <a:prstGeom prst="rect">
            <a:avLst/>
          </a:prstGeom>
        </p:spPr>
        <p:txBody>
          <a:bodyPr/>
          <a:lstStyle/>
          <a:p>
            <a:r>
              <a:rPr lang="fr-CA" dirty="0"/>
              <a:t>Faites un peu de recherche avant d’acheter quoi que ce soit sur un site Web. L’entreprise a-t-elle un profil sur le site du Bureau d’éthique commerciale ou l'Office de Certification Commerciale du Québec? ? A-t-elle</a:t>
            </a:r>
            <a:r>
              <a:rPr lang="fr-CA" baseline="0" dirty="0"/>
              <a:t> une politique de retour?</a:t>
            </a:r>
            <a:r>
              <a:rPr lang="fr-CA" dirty="0"/>
              <a:t> Fournit-elle</a:t>
            </a:r>
            <a:r>
              <a:rPr lang="fr-CA" baseline="0" dirty="0"/>
              <a:t> des coordonnées comme une adresse électronique ou un numéro de téléphone que vous pouvez utiliser en cas de problème?</a:t>
            </a:r>
          </a:p>
          <a:p>
            <a:endParaRPr lang="fr-CA" baseline="0" dirty="0"/>
          </a:p>
          <a:p>
            <a:endParaRPr lang="fr-CA" dirty="0"/>
          </a:p>
        </p:txBody>
      </p:sp>
      <p:sp>
        <p:nvSpPr>
          <p:cNvPr id="5" name="Slide Number Placeholder 6">
            <a:extLst>
              <a:ext uri="{FF2B5EF4-FFF2-40B4-BE49-F238E27FC236}">
                <a16:creationId xmlns:a16="http://schemas.microsoft.com/office/drawing/2014/main" id="{9615506E-54A0-4918-85EC-819E1C404B76}"/>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54</a:t>
            </a:fld>
            <a:endParaRPr lang="en-CA"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48" name="Shape 148"/>
          <p:cNvSpPr>
            <a:spLocks noGrp="1"/>
          </p:cNvSpPr>
          <p:nvPr>
            <p:ph type="body" sz="quarter" idx="1"/>
          </p:nvPr>
        </p:nvSpPr>
        <p:spPr>
          <a:xfrm>
            <a:off x="975360" y="4560570"/>
            <a:ext cx="5364480" cy="4320540"/>
          </a:xfrm>
          <a:prstGeom prst="rect">
            <a:avLst/>
          </a:prstGeom>
        </p:spPr>
        <p:txBody>
          <a:bodyPr/>
          <a:lstStyle/>
          <a:p>
            <a:r>
              <a:rPr lang="fr-CA" dirty="0"/>
              <a:t>Gardez tous les courriels envoyés par le site à</a:t>
            </a:r>
            <a:r>
              <a:rPr lang="fr-CA" baseline="0" dirty="0"/>
              <a:t> votre intention et conservez vos reçus. Parfois, la seule façon de faire consiste à prendre une capture d’écran. Le site </a:t>
            </a:r>
            <a:r>
              <a:rPr lang="fr-CA" dirty="0"/>
              <a:t>take-a-screenshot.org vous expliquera</a:t>
            </a:r>
            <a:r>
              <a:rPr lang="fr-CA" baseline="0" dirty="0"/>
              <a:t> comment y parvenir sur votre appareil. </a:t>
            </a:r>
            <a:r>
              <a:rPr lang="fr-CA" dirty="0"/>
              <a:t>(Disponible en anglais seulement.)</a:t>
            </a:r>
            <a:endParaRPr lang="fr-CA" baseline="0" dirty="0"/>
          </a:p>
          <a:p>
            <a:endParaRPr lang="fr-CA" dirty="0"/>
          </a:p>
          <a:p>
            <a:r>
              <a:rPr lang="fr-CA" dirty="0"/>
              <a:t>Si vous avez payé par PayPal, vous pouvez vérifier immédiatement votre compte pour vous assurer que le montant exact a été prélevé. Si vous avez payé par carte de crédit, vous devrez attendre que le montant apparaisse sur votre relevé. Sur le site de PayPal, choisissez toujours l’option « Payer pour un objet ou un service », et non sur « Envoyer à un proche », pour vous assurer que votre achat est protégé.</a:t>
            </a:r>
          </a:p>
          <a:p>
            <a:endParaRPr lang="fr-CA" dirty="0"/>
          </a:p>
          <a:p>
            <a:endParaRPr lang="fr-CA" dirty="0"/>
          </a:p>
        </p:txBody>
      </p:sp>
      <p:sp>
        <p:nvSpPr>
          <p:cNvPr id="5" name="Slide Number Placeholder 6">
            <a:extLst>
              <a:ext uri="{FF2B5EF4-FFF2-40B4-BE49-F238E27FC236}">
                <a16:creationId xmlns:a16="http://schemas.microsoft.com/office/drawing/2014/main" id="{4CE410CA-42BA-4433-B26E-648187684B8E}"/>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55</a:t>
            </a:fld>
            <a:endParaRPr lang="en-CA"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53" name="Shape 153"/>
          <p:cNvSpPr>
            <a:spLocks noGrp="1"/>
          </p:cNvSpPr>
          <p:nvPr>
            <p:ph type="body" sz="quarter" idx="1"/>
          </p:nvPr>
        </p:nvSpPr>
        <p:spPr>
          <a:xfrm>
            <a:off x="975360" y="4560570"/>
            <a:ext cx="5364480" cy="4320540"/>
          </a:xfrm>
          <a:prstGeom prst="rect">
            <a:avLst/>
          </a:prstGeom>
        </p:spPr>
        <p:txBody>
          <a:bodyPr/>
          <a:lstStyle/>
          <a:p>
            <a:r>
              <a:rPr lang="fr-CA" dirty="0"/>
              <a:t>La plupart des grandes chaînes offrent maintenant leurs</a:t>
            </a:r>
            <a:r>
              <a:rPr lang="fr-CA" baseline="0" dirty="0"/>
              <a:t> produits en ligne. D’ailleurs, Amazon, un détaillant exclusivement en ligne, est devenu l’une des plus importantes entreprises au monde.</a:t>
            </a:r>
            <a:endParaRPr dirty="0"/>
          </a:p>
          <a:p>
            <a:endParaRPr dirty="0"/>
          </a:p>
        </p:txBody>
      </p:sp>
      <p:sp>
        <p:nvSpPr>
          <p:cNvPr id="5" name="Slide Number Placeholder 6">
            <a:extLst>
              <a:ext uri="{FF2B5EF4-FFF2-40B4-BE49-F238E27FC236}">
                <a16:creationId xmlns:a16="http://schemas.microsoft.com/office/drawing/2014/main" id="{83BB1B30-B700-438B-B67B-97D2883E3AA1}"/>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56</a:t>
            </a:fld>
            <a:endParaRPr lang="en-CA"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9" name="Shape 159"/>
          <p:cNvSpPr>
            <a:spLocks noGrp="1"/>
          </p:cNvSpPr>
          <p:nvPr>
            <p:ph type="body" sz="quarter" idx="1"/>
          </p:nvPr>
        </p:nvSpPr>
        <p:spPr>
          <a:prstGeom prst="rect">
            <a:avLst/>
          </a:prstGeom>
        </p:spPr>
        <p:txBody>
          <a:bodyPr/>
          <a:lstStyle/>
          <a:p>
            <a:r>
              <a:rPr lang="fr-CA" dirty="0"/>
              <a:t>Dans la plupart des cas, il existe une version canadienne du site (.ca). Ce site n’offre </a:t>
            </a:r>
            <a:br>
              <a:rPr lang="fr-CA" dirty="0"/>
            </a:br>
            <a:r>
              <a:rPr lang="fr-CA" dirty="0"/>
              <a:t>peut-être pas exactement les mêmes articles, mais vous payerez moins de frais d’expédition.</a:t>
            </a:r>
          </a:p>
          <a:p>
            <a:endParaRPr lang="fr-CA" dirty="0"/>
          </a:p>
          <a:p>
            <a:r>
              <a:rPr lang="fr-CA" dirty="0"/>
              <a:t>Aussi, n’oubliez pas qu’un site américain ou britannique affichera les prix en dollars américains ou en livres sterling. Vous pouvez utiliser Google pour convertir d’autres devises en dollars canadiens.</a:t>
            </a:r>
          </a:p>
          <a:p>
            <a:endParaRPr lang="fr-CA" dirty="0"/>
          </a:p>
          <a:p>
            <a:r>
              <a:rPr lang="fr-CA" dirty="0"/>
              <a:t>Vous pouvez consulter les deux versions du site. Parfois, même s’il y a des frais d’expédition et que la devise est différente, vous pourriez obtenir une meilleure offre sur le site principal. C’est donc une bonne idée d’examiner les options de toutes les versions du site pour trouver la meilleure offre.</a:t>
            </a:r>
          </a:p>
        </p:txBody>
      </p:sp>
      <p:sp>
        <p:nvSpPr>
          <p:cNvPr id="2" name="Slide Number Placeholder 1">
            <a:extLst>
              <a:ext uri="{FF2B5EF4-FFF2-40B4-BE49-F238E27FC236}">
                <a16:creationId xmlns:a16="http://schemas.microsoft.com/office/drawing/2014/main" id="{EA1D95DC-93A8-4628-AFBF-BC28AE5D1F19}"/>
              </a:ext>
            </a:extLst>
          </p:cNvPr>
          <p:cNvSpPr>
            <a:spLocks noGrp="1"/>
          </p:cNvSpPr>
          <p:nvPr>
            <p:ph type="sldNum" sz="quarter" idx="5"/>
          </p:nvPr>
        </p:nvSpPr>
        <p:spPr/>
        <p:txBody>
          <a:bodyPr/>
          <a:lstStyle/>
          <a:p>
            <a:fld id="{BA08A711-3157-4072-A3D7-618B5E1B209E}" type="slidenum">
              <a:rPr lang="en-CA" smtClean="0"/>
              <a:t>57</a:t>
            </a:fld>
            <a:endParaRPr lang="en-CA"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63" name="Shape 163"/>
          <p:cNvSpPr>
            <a:spLocks noGrp="1"/>
          </p:cNvSpPr>
          <p:nvPr>
            <p:ph type="body" sz="quarter" idx="1"/>
          </p:nvPr>
        </p:nvSpPr>
        <p:spPr>
          <a:xfrm>
            <a:off x="975360" y="4560570"/>
            <a:ext cx="5364480" cy="4320540"/>
          </a:xfrm>
          <a:prstGeom prst="rect">
            <a:avLst/>
          </a:prstGeom>
        </p:spPr>
        <p:txBody>
          <a:bodyPr/>
          <a:lstStyle/>
          <a:p>
            <a:r>
              <a:rPr lang="fr-CA" dirty="0"/>
              <a:t>La</a:t>
            </a:r>
            <a:r>
              <a:rPr lang="fr-CA" baseline="0" dirty="0"/>
              <a:t> plupart des sites Web proposent des champs et des catégories de recherche. Vous pouvez les utiliser pour effectuer une recherche sur tout le site, parcourir les catégories ou faire des recherches au sein d’une seule catégorie.</a:t>
            </a:r>
            <a:endParaRPr dirty="0"/>
          </a:p>
          <a:p>
            <a:endParaRPr dirty="0"/>
          </a:p>
        </p:txBody>
      </p:sp>
      <p:sp>
        <p:nvSpPr>
          <p:cNvPr id="5" name="Slide Number Placeholder 6">
            <a:extLst>
              <a:ext uri="{FF2B5EF4-FFF2-40B4-BE49-F238E27FC236}">
                <a16:creationId xmlns:a16="http://schemas.microsoft.com/office/drawing/2014/main" id="{5F70180E-EF6A-4734-86FD-57CC88A25994}"/>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58</a:t>
            </a:fld>
            <a:endParaRPr lang="en-CA"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68" name="Shape 168"/>
          <p:cNvSpPr>
            <a:spLocks noGrp="1"/>
          </p:cNvSpPr>
          <p:nvPr>
            <p:ph type="body" sz="quarter" idx="1"/>
          </p:nvPr>
        </p:nvSpPr>
        <p:spPr>
          <a:xfrm>
            <a:off x="975360" y="4560570"/>
            <a:ext cx="5364480" cy="4320540"/>
          </a:xfrm>
          <a:prstGeom prst="rect">
            <a:avLst/>
          </a:prstGeom>
        </p:spPr>
        <p:txBody>
          <a:bodyPr/>
          <a:lstStyle/>
          <a:p>
            <a:r>
              <a:rPr lang="fr-CA" dirty="0"/>
              <a:t>De nombreux sites laissent les clients donner leur avis sur un produit. Regardez</a:t>
            </a:r>
            <a:r>
              <a:rPr lang="fr-CA" baseline="0" dirty="0"/>
              <a:t> au bas de la fiche descriptive ou cherchez un lien qui indique quelque chose comme « Avis clients ».</a:t>
            </a:r>
            <a:endParaRPr dirty="0"/>
          </a:p>
          <a:p>
            <a:endParaRPr dirty="0"/>
          </a:p>
          <a:p>
            <a:r>
              <a:rPr lang="fr-CA" dirty="0"/>
              <a:t>Vous pouvez également ouvrir</a:t>
            </a:r>
            <a:r>
              <a:rPr lang="fr-CA" baseline="0" dirty="0"/>
              <a:t> Google dans un nouvel onglet pour y chercher le nom du produit accompagné du mot « avis ».</a:t>
            </a:r>
          </a:p>
          <a:p>
            <a:endParaRPr dirty="0"/>
          </a:p>
        </p:txBody>
      </p:sp>
      <p:sp>
        <p:nvSpPr>
          <p:cNvPr id="5" name="Slide Number Placeholder 6">
            <a:extLst>
              <a:ext uri="{FF2B5EF4-FFF2-40B4-BE49-F238E27FC236}">
                <a16:creationId xmlns:a16="http://schemas.microsoft.com/office/drawing/2014/main" id="{02BBBF0E-79F1-48AF-B772-B5463DDB6263}"/>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59</a:t>
            </a:fld>
            <a:endParaRPr lang="en-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L’Internet peut nous faciliter la vie de nombreuses façons, en nous permettant notamment de regarder des séries et des films, de rester en contact avec les amis et la famille et de trouver des renseignements importants.</a:t>
            </a:r>
            <a:r>
              <a:rPr lang="fr-CA" baseline="0" dirty="0"/>
              <a:t> De plus en plus, nous avons besoin d’Internet pour obtenir des services gouvernementaux ou pour postuler à un emploi.</a:t>
            </a:r>
          </a:p>
          <a:p>
            <a:endParaRPr lang="en-CA" baseline="0" dirty="0"/>
          </a:p>
          <a:p>
            <a:r>
              <a:rPr lang="fr-CA" baseline="0" dirty="0"/>
              <a:t>Avec une telle omniprésence du Web, il est facile de se sentir exclu si nous n’utilisons pas Internet ou simplement si nous ne l’utilisons pas autant que nous le voudrions. </a:t>
            </a:r>
          </a:p>
          <a:p>
            <a:endParaRPr lang="en-CA" baseline="0" dirty="0"/>
          </a:p>
          <a:p>
            <a:r>
              <a:rPr lang="fr-CA" baseline="0" dirty="0"/>
              <a:t>La bonne nouvelle est qu’il nous suffit d’apprendre quelques notions de base pour améliorer considérablement notre expérience en ligne.</a:t>
            </a:r>
          </a:p>
        </p:txBody>
      </p:sp>
      <p:sp>
        <p:nvSpPr>
          <p:cNvPr id="4" name="Slide Number Placeholder 3"/>
          <p:cNvSpPr>
            <a:spLocks noGrp="1"/>
          </p:cNvSpPr>
          <p:nvPr>
            <p:ph type="sldNum" sz="quarter" idx="10"/>
          </p:nvPr>
        </p:nvSpPr>
        <p:spPr/>
        <p:txBody>
          <a:bodyPr/>
          <a:lstStyle/>
          <a:p>
            <a:fld id="{7EFC683E-87C0-4367-A3DB-BC0D8C58760C}" type="slidenum">
              <a:rPr lang="en-CA" smtClean="0"/>
              <a:t>6</a:t>
            </a:fld>
            <a:endParaRPr lang="en-CA" dirty="0"/>
          </a:p>
        </p:txBody>
      </p:sp>
    </p:spTree>
    <p:extLst>
      <p:ext uri="{BB962C8B-B14F-4D97-AF65-F5344CB8AC3E}">
        <p14:creationId xmlns:p14="http://schemas.microsoft.com/office/powerpoint/2010/main" val="6317597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73" name="Shape 173"/>
          <p:cNvSpPr>
            <a:spLocks noGrp="1"/>
          </p:cNvSpPr>
          <p:nvPr>
            <p:ph type="body" sz="quarter" idx="1"/>
          </p:nvPr>
        </p:nvSpPr>
        <p:spPr>
          <a:xfrm>
            <a:off x="975360" y="4560570"/>
            <a:ext cx="5364480" cy="4320540"/>
          </a:xfrm>
          <a:prstGeom prst="rect">
            <a:avLst/>
          </a:prstGeom>
        </p:spPr>
        <p:txBody>
          <a:bodyPr/>
          <a:lstStyle/>
          <a:p>
            <a:r>
              <a:rPr lang="fr-CA" dirty="0"/>
              <a:t>La plupart des sites d’achats s’inspirent de l’idée du « panier » pour y mettre les articles que vous souhaitez</a:t>
            </a:r>
            <a:r>
              <a:rPr lang="fr-CA" baseline="0" dirty="0"/>
              <a:t> </a:t>
            </a:r>
            <a:r>
              <a:rPr lang="fr-CA" dirty="0"/>
              <a:t>acheter. Lorsque vous</a:t>
            </a:r>
            <a:r>
              <a:rPr lang="fr-CA" baseline="0" dirty="0"/>
              <a:t> avez trouvé un article que vous voulez, cliquez sur le bouton « Ajouter au panier ».</a:t>
            </a:r>
            <a:endParaRPr dirty="0"/>
          </a:p>
          <a:p>
            <a:endParaRPr dirty="0"/>
          </a:p>
          <a:p>
            <a:r>
              <a:rPr lang="fr-CA" dirty="0"/>
              <a:t>Vous pouvez vérifier</a:t>
            </a:r>
            <a:r>
              <a:rPr lang="fr-CA" baseline="0" dirty="0"/>
              <a:t> le contenu de votre panier en tout temps.</a:t>
            </a:r>
            <a:endParaRPr dirty="0"/>
          </a:p>
          <a:p>
            <a:endParaRPr dirty="0"/>
          </a:p>
          <a:p>
            <a:r>
              <a:rPr lang="fr-CA" dirty="0"/>
              <a:t>Une fois tous les articles ajoutés, cliquez sur Passer la commande.</a:t>
            </a:r>
          </a:p>
          <a:p>
            <a:endParaRPr lang="fr-CA" dirty="0"/>
          </a:p>
          <a:p>
            <a:endParaRPr dirty="0"/>
          </a:p>
        </p:txBody>
      </p:sp>
      <p:sp>
        <p:nvSpPr>
          <p:cNvPr id="5" name="Slide Number Placeholder 6">
            <a:extLst>
              <a:ext uri="{FF2B5EF4-FFF2-40B4-BE49-F238E27FC236}">
                <a16:creationId xmlns:a16="http://schemas.microsoft.com/office/drawing/2014/main" id="{DBD20B80-4944-4351-8E50-F9FA8034D2CF}"/>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60</a:t>
            </a:fld>
            <a:endParaRPr lang="en-CA"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77" name="Shape 177"/>
          <p:cNvSpPr>
            <a:spLocks noGrp="1"/>
          </p:cNvSpPr>
          <p:nvPr>
            <p:ph type="body" sz="quarter" idx="1"/>
          </p:nvPr>
        </p:nvSpPr>
        <p:spPr>
          <a:xfrm>
            <a:off x="975360" y="4560570"/>
            <a:ext cx="5364480" cy="4320540"/>
          </a:xfrm>
          <a:prstGeom prst="rect">
            <a:avLst/>
          </a:prstGeom>
        </p:spPr>
        <p:txBody>
          <a:bodyPr/>
          <a:lstStyle/>
          <a:p>
            <a:r>
              <a:rPr lang="fr-CA" dirty="0"/>
              <a:t>Vous devrez</a:t>
            </a:r>
            <a:r>
              <a:rPr lang="fr-CA" baseline="0" dirty="0"/>
              <a:t> alors vous enregistrer. Pour ce faire, vous aurez besoin d’un compte de courriel et</a:t>
            </a:r>
            <a:r>
              <a:rPr lang="fr-CA" dirty="0"/>
              <a:t> devrez créer un mot de passe.</a:t>
            </a:r>
          </a:p>
          <a:p>
            <a:endParaRPr dirty="0"/>
          </a:p>
          <a:p>
            <a:r>
              <a:rPr dirty="0"/>
              <a:t>(</a:t>
            </a:r>
            <a:r>
              <a:rPr lang="fr-CA" dirty="0"/>
              <a:t>Nous</a:t>
            </a:r>
            <a:r>
              <a:rPr lang="fr-CA" baseline="0" dirty="0"/>
              <a:t> avons vu comment créer des mots de passe efficaces dans le cadre de l’atelier </a:t>
            </a:r>
            <a:r>
              <a:rPr lang="fr-FR" i="1" dirty="0"/>
              <a:t>Introduction à la protection de la vie privée et à la sécurité en ligne</a:t>
            </a:r>
            <a:r>
              <a:rPr lang="fr-CA" baseline="0" dirty="0"/>
              <a:t>.</a:t>
            </a:r>
            <a:r>
              <a:rPr dirty="0"/>
              <a:t>)</a:t>
            </a:r>
          </a:p>
          <a:p>
            <a:endParaRPr dirty="0"/>
          </a:p>
          <a:p>
            <a:r>
              <a:rPr lang="fr-CA" dirty="0"/>
              <a:t>Par la suite, vous devrez déterminer</a:t>
            </a:r>
            <a:r>
              <a:rPr lang="fr-CA" baseline="0" dirty="0"/>
              <a:t> un mode de paiement.</a:t>
            </a:r>
          </a:p>
          <a:p>
            <a:endParaRPr lang="fr-CA" baseline="0" dirty="0"/>
          </a:p>
          <a:p>
            <a:endParaRPr dirty="0"/>
          </a:p>
        </p:txBody>
      </p:sp>
      <p:sp>
        <p:nvSpPr>
          <p:cNvPr id="5" name="Slide Number Placeholder 6">
            <a:extLst>
              <a:ext uri="{FF2B5EF4-FFF2-40B4-BE49-F238E27FC236}">
                <a16:creationId xmlns:a16="http://schemas.microsoft.com/office/drawing/2014/main" id="{8B13DCF0-C5A9-40B9-A9D2-51E144B0536A}"/>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61</a:t>
            </a:fld>
            <a:endParaRPr lang="en-CA"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181" name="Shape 181"/>
          <p:cNvSpPr>
            <a:spLocks noGrp="1"/>
          </p:cNvSpPr>
          <p:nvPr>
            <p:ph type="body" sz="quarter" idx="1"/>
          </p:nvPr>
        </p:nvSpPr>
        <p:spPr>
          <a:xfrm>
            <a:off x="975360" y="4560570"/>
            <a:ext cx="5364480" cy="4320540"/>
          </a:xfrm>
          <a:prstGeom prst="rect">
            <a:avLst/>
          </a:prstGeom>
        </p:spPr>
        <p:txBody>
          <a:bodyPr/>
          <a:lstStyle/>
          <a:p>
            <a:r>
              <a:rPr lang="fr-CA" dirty="0"/>
              <a:t>Il existe</a:t>
            </a:r>
            <a:r>
              <a:rPr lang="fr-CA" baseline="0" dirty="0"/>
              <a:t> trois façons de payer en ligne : avec une carte de crédit, un compte PayPal ou une carte-cadeau.</a:t>
            </a:r>
            <a:endParaRPr dirty="0"/>
          </a:p>
          <a:p>
            <a:endParaRPr dirty="0"/>
          </a:p>
          <a:p>
            <a:r>
              <a:rPr lang="fr-CA" dirty="0"/>
              <a:t>PayPal</a:t>
            </a:r>
            <a:r>
              <a:rPr lang="fr-CA" baseline="0" dirty="0"/>
              <a:t> est un service de paiement en ligne auquel vous devez vous inscrire. Vous pouvez déposer de l’argent dans votre compte PayPal ou lier ce dernier à votre compte bancaire ou votre carte de crédit. Instaurer une limite peut être une bonne façon de restreindre vos dépenses. Vous pouvez également utiliser une carte-cadeau, ce qui vous permet de payer vos achats en argent tout en limitant les données personnelles que vous communiquez.</a:t>
            </a:r>
            <a:endParaRPr dirty="0"/>
          </a:p>
          <a:p>
            <a:endParaRPr dirty="0"/>
          </a:p>
          <a:p>
            <a:r>
              <a:rPr lang="fr-CA" dirty="0"/>
              <a:t>Les</a:t>
            </a:r>
            <a:r>
              <a:rPr lang="fr-CA" baseline="0" dirty="0"/>
              <a:t> cartes de crédit et PayPal vous offrent tous deux une certaine protection en cas d’arnaque ou si quelque chose tourne mal.</a:t>
            </a:r>
            <a:endParaRPr dirty="0"/>
          </a:p>
          <a:p>
            <a:endParaRPr dirty="0"/>
          </a:p>
          <a:p>
            <a:r>
              <a:rPr lang="fr-CA" dirty="0"/>
              <a:t>Après avoir effectué votre paiement,</a:t>
            </a:r>
            <a:r>
              <a:rPr lang="fr-CA" baseline="0" dirty="0"/>
              <a:t> ne laissez pas le site Web enregistrer vos données de carte de crédit</a:t>
            </a:r>
            <a:r>
              <a:rPr dirty="0"/>
              <a:t>.</a:t>
            </a:r>
          </a:p>
          <a:p>
            <a:endParaRPr dirty="0"/>
          </a:p>
          <a:p>
            <a:r>
              <a:rPr lang="fr-CA" dirty="0"/>
              <a:t>Si vous avez un compte sur le site, assurez-vous de fermer la session</a:t>
            </a:r>
            <a:r>
              <a:rPr lang="fr-CA" baseline="0" dirty="0"/>
              <a:t> lorsque vous avez terminé afin que personne d’autre ne puisse utiliser votre compte. Si vous avez utilisé PayPal, vous devriez également fermer votre session.</a:t>
            </a:r>
          </a:p>
          <a:p>
            <a:endParaRPr dirty="0"/>
          </a:p>
        </p:txBody>
      </p:sp>
      <p:sp>
        <p:nvSpPr>
          <p:cNvPr id="5" name="Slide Number Placeholder 6">
            <a:extLst>
              <a:ext uri="{FF2B5EF4-FFF2-40B4-BE49-F238E27FC236}">
                <a16:creationId xmlns:a16="http://schemas.microsoft.com/office/drawing/2014/main" id="{F961F1BC-59AF-4CC3-8FCD-323D938EE48C}"/>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62</a:t>
            </a:fld>
            <a:endParaRPr lang="en-CA"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00" name="Shape 200"/>
          <p:cNvSpPr>
            <a:spLocks noGrp="1"/>
          </p:cNvSpPr>
          <p:nvPr>
            <p:ph type="body" sz="quarter" idx="1"/>
          </p:nvPr>
        </p:nvSpPr>
        <p:spPr>
          <a:xfrm>
            <a:off x="975360" y="4560570"/>
            <a:ext cx="5364480" cy="4320540"/>
          </a:xfrm>
          <a:prstGeom prst="rect">
            <a:avLst/>
          </a:prstGeom>
        </p:spPr>
        <p:txBody>
          <a:bodyPr/>
          <a:lstStyle/>
          <a:p>
            <a:r>
              <a:rPr lang="fr-CA" dirty="0"/>
              <a:t>Certains</a:t>
            </a:r>
            <a:r>
              <a:rPr lang="fr-CA" baseline="0" dirty="0"/>
              <a:t> sites de vente laissent également d’autres personnes vendre des produits sur leur site. Par exemple, dans le cas de cette fiche descriptive, certaines des éditions du livre sont vendues par Amazon, et certaines sont annoncées par d’autres vendeurs.</a:t>
            </a:r>
          </a:p>
          <a:p>
            <a:endParaRPr dirty="0"/>
          </a:p>
          <a:p>
            <a:r>
              <a:rPr lang="fr-CA" dirty="0"/>
              <a:t>Il est important de savoir auprès de qui vous faites votre achat.</a:t>
            </a:r>
            <a:r>
              <a:rPr lang="fr-CA" baseline="0" dirty="0"/>
              <a:t> Les autres vendeurs pourraient ne pas être soumis aux mêmes règles en ce qui concerne les retours, et contrairement à ce que vous pensiez au départ, vous pourriez devoir payer des frais d’expédition.</a:t>
            </a:r>
          </a:p>
          <a:p>
            <a:endParaRPr dirty="0"/>
          </a:p>
          <a:p>
            <a:r>
              <a:rPr dirty="0"/>
              <a:t>Amazon</a:t>
            </a:r>
            <a:r>
              <a:rPr lang="fr-CA" dirty="0"/>
              <a:t>, comme d’autres sites, permet aux clients d’évaluer ces vendeurs. Vous pouvez donc vérifier pour savoir si d’autres personnes ont</a:t>
            </a:r>
            <a:r>
              <a:rPr lang="fr-CA" baseline="0" dirty="0"/>
              <a:t> eu des problèmes avec eux.</a:t>
            </a:r>
          </a:p>
          <a:p>
            <a:endParaRPr lang="fr-CA" baseline="0" dirty="0"/>
          </a:p>
          <a:p>
            <a:endParaRPr lang="fr-CA" baseline="0" dirty="0"/>
          </a:p>
        </p:txBody>
      </p:sp>
      <p:sp>
        <p:nvSpPr>
          <p:cNvPr id="5" name="Slide Number Placeholder 6">
            <a:extLst>
              <a:ext uri="{FF2B5EF4-FFF2-40B4-BE49-F238E27FC236}">
                <a16:creationId xmlns:a16="http://schemas.microsoft.com/office/drawing/2014/main" id="{D3CAF4F3-ED50-4AE0-B35E-F23F93C7717C}"/>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63</a:t>
            </a:fld>
            <a:endParaRPr lang="en-CA"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05" name="Shape 205"/>
          <p:cNvSpPr>
            <a:spLocks noGrp="1"/>
          </p:cNvSpPr>
          <p:nvPr>
            <p:ph type="body" sz="quarter" idx="1"/>
          </p:nvPr>
        </p:nvSpPr>
        <p:spPr>
          <a:xfrm>
            <a:off x="975360" y="4560570"/>
            <a:ext cx="5364480" cy="4320540"/>
          </a:xfrm>
          <a:prstGeom prst="rect">
            <a:avLst/>
          </a:prstGeom>
        </p:spPr>
        <p:txBody>
          <a:bodyPr/>
          <a:lstStyle/>
          <a:p>
            <a:r>
              <a:rPr lang="fr-CA" dirty="0"/>
              <a:t>L’Internet</a:t>
            </a:r>
            <a:r>
              <a:rPr lang="fr-CA" baseline="0" dirty="0"/>
              <a:t> est également un bon endroit pour dénicher des aubaines en achetant des articles d’occasion.</a:t>
            </a:r>
          </a:p>
          <a:p>
            <a:endParaRPr dirty="0"/>
          </a:p>
          <a:p>
            <a:r>
              <a:rPr dirty="0"/>
              <a:t>Kijiji </a:t>
            </a:r>
            <a:r>
              <a:rPr lang="fr-CA" dirty="0"/>
              <a:t>est probablement le site canadien le plus connu pour faire l’achat</a:t>
            </a:r>
            <a:r>
              <a:rPr lang="fr-CA" baseline="0" dirty="0"/>
              <a:t> d’articles d’occasion, mais vous pouvez également consulter Facebook Marketplace ou vérifier s’il existe un site propre à votre ville.</a:t>
            </a:r>
          </a:p>
          <a:p>
            <a:endParaRPr lang="fr-CA" baseline="0" dirty="0"/>
          </a:p>
          <a:p>
            <a:endParaRPr dirty="0"/>
          </a:p>
        </p:txBody>
      </p:sp>
      <p:sp>
        <p:nvSpPr>
          <p:cNvPr id="5" name="Slide Number Placeholder 6">
            <a:extLst>
              <a:ext uri="{FF2B5EF4-FFF2-40B4-BE49-F238E27FC236}">
                <a16:creationId xmlns:a16="http://schemas.microsoft.com/office/drawing/2014/main" id="{2EC8D454-DA73-461B-A176-096A67ACA3D5}"/>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64</a:t>
            </a:fld>
            <a:endParaRPr lang="en-CA"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13" name="Shape 213"/>
          <p:cNvSpPr>
            <a:spLocks noGrp="1"/>
          </p:cNvSpPr>
          <p:nvPr>
            <p:ph type="body" sz="quarter" idx="1"/>
          </p:nvPr>
        </p:nvSpPr>
        <p:spPr>
          <a:xfrm>
            <a:off x="975360" y="4560570"/>
            <a:ext cx="5364480" cy="4320540"/>
          </a:xfrm>
          <a:prstGeom prst="rect">
            <a:avLst/>
          </a:prstGeom>
        </p:spPr>
        <p:txBody>
          <a:bodyPr/>
          <a:lstStyle/>
          <a:p>
            <a:r>
              <a:rPr lang="fr-CA" dirty="0"/>
              <a:t>Acheter usagé n’est pas différent d’acheter neuf. Vous devez toutefois être vigilant </a:t>
            </a:r>
            <a:r>
              <a:rPr lang="fr-CA" baseline="0" dirty="0"/>
              <a:t>afin d’être certain de votre achat et de vous assurer qu’il n’y a pas de coûts cachés.</a:t>
            </a:r>
          </a:p>
          <a:p>
            <a:endParaRPr dirty="0"/>
          </a:p>
          <a:p>
            <a:r>
              <a:rPr lang="fr-CA" dirty="0"/>
              <a:t>Renseignez-vous sur ce que le site fera, le cas échéant,</a:t>
            </a:r>
            <a:r>
              <a:rPr lang="fr-CA" baseline="0" dirty="0"/>
              <a:t> si quelque chose tourne mal.</a:t>
            </a:r>
          </a:p>
          <a:p>
            <a:endParaRPr dirty="0"/>
          </a:p>
          <a:p>
            <a:r>
              <a:rPr lang="fr-CA" dirty="0"/>
              <a:t>Soyez</a:t>
            </a:r>
            <a:r>
              <a:rPr lang="fr-CA" baseline="0" dirty="0"/>
              <a:t> vigilant au moment de récupérer l’article ou faites-le livrer. Vous pouvez également demander à ce que quelqu’un vous accompagne ou à ce que la transaction s’effectue dans un endroit public.</a:t>
            </a:r>
          </a:p>
          <a:p>
            <a:endParaRPr dirty="0"/>
          </a:p>
          <a:p>
            <a:r>
              <a:rPr lang="fr-CA" dirty="0"/>
              <a:t>Soyez particulièrement prudent si</a:t>
            </a:r>
            <a:r>
              <a:rPr lang="fr-CA" baseline="0" dirty="0"/>
              <a:t> une aubaine semble </a:t>
            </a:r>
            <a:r>
              <a:rPr lang="fr-CA" i="1" baseline="0" dirty="0"/>
              <a:t>trop</a:t>
            </a:r>
            <a:r>
              <a:rPr lang="fr-CA" baseline="0" dirty="0"/>
              <a:t> belle pour être vraie. La plupart des gens qui vendent des articles en ligne sont honnêtes, mais il y a également des arnaqueurs.</a:t>
            </a:r>
          </a:p>
          <a:p>
            <a:endParaRPr lang="fr-CA"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Ne versez jamais d’acompte à l’avance.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fr-CA" dirty="0"/>
          </a:p>
          <a:p>
            <a:endParaRPr dirty="0"/>
          </a:p>
        </p:txBody>
      </p:sp>
      <p:sp>
        <p:nvSpPr>
          <p:cNvPr id="5" name="Slide Number Placeholder 6">
            <a:extLst>
              <a:ext uri="{FF2B5EF4-FFF2-40B4-BE49-F238E27FC236}">
                <a16:creationId xmlns:a16="http://schemas.microsoft.com/office/drawing/2014/main" id="{30500376-79BF-4FE9-9207-2944DF229835}"/>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65</a:t>
            </a:fld>
            <a:endParaRPr lang="en-CA"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21" name="Shape 221"/>
          <p:cNvSpPr>
            <a:spLocks noGrp="1"/>
          </p:cNvSpPr>
          <p:nvPr>
            <p:ph type="body" sz="quarter" idx="1"/>
          </p:nvPr>
        </p:nvSpPr>
        <p:spPr>
          <a:xfrm>
            <a:off x="975360" y="4560570"/>
            <a:ext cx="5364480" cy="4320540"/>
          </a:xfrm>
          <a:prstGeom prst="rect">
            <a:avLst/>
          </a:prstGeom>
        </p:spPr>
        <p:txBody>
          <a:bodyPr/>
          <a:lstStyle/>
          <a:p>
            <a:r>
              <a:rPr lang="fr-CA" dirty="0"/>
              <a:t>Voici quelques-unes des arnaques</a:t>
            </a:r>
            <a:r>
              <a:rPr lang="fr-CA" baseline="0" dirty="0"/>
              <a:t> les plus courantes auxquelles vous pourriez être heurté lors de vos achats en ligne.</a:t>
            </a:r>
            <a:endParaRPr dirty="0"/>
          </a:p>
          <a:p>
            <a:endParaRPr dirty="0"/>
          </a:p>
          <a:p>
            <a:r>
              <a:rPr lang="fr-CA" dirty="0"/>
              <a:t>La première</a:t>
            </a:r>
            <a:r>
              <a:rPr lang="fr-CA" baseline="0" dirty="0"/>
              <a:t> est lorsque vous n’obtenez pas ce pour quoi vous avez payé : ce n’est pas le bon article, il est endommagé ou n’arrive tout simplement jamais.</a:t>
            </a:r>
            <a:endParaRPr dirty="0"/>
          </a:p>
          <a:p>
            <a:endParaRPr dirty="0"/>
          </a:p>
          <a:p>
            <a:r>
              <a:rPr lang="fr-CA" dirty="0"/>
              <a:t>Les</a:t>
            </a:r>
            <a:r>
              <a:rPr lang="fr-CA" baseline="0" dirty="0"/>
              <a:t> achats </a:t>
            </a:r>
            <a:r>
              <a:rPr lang="fr-CA" dirty="0"/>
              <a:t>en ligne peuvent également</a:t>
            </a:r>
            <a:r>
              <a:rPr lang="fr-CA" baseline="0" dirty="0"/>
              <a:t> dissimuler de </a:t>
            </a:r>
            <a:r>
              <a:rPr lang="fr-CA" i="1" baseline="0" dirty="0"/>
              <a:t>l’hameçonnage</a:t>
            </a:r>
            <a:r>
              <a:rPr lang="fr-CA" baseline="0" dirty="0"/>
              <a:t>, où une personne tente d’avoir accès à votre compte bancaire ou de carte de crédit, soit en obtenant suffisamment d’information pour pirater votre compte ou en vous incitant simplement à lui accorder l’accès.</a:t>
            </a:r>
            <a:endParaRPr dirty="0"/>
          </a:p>
          <a:p>
            <a:endParaRPr dirty="0"/>
          </a:p>
          <a:p>
            <a:r>
              <a:rPr lang="fr-CA" dirty="0"/>
              <a:t>Parfois, les frais sont plus élevés que ce à</a:t>
            </a:r>
            <a:r>
              <a:rPr lang="fr-CA" baseline="0" dirty="0"/>
              <a:t> quoi vous vous attendiez. Une autre arnaque fréquente consiste pour le vendeur à </a:t>
            </a:r>
            <a:r>
              <a:rPr lang="fr-CA" i="1" baseline="0" dirty="0"/>
              <a:t>vous</a:t>
            </a:r>
            <a:r>
              <a:rPr lang="fr-CA" baseline="0" dirty="0"/>
              <a:t> offrir de vous envoyer de l’argent – plus que le coût de l’article – puis à vous demander de lui renvoyer la différence. Il affirme habituellement que c’est parce qu’il vend d’un autre pays et que les modes de paiement traditionnels ne fonctionnent pas. Toutefois, le paiement qu’il vous envoie se révèle faux.</a:t>
            </a:r>
            <a:endParaRPr dirty="0"/>
          </a:p>
        </p:txBody>
      </p:sp>
      <p:sp>
        <p:nvSpPr>
          <p:cNvPr id="5" name="Slide Number Placeholder 6">
            <a:extLst>
              <a:ext uri="{FF2B5EF4-FFF2-40B4-BE49-F238E27FC236}">
                <a16:creationId xmlns:a16="http://schemas.microsoft.com/office/drawing/2014/main" id="{2B9238ED-82FD-4C24-B1E4-15A3AFA681B7}"/>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66</a:t>
            </a:fld>
            <a:endParaRPr lang="en-CA"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L’une des raisons les plus souvent évoquées pour justifier le refus d’utiliser Internet, c’est la peur que quelque chose tourne mal.</a:t>
            </a:r>
          </a:p>
          <a:p>
            <a:endParaRPr lang="en-CA" dirty="0"/>
          </a:p>
          <a:p>
            <a:r>
              <a:rPr lang="fr-CA" dirty="0"/>
              <a:t>La bonne nouvelle est qu’il est assez facile de corriger ses erreurs la plupart du temps.</a:t>
            </a:r>
          </a:p>
          <a:p>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67</a:t>
            </a:fld>
            <a:endParaRPr lang="en-CA" dirty="0"/>
          </a:p>
        </p:txBody>
      </p:sp>
    </p:spTree>
    <p:extLst>
      <p:ext uri="{BB962C8B-B14F-4D97-AF65-F5344CB8AC3E}">
        <p14:creationId xmlns:p14="http://schemas.microsoft.com/office/powerpoint/2010/main" val="100956988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29" name="Shape 229"/>
          <p:cNvSpPr>
            <a:spLocks noGrp="1"/>
          </p:cNvSpPr>
          <p:nvPr>
            <p:ph type="body" sz="quarter" idx="1"/>
          </p:nvPr>
        </p:nvSpPr>
        <p:spPr>
          <a:xfrm>
            <a:off x="975360" y="4560570"/>
            <a:ext cx="5364480" cy="4320540"/>
          </a:xfrm>
          <a:prstGeom prst="rect">
            <a:avLst/>
          </a:prstGeom>
        </p:spPr>
        <p:txBody>
          <a:bodyPr/>
          <a:lstStyle/>
          <a:p>
            <a:r>
              <a:rPr lang="fr-CA" dirty="0"/>
              <a:t>Que vous ayez été victime d’une arnaque</a:t>
            </a:r>
            <a:r>
              <a:rPr lang="fr-CA" baseline="0" dirty="0"/>
              <a:t> ou que vous ayez tout simplement eu une mauvaise expérience, la première chose à faire est d’identifier exactement ce qui s’est passé. Avez-vous reçu le mauvais article? L’état de l’article est-il différent de ce à quoi vous vous attendiez? Avez-vous tout simplement changé d’idée? (Dans certaines provinces, vous disposez d’un délai de réflexion pour les articles achetés en ligne.)</a:t>
            </a:r>
            <a:endParaRPr dirty="0"/>
          </a:p>
          <a:p>
            <a:endParaRPr dirty="0"/>
          </a:p>
          <a:p>
            <a:r>
              <a:rPr lang="fr-CA" dirty="0"/>
              <a:t>Contactez ensuite</a:t>
            </a:r>
            <a:r>
              <a:rPr lang="fr-CA" baseline="0" dirty="0"/>
              <a:t> le vendeur pour tenter de résoudre le problème. (Selon l’endroit où vous avez effectué votre achat, il peut s’agir du site Web, d’un vendeur par l’entremise d’un site Web, ou les deux.)</a:t>
            </a:r>
          </a:p>
          <a:p>
            <a:endParaRPr dirty="0"/>
          </a:p>
          <a:p>
            <a:r>
              <a:rPr lang="fr-CA" dirty="0"/>
              <a:t>Si cela ne fonctionne pas et que vous avez l’impression d’avoir été arnaqué, communiquez avec votre société émettrice de carte de crédit ou avec PayPal</a:t>
            </a:r>
            <a:r>
              <a:rPr lang="fr-CA" baseline="0" dirty="0"/>
              <a:t> pour leur faire part du problème.</a:t>
            </a:r>
            <a:endParaRPr dirty="0"/>
          </a:p>
        </p:txBody>
      </p:sp>
      <p:sp>
        <p:nvSpPr>
          <p:cNvPr id="5" name="Slide Number Placeholder 6">
            <a:extLst>
              <a:ext uri="{FF2B5EF4-FFF2-40B4-BE49-F238E27FC236}">
                <a16:creationId xmlns:a16="http://schemas.microsoft.com/office/drawing/2014/main" id="{7B4240C6-F3D2-4CB0-BFA5-AC8255996D83}"/>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68</a:t>
            </a:fld>
            <a:endParaRPr lang="en-CA"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34" name="Shape 234"/>
          <p:cNvSpPr>
            <a:spLocks noGrp="1"/>
          </p:cNvSpPr>
          <p:nvPr>
            <p:ph type="body" sz="quarter" idx="1"/>
          </p:nvPr>
        </p:nvSpPr>
        <p:spPr>
          <a:xfrm>
            <a:off x="975360" y="4560570"/>
            <a:ext cx="5364480" cy="4320540"/>
          </a:xfrm>
          <a:prstGeom prst="rect">
            <a:avLst/>
          </a:prstGeom>
        </p:spPr>
        <p:txBody>
          <a:bodyPr/>
          <a:lstStyle/>
          <a:p>
            <a:r>
              <a:rPr lang="fr-CA" dirty="0"/>
              <a:t>Si vous avez été arnaqué,</a:t>
            </a:r>
            <a:r>
              <a:rPr lang="fr-CA" baseline="0" dirty="0"/>
              <a:t> vous pouvez également contacter la police. Même si elle ne peut rien faire, vous devriez également signaler votre situation au Centre antifraude du Canada.</a:t>
            </a:r>
            <a:endParaRPr lang="en-CA" dirty="0"/>
          </a:p>
          <a:p>
            <a:endParaRPr dirty="0"/>
          </a:p>
          <a:p>
            <a:r>
              <a:rPr lang="fr-CA" baseline="0" dirty="0"/>
              <a:t>Si vous êtes au courant de tentatives cybercriminelles, qu’elles aient réussies ou échouées, signalez-les au www.recol.ca.</a:t>
            </a:r>
          </a:p>
          <a:p>
            <a:endParaRPr lang="fr-CA" baseline="0" dirty="0"/>
          </a:p>
          <a:p>
            <a:r>
              <a:rPr lang="fr-CA" dirty="0"/>
              <a:t>Même si le Centre n’est pas en mesure d’agir dans votre cas particulier, un signalement peut lui permettre de savoir quelles arnaques circulent.</a:t>
            </a:r>
          </a:p>
          <a:p>
            <a:endParaRPr lang="en-CA" dirty="0"/>
          </a:p>
          <a:p>
            <a:endParaRPr dirty="0"/>
          </a:p>
        </p:txBody>
      </p:sp>
      <p:sp>
        <p:nvSpPr>
          <p:cNvPr id="5" name="Slide Number Placeholder 6">
            <a:extLst>
              <a:ext uri="{FF2B5EF4-FFF2-40B4-BE49-F238E27FC236}">
                <a16:creationId xmlns:a16="http://schemas.microsoft.com/office/drawing/2014/main" id="{D2CF6ED3-6EAA-47F4-ABFC-3E36A6635619}"/>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69</a:t>
            </a:fld>
            <a:endParaRPr lang="en-CA"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allons commencer par discuter de la manière dont vous pouvez vous orienter en ligne.</a:t>
            </a: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7</a:t>
            </a:fld>
            <a:endParaRPr lang="en-CA" dirty="0"/>
          </a:p>
        </p:txBody>
      </p:sp>
    </p:spTree>
    <p:extLst>
      <p:ext uri="{BB962C8B-B14F-4D97-AF65-F5344CB8AC3E}">
        <p14:creationId xmlns:p14="http://schemas.microsoft.com/office/powerpoint/2010/main" val="525208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244" name="Shape 244"/>
          <p:cNvSpPr>
            <a:spLocks noGrp="1"/>
          </p:cNvSpPr>
          <p:nvPr>
            <p:ph type="body" sz="quarter" idx="1"/>
          </p:nvPr>
        </p:nvSpPr>
        <p:spPr>
          <a:xfrm>
            <a:off x="975360" y="4560570"/>
            <a:ext cx="5364480" cy="4320540"/>
          </a:xfrm>
          <a:prstGeom prst="rect">
            <a:avLst/>
          </a:prstGeom>
        </p:spPr>
        <p:txBody>
          <a:bodyPr/>
          <a:lstStyle/>
          <a:p>
            <a:r>
              <a:rPr lang="fr-CA" dirty="0"/>
              <a:t>Les règles</a:t>
            </a:r>
            <a:r>
              <a:rPr lang="fr-CA" baseline="0" dirty="0"/>
              <a:t> relatives aux achats en ligne diffèrent d’une province à l’autre. </a:t>
            </a:r>
            <a:r>
              <a:rPr lang="fr-CA" dirty="0"/>
              <a:t>Prenons quelques minutes pour découvrir ce qu'il en est ici.</a:t>
            </a:r>
            <a:endParaRPr dirty="0"/>
          </a:p>
          <a:p>
            <a:endParaRPr dirty="0"/>
          </a:p>
          <a:p>
            <a:r>
              <a:rPr lang="fr-CA" dirty="0"/>
              <a:t>Accédez </a:t>
            </a:r>
            <a:r>
              <a:rPr lang="fr-CA" baseline="0" dirty="0"/>
              <a:t>à l’adresse Web qui figure au bas de la page et qui mène aux différents bureaux de l’Office de la protection du consommateur des provinces et territoires.</a:t>
            </a:r>
          </a:p>
          <a:p>
            <a:endParaRPr dirty="0"/>
          </a:p>
          <a:p>
            <a:r>
              <a:rPr lang="fr-CA" dirty="0"/>
              <a:t>Choisissez-en deux, soit</a:t>
            </a:r>
            <a:r>
              <a:rPr lang="fr-CA" baseline="0" dirty="0"/>
              <a:t> celui de votre province ou territoire et un autre, et déterminez si un délai de réflexion y est accordé pour les achats en ligne, ainsi que les règles qui s’appliquent au retour des achats faits en ligne.</a:t>
            </a:r>
            <a:endParaRPr dirty="0"/>
          </a:p>
          <a:p>
            <a:endParaRPr dirty="0"/>
          </a:p>
          <a:p>
            <a:pPr defTabSz="966612">
              <a:defRPr/>
            </a:pPr>
            <a:r>
              <a:rPr lang="fr-CA" dirty="0"/>
              <a:t>Je vais circuler dans la salle pour aider ceux qui éprouveraient des difficultés.</a:t>
            </a:r>
          </a:p>
          <a:p>
            <a:endParaRPr dirty="0"/>
          </a:p>
          <a:p>
            <a:pPr defTabSz="966612">
              <a:defRPr/>
            </a:pPr>
            <a:r>
              <a:rPr lang="fr-CA" dirty="0"/>
              <a:t>Maintenant, comparez les réponses que vous avez obtenues avec celles de votre voisin immédiat. Avez-vous obtenu</a:t>
            </a:r>
            <a:r>
              <a:rPr lang="fr-CA" baseline="0" dirty="0"/>
              <a:t> la même réponse pour votre province? Si votre second choix est différent de celui de votre voisin, les réponses correspondantes le sont-elles également?</a:t>
            </a:r>
            <a:endParaRPr lang="fr-CA" dirty="0"/>
          </a:p>
          <a:p>
            <a:endParaRPr dirty="0"/>
          </a:p>
          <a:p>
            <a:endParaRPr dirty="0"/>
          </a:p>
          <a:p>
            <a:endParaRPr dirty="0"/>
          </a:p>
          <a:p>
            <a:endParaRPr dirty="0"/>
          </a:p>
          <a:p>
            <a:endParaRPr dirty="0"/>
          </a:p>
          <a:p>
            <a:endParaRPr dirty="0"/>
          </a:p>
        </p:txBody>
      </p:sp>
      <p:sp>
        <p:nvSpPr>
          <p:cNvPr id="5" name="Slide Number Placeholder 6">
            <a:extLst>
              <a:ext uri="{FF2B5EF4-FFF2-40B4-BE49-F238E27FC236}">
                <a16:creationId xmlns:a16="http://schemas.microsoft.com/office/drawing/2014/main" id="{287A0E3F-27D2-4D12-8A0D-60F475A822B4}"/>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70</a:t>
            </a:fld>
            <a:endParaRPr lang="en-CA"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Faisons un autre court questionnaire pour réviser ce que nous avons appris dans la dernière section.</a:t>
            </a: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71</a:t>
            </a:fld>
            <a:endParaRPr lang="en-CA" dirty="0"/>
          </a:p>
        </p:txBody>
      </p:sp>
    </p:spTree>
    <p:extLst>
      <p:ext uri="{BB962C8B-B14F-4D97-AF65-F5344CB8AC3E}">
        <p14:creationId xmlns:p14="http://schemas.microsoft.com/office/powerpoint/2010/main" val="20166860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Comment pouvez-vous déterminer qu’un achat en ligne est une arnaque?</a:t>
            </a:r>
          </a:p>
          <a:p>
            <a:pPr marL="514350" indent="-514350">
              <a:buAutoNum type="alphaLcPeriod" startAt="4"/>
            </a:pPr>
            <a:endParaRPr lang="fr-CA" dirty="0"/>
          </a:p>
          <a:p>
            <a:pPr marL="171450" indent="-171450">
              <a:buFont typeface="Arial" panose="020B0604020202020204" pitchFamily="34" charset="0"/>
              <a:buChar char="•"/>
            </a:pPr>
            <a:r>
              <a:rPr lang="fr-CA" dirty="0"/>
              <a:t>Le vendeur ne demande pas assez cher.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Le vendeur </a:t>
            </a:r>
            <a:r>
              <a:rPr lang="fr-CA" i="1" dirty="0"/>
              <a:t>vous</a:t>
            </a:r>
            <a:r>
              <a:rPr lang="fr-CA" dirty="0"/>
              <a:t> offre de l’argent.</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Le vendeur ne vous montre pas de photo de l’article.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La publication contient des fautes d’orthographe.</a:t>
            </a: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72</a:t>
            </a:fld>
            <a:endParaRPr lang="en-CA" dirty="0"/>
          </a:p>
        </p:txBody>
      </p:sp>
    </p:spTree>
    <p:extLst>
      <p:ext uri="{BB962C8B-B14F-4D97-AF65-F5344CB8AC3E}">
        <p14:creationId xmlns:p14="http://schemas.microsoft.com/office/powerpoint/2010/main" val="25777493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arnaque courante consiste à </a:t>
            </a:r>
            <a:r>
              <a:rPr lang="fr-CA" i="1" dirty="0"/>
              <a:t>vous</a:t>
            </a:r>
            <a:r>
              <a:rPr lang="fr-CA" dirty="0"/>
              <a:t> offrir de l’argent</a:t>
            </a:r>
            <a:r>
              <a:rPr lang="fr-CA" i="0" dirty="0"/>
              <a:t>. Comme toujours, méfiez-vous des choses qui sont trop belles pour être vraies!</a:t>
            </a:r>
          </a:p>
          <a:p>
            <a:endParaRPr lang="fr-CA" i="0" dirty="0"/>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73</a:t>
            </a:fld>
            <a:endParaRPr lang="en-CA" dirty="0"/>
          </a:p>
        </p:txBody>
      </p:sp>
    </p:spTree>
    <p:extLst>
      <p:ext uri="{BB962C8B-B14F-4D97-AF65-F5344CB8AC3E}">
        <p14:creationId xmlns:p14="http://schemas.microsoft.com/office/powerpoint/2010/main" val="215426090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De quelle façon pouvez-vous garder une trace de votre achat si le vendeur ne vous envoie pas de reçu?</a:t>
            </a:r>
          </a:p>
          <a:p>
            <a:endParaRPr lang="fr-CA" dirty="0"/>
          </a:p>
          <a:p>
            <a:pPr marL="171450" indent="-171450">
              <a:buFont typeface="Arial" panose="020B0604020202020204" pitchFamily="34" charset="0"/>
              <a:buChar char="•"/>
            </a:pPr>
            <a:r>
              <a:rPr lang="fr-CA" dirty="0"/>
              <a:t>Prendre la transaction en note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Faire une capture d’écran</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Envoyer un courriel au vendeur</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Faire une demande de retour</a:t>
            </a:r>
          </a:p>
          <a:p>
            <a:endParaRPr lang="fr-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74</a:t>
            </a:fld>
            <a:endParaRPr lang="en-CA" dirty="0"/>
          </a:p>
        </p:txBody>
      </p:sp>
    </p:spTree>
    <p:extLst>
      <p:ext uri="{BB962C8B-B14F-4D97-AF65-F5344CB8AC3E}">
        <p14:creationId xmlns:p14="http://schemas.microsoft.com/office/powerpoint/2010/main" val="1979142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meilleure approche consiste à faire une capture d’écran montrant que vous avez fait l’achat.</a:t>
            </a:r>
          </a:p>
          <a:p>
            <a:endParaRPr lang="fr-CA" dirty="0"/>
          </a:p>
          <a:p>
            <a:r>
              <a:rPr lang="fr-CA" dirty="0"/>
              <a:t>Le site Web </a:t>
            </a:r>
            <a:r>
              <a:rPr lang="fr-CA" dirty="0">
                <a:solidFill>
                  <a:srgbClr val="00B050"/>
                </a:solidFill>
                <a:hlinkClick r:id="rId3"/>
              </a:rPr>
              <a:t>www.take-a-screenshot.org</a:t>
            </a:r>
            <a:r>
              <a:rPr lang="fr-CA" dirty="0">
                <a:solidFill>
                  <a:srgbClr val="00B050"/>
                </a:solidFill>
              </a:rPr>
              <a:t> </a:t>
            </a:r>
            <a:r>
              <a:rPr lang="fr-CA" dirty="0"/>
              <a:t>vous montre comment faire sur différents appareils.</a:t>
            </a:r>
          </a:p>
          <a:p>
            <a:endParaRPr lang="en-CA" dirty="0"/>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75</a:t>
            </a:fld>
            <a:endParaRPr lang="en-CA" dirty="0"/>
          </a:p>
        </p:txBody>
      </p:sp>
    </p:spTree>
    <p:extLst>
      <p:ext uri="{BB962C8B-B14F-4D97-AF65-F5344CB8AC3E}">
        <p14:creationId xmlns:p14="http://schemas.microsoft.com/office/powerpoint/2010/main" val="10146199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fr-CA" dirty="0">
                <a:effectLst/>
                <a:latin typeface="+mj-lt"/>
                <a:ea typeface="Calibri" panose="020F0502020204030204" pitchFamily="34" charset="0"/>
                <a:cs typeface="Times New Roman" panose="02020603050405020304" pitchFamily="18" charset="0"/>
              </a:rPr>
              <a:t>Pourquoi est-il important d’acheter sur un site dont l’adresse Web se termine par .com </a:t>
            </a:r>
            <a:br>
              <a:rPr lang="fr-CA" dirty="0">
                <a:effectLst/>
                <a:latin typeface="+mj-lt"/>
                <a:ea typeface="Calibri" panose="020F0502020204030204" pitchFamily="34" charset="0"/>
                <a:cs typeface="Times New Roman" panose="02020603050405020304" pitchFamily="18" charset="0"/>
              </a:rPr>
            </a:br>
            <a:r>
              <a:rPr lang="fr-CA" dirty="0">
                <a:effectLst/>
                <a:latin typeface="+mj-lt"/>
                <a:ea typeface="Calibri" panose="020F0502020204030204" pitchFamily="34" charset="0"/>
                <a:cs typeface="Times New Roman" panose="02020603050405020304" pitchFamily="18" charset="0"/>
              </a:rPr>
              <a:t>ou .ca?</a:t>
            </a:r>
          </a:p>
          <a:p>
            <a:pPr marL="0" lvl="0" indent="0">
              <a:buFont typeface="+mj-lt"/>
              <a:buNone/>
            </a:pPr>
            <a:endParaRPr lang="fr-CA" dirty="0">
              <a:latin typeface="+mj-l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mj-lt"/>
                <a:ea typeface="Calibri" panose="020F0502020204030204" pitchFamily="34" charset="0"/>
                <a:cs typeface="Times New Roman" panose="02020603050405020304" pitchFamily="18" charset="0"/>
              </a:rPr>
              <a:t>Vous ne pouvez acheter sur des sites .ca que si vous habitez au Canada.</a:t>
            </a:r>
          </a:p>
          <a:p>
            <a:pPr marL="171450" lvl="0" indent="-171450">
              <a:buFont typeface="Arial" panose="020B0604020202020204" pitchFamily="34" charset="0"/>
              <a:buChar char="•"/>
            </a:pPr>
            <a:endParaRPr lang="fr-CA" dirty="0">
              <a:latin typeface="+mj-l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latin typeface="+mj-lt"/>
                <a:ea typeface="Calibri" panose="020F0502020204030204" pitchFamily="34" charset="0"/>
                <a:cs typeface="Times New Roman" panose="02020603050405020304" pitchFamily="18" charset="0"/>
              </a:rPr>
              <a:t>L</a:t>
            </a:r>
            <a:r>
              <a:rPr lang="fr-CA" dirty="0">
                <a:effectLst/>
                <a:latin typeface="+mj-lt"/>
                <a:ea typeface="Calibri" panose="020F0502020204030204" pitchFamily="34" charset="0"/>
                <a:cs typeface="Times New Roman" panose="02020603050405020304" pitchFamily="18" charset="0"/>
              </a:rPr>
              <a:t>es frais d’expédition sont généralement moins élevés.</a:t>
            </a:r>
          </a:p>
          <a:p>
            <a:pPr marL="171450" lvl="0" indent="-171450">
              <a:buFont typeface="Arial" panose="020B0604020202020204" pitchFamily="34" charset="0"/>
              <a:buChar char="•"/>
            </a:pPr>
            <a:endParaRPr lang="fr-CA" dirty="0">
              <a:latin typeface="+mj-l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mj-lt"/>
                <a:ea typeface="Calibri" panose="020F0502020204030204" pitchFamily="34" charset="0"/>
                <a:cs typeface="Times New Roman" panose="02020603050405020304" pitchFamily="18" charset="0"/>
              </a:rPr>
              <a:t>Les articles vendus sur les sites .com sont moins chers.</a:t>
            </a:r>
          </a:p>
          <a:p>
            <a:pPr marL="171450" lvl="0" indent="-171450">
              <a:buFont typeface="Arial" panose="020B0604020202020204" pitchFamily="34" charset="0"/>
              <a:buChar char="•"/>
            </a:pPr>
            <a:endParaRPr lang="fr-CA" dirty="0">
              <a:latin typeface="+mj-lt"/>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mj-lt"/>
                <a:ea typeface="Calibri" panose="020F0502020204030204" pitchFamily="34" charset="0"/>
                <a:cs typeface="Times New Roman" panose="02020603050405020304" pitchFamily="18" charset="0"/>
              </a:rPr>
              <a:t>Les sites .ca ne vendent que des produits provenant directement de l’entreprise, et non d’autres vendeurs.</a:t>
            </a:r>
          </a:p>
          <a:p>
            <a:pPr marL="0" lvl="0" indent="0">
              <a:buFont typeface="+mj-lt"/>
              <a:buNone/>
            </a:pPr>
            <a:endParaRPr lang="fr-CA" dirty="0">
              <a:effectLst/>
              <a:latin typeface="+mj-lt"/>
              <a:ea typeface="Calibri" panose="020F0502020204030204" pitchFamily="34" charset="0"/>
              <a:cs typeface="Times New Roman" panose="02020603050405020304" pitchFamily="18" charset="0"/>
            </a:endParaRPr>
          </a:p>
          <a:p>
            <a:pPr marL="0" lvl="0" indent="0">
              <a:buFont typeface="Symbol" panose="05050102010706020507" pitchFamily="18" charset="2"/>
              <a:buNone/>
            </a:pPr>
            <a:endParaRPr lang="en-CA" dirty="0">
              <a:effectLst/>
              <a:latin typeface="+mj-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76</a:t>
            </a:fld>
            <a:endParaRPr lang="en-CA" dirty="0"/>
          </a:p>
        </p:txBody>
      </p:sp>
    </p:spTree>
    <p:extLst>
      <p:ext uri="{BB962C8B-B14F-4D97-AF65-F5344CB8AC3E}">
        <p14:creationId xmlns:p14="http://schemas.microsoft.com/office/powerpoint/2010/main" val="41774547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fr-CA" dirty="0">
                <a:effectLst/>
                <a:latin typeface="+mj-lt"/>
                <a:ea typeface="Calibri" panose="020F0502020204030204" pitchFamily="34" charset="0"/>
                <a:cs typeface="Times New Roman" panose="02020603050405020304" pitchFamily="18" charset="0"/>
              </a:rPr>
              <a:t>Bon nombre de grandes entreprises disposent à la fois d’un site .com et .ca. Les frais d’expédition sont moins élevés sur le site .ca, mais il arrive que les articles sont moins chers sur le site .com. Il vaut la peine de vérifier!</a:t>
            </a:r>
          </a:p>
          <a:p>
            <a:pPr marL="0" lvl="0" indent="0">
              <a:buFont typeface="+mj-lt"/>
              <a:buNone/>
            </a:pPr>
            <a:endParaRPr lang="en-CA" dirty="0">
              <a:effectLst/>
              <a:latin typeface="+mj-lt"/>
              <a:ea typeface="Calibri" panose="020F0502020204030204" pitchFamily="34" charset="0"/>
              <a:cs typeface="Times New Roman" panose="02020603050405020304" pitchFamily="18" charset="0"/>
            </a:endParaRPr>
          </a:p>
          <a:p>
            <a:pPr marL="0" lvl="0" indent="0">
              <a:buFont typeface="+mj-lt"/>
              <a:buNone/>
            </a:pPr>
            <a:endParaRPr lang="en-CA" dirty="0">
              <a:latin typeface="+mj-lt"/>
            </a:endParaRPr>
          </a:p>
        </p:txBody>
      </p:sp>
      <p:sp>
        <p:nvSpPr>
          <p:cNvPr id="4" name="Slide Number Placeholder 3"/>
          <p:cNvSpPr>
            <a:spLocks noGrp="1"/>
          </p:cNvSpPr>
          <p:nvPr>
            <p:ph type="sldNum" sz="quarter" idx="5"/>
          </p:nvPr>
        </p:nvSpPr>
        <p:spPr/>
        <p:txBody>
          <a:bodyPr/>
          <a:lstStyle/>
          <a:p>
            <a:fld id="{1454F0EA-2214-4D79-A350-2C5E12F90435}" type="slidenum">
              <a:rPr lang="en-CA" smtClean="0"/>
              <a:pPr/>
              <a:t>77</a:t>
            </a:fld>
            <a:endParaRPr lang="en-CA" dirty="0"/>
          </a:p>
        </p:txBody>
      </p:sp>
    </p:spTree>
    <p:extLst>
      <p:ext uri="{BB962C8B-B14F-4D97-AF65-F5344CB8AC3E}">
        <p14:creationId xmlns:p14="http://schemas.microsoft.com/office/powerpoint/2010/main" val="48045775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 est l’avantage de payer par PayPal ou à l’aide d’une carte-cadeau plutôt que d’une carte de crédit?</a:t>
            </a:r>
          </a:p>
          <a:p>
            <a:endParaRPr lang="fr-CA" dirty="0"/>
          </a:p>
          <a:p>
            <a:pPr marL="171450" indent="-171450">
              <a:buFont typeface="Arial" panose="020B0604020202020204" pitchFamily="34" charset="0"/>
              <a:buChar char="•"/>
            </a:pPr>
            <a:r>
              <a:rPr lang="fr-CA" dirty="0"/>
              <a:t>Le prix est moins élevé.</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Il est plus facile de retourner les articles.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Il y a une limite au montant que vous pouvez dépenser.</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Vous obtiendrez des points de récompense.</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78</a:t>
            </a:fld>
            <a:endParaRPr lang="en-CA" dirty="0"/>
          </a:p>
        </p:txBody>
      </p:sp>
    </p:spTree>
    <p:extLst>
      <p:ext uri="{BB962C8B-B14F-4D97-AF65-F5344CB8AC3E}">
        <p14:creationId xmlns:p14="http://schemas.microsoft.com/office/powerpoint/2010/main" val="412986257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cartes-cadeaux et le service PayPal peuvent limiter le montant que vous pouvez dépenser (à moins que vous n’autorisiez PayPal à prélever de l’argent directement de votre compte bancaire).</a:t>
            </a:r>
          </a:p>
          <a:p>
            <a:endParaRPr lang="en-CA" dirty="0"/>
          </a:p>
          <a:p>
            <a:endParaRPr lang="en-CA" dirty="0"/>
          </a:p>
        </p:txBody>
      </p:sp>
      <p:sp>
        <p:nvSpPr>
          <p:cNvPr id="4" name="Slide Number Placeholder 3"/>
          <p:cNvSpPr>
            <a:spLocks noGrp="1"/>
          </p:cNvSpPr>
          <p:nvPr>
            <p:ph type="sldNum" sz="quarter" idx="5"/>
          </p:nvPr>
        </p:nvSpPr>
        <p:spPr/>
        <p:txBody>
          <a:bodyPr/>
          <a:lstStyle/>
          <a:p>
            <a:fld id="{1454F0EA-2214-4D79-A350-2C5E12F90435}" type="slidenum">
              <a:rPr lang="en-CA" smtClean="0"/>
              <a:pPr/>
              <a:t>79</a:t>
            </a:fld>
            <a:endParaRPr lang="en-CA" dirty="0"/>
          </a:p>
        </p:txBody>
      </p:sp>
    </p:spTree>
    <p:extLst>
      <p:ext uri="{BB962C8B-B14F-4D97-AF65-F5344CB8AC3E}">
        <p14:creationId xmlns:p14="http://schemas.microsoft.com/office/powerpoint/2010/main" val="1659115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fr-CA" dirty="0"/>
              <a:t>Commençons par nous rendre sur le site kijiji.ca. Il s’agit d’un site canadien pour vendre et acheter des choses. On peut également s’en servir pour trouver du travail, des animaux à adopter, des maisons ou des appartements à louer, et beaucoup plus.</a:t>
            </a:r>
          </a:p>
          <a:p>
            <a:pPr defTabSz="966630">
              <a:defRPr/>
            </a:pPr>
            <a:endParaRPr lang="fr-CA" dirty="0"/>
          </a:p>
          <a:p>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8</a:t>
            </a:fld>
            <a:endParaRPr lang="en-CA" dirty="0"/>
          </a:p>
        </p:txBody>
      </p:sp>
    </p:spTree>
    <p:extLst>
      <p:ext uri="{BB962C8B-B14F-4D97-AF65-F5344CB8AC3E}">
        <p14:creationId xmlns:p14="http://schemas.microsoft.com/office/powerpoint/2010/main" val="42883822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noRot="1" noChangeAspect="1"/>
          </p:cNvSpPr>
          <p:nvPr>
            <p:ph type="sldImg"/>
          </p:nvPr>
        </p:nvSpPr>
        <p:spPr>
          <a:xfrm>
            <a:off x="1257300" y="720725"/>
            <a:ext cx="4800600" cy="3600450"/>
          </a:xfrm>
          <a:prstGeom prst="rect">
            <a:avLst/>
          </a:prstGeom>
        </p:spPr>
        <p:txBody>
          <a:bodyPr/>
          <a:lstStyle/>
          <a:p>
            <a:endParaRPr dirty="0"/>
          </a:p>
        </p:txBody>
      </p:sp>
      <p:sp>
        <p:nvSpPr>
          <p:cNvPr id="319" name="Shape 319"/>
          <p:cNvSpPr>
            <a:spLocks noGrp="1"/>
          </p:cNvSpPr>
          <p:nvPr>
            <p:ph type="body" sz="quarter" idx="1"/>
          </p:nvPr>
        </p:nvSpPr>
        <p:spPr>
          <a:xfrm>
            <a:off x="975360" y="4560570"/>
            <a:ext cx="5364480" cy="4320540"/>
          </a:xfrm>
          <a:prstGeom prst="rect">
            <a:avLst/>
          </a:prstGeom>
        </p:spPr>
        <p:txBody>
          <a:bodyPr/>
          <a:lstStyle/>
          <a:p>
            <a:pPr fontAlgn="base"/>
            <a:r>
              <a:rPr lang="fr-CA" dirty="0"/>
              <a:t>Avant de se laisser, revenons un peu sur les nouveaux termes appris au cours de l’atelier.</a:t>
            </a:r>
            <a:r>
              <a:rPr lang="en-US" dirty="0"/>
              <a:t>​</a:t>
            </a:r>
          </a:p>
          <a:p>
            <a:pPr fontAlgn="base"/>
            <a:r>
              <a:rPr lang="en-CA" dirty="0"/>
              <a:t>​</a:t>
            </a:r>
          </a:p>
          <a:p>
            <a:pPr fontAlgn="base"/>
            <a:r>
              <a:rPr lang="fr-CA" dirty="0"/>
              <a:t>Un </a:t>
            </a:r>
            <a:r>
              <a:rPr lang="fr-CA" i="1" dirty="0"/>
              <a:t>navigateur</a:t>
            </a:r>
            <a:r>
              <a:rPr lang="fr-CA" dirty="0"/>
              <a:t> est l’application ou le programme qui permet à votre appareil de visiter des pages Web. Chrome, Firefox et Safari sont des exemples de navigateurs.</a:t>
            </a:r>
            <a:r>
              <a:rPr lang="en-US" dirty="0"/>
              <a:t>​</a:t>
            </a:r>
          </a:p>
          <a:p>
            <a:pPr fontAlgn="base"/>
            <a:r>
              <a:rPr lang="en-CA" dirty="0"/>
              <a:t>​</a:t>
            </a:r>
          </a:p>
          <a:p>
            <a:pPr fontAlgn="base"/>
            <a:r>
              <a:rPr lang="fr-CA" dirty="0"/>
              <a:t>Un </a:t>
            </a:r>
            <a:r>
              <a:rPr lang="fr-CA" i="1" dirty="0"/>
              <a:t>menu</a:t>
            </a:r>
            <a:r>
              <a:rPr lang="fr-CA" dirty="0"/>
              <a:t> est une case ou fenêtre qui apparaît pour vous proposer des options lorsque vous utilisez un programme ou un site Web.​</a:t>
            </a:r>
            <a:br>
              <a:rPr lang="fr-CA" dirty="0"/>
            </a:br>
            <a:r>
              <a:rPr lang="fr-CA" dirty="0"/>
              <a:t>​</a:t>
            </a:r>
          </a:p>
          <a:p>
            <a:pPr fontAlgn="base"/>
            <a:r>
              <a:rPr lang="fr-CA" i="1" dirty="0"/>
              <a:t>Téléverser</a:t>
            </a:r>
            <a:r>
              <a:rPr lang="fr-CA" dirty="0"/>
              <a:t> signifie transférer quelque chose, comme une photo ou un fichier de traitement de texte, de votre appareil vers un site Web.</a:t>
            </a:r>
            <a:r>
              <a:rPr lang="en-US" dirty="0"/>
              <a:t>​</a:t>
            </a:r>
          </a:p>
          <a:p>
            <a:pPr fontAlgn="base"/>
            <a:r>
              <a:rPr lang="en-CA" dirty="0"/>
              <a:t>​</a:t>
            </a:r>
          </a:p>
          <a:p>
            <a:pPr fontAlgn="base"/>
            <a:r>
              <a:rPr lang="fr-CA" i="1" dirty="0"/>
              <a:t>Joindre</a:t>
            </a:r>
            <a:r>
              <a:rPr lang="fr-CA" dirty="0"/>
              <a:t> un fichier signifie envoyer un fichier à une autre personne par texto, courriel ou une autre forme de message.</a:t>
            </a:r>
            <a:r>
              <a:rPr lang="en-US" dirty="0"/>
              <a:t>​</a:t>
            </a:r>
          </a:p>
          <a:p>
            <a:pPr fontAlgn="base"/>
            <a:r>
              <a:rPr lang="en-CA" dirty="0"/>
              <a:t>​</a:t>
            </a:r>
          </a:p>
          <a:p>
            <a:pPr fontAlgn="base"/>
            <a:r>
              <a:rPr lang="en-CA" dirty="0"/>
              <a:t>​</a:t>
            </a:r>
          </a:p>
          <a:p>
            <a:endParaRPr i="0" dirty="0"/>
          </a:p>
        </p:txBody>
      </p:sp>
      <p:sp>
        <p:nvSpPr>
          <p:cNvPr id="5" name="Slide Number Placeholder 6">
            <a:extLst>
              <a:ext uri="{FF2B5EF4-FFF2-40B4-BE49-F238E27FC236}">
                <a16:creationId xmlns:a16="http://schemas.microsoft.com/office/drawing/2014/main" id="{6BFFFE84-C177-49E2-BF30-E7B998AEB0AA}"/>
              </a:ext>
            </a:extLst>
          </p:cNvPr>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5B33927-496B-4B78-9BEA-2FCC77AF5E97}" type="slidenum">
              <a:rPr lang="en-CA" smtClean="0"/>
              <a:t>80</a:t>
            </a:fld>
            <a:endParaRPr lang="en-CA"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avons presque terminé l’atelier. Quelqu’un a des questions sur les sujets que nous avons abordés jusqu’à présent?</a:t>
            </a:r>
          </a:p>
          <a:p>
            <a:endParaRPr lang="fr-CA" dirty="0"/>
          </a:p>
          <a:p>
            <a:r>
              <a:rPr lang="fr-CA" dirty="0"/>
              <a:t>Si vous préférez ne pas poser votre question maintenant, je resterai un peu après l’atelier alors n’hésitez pas à venir me les poser à ce moment.</a:t>
            </a:r>
          </a:p>
          <a:p>
            <a:endParaRPr lang="fr-CA" dirty="0"/>
          </a:p>
        </p:txBody>
      </p:sp>
      <p:sp>
        <p:nvSpPr>
          <p:cNvPr id="4" name="Slide Number Placeholder 3"/>
          <p:cNvSpPr>
            <a:spLocks noGrp="1"/>
          </p:cNvSpPr>
          <p:nvPr>
            <p:ph type="sldNum" sz="quarter" idx="10"/>
          </p:nvPr>
        </p:nvSpPr>
        <p:spPr/>
        <p:txBody>
          <a:bodyPr/>
          <a:lstStyle/>
          <a:p>
            <a:fld id="{1454F0EA-2214-4D79-A350-2C5E12F90435}" type="slidenum">
              <a:rPr lang="en-CA" smtClean="0"/>
              <a:t>81</a:t>
            </a:fld>
            <a:endParaRPr lang="en-CA" dirty="0"/>
          </a:p>
        </p:txBody>
      </p:sp>
    </p:spTree>
    <p:extLst>
      <p:ext uri="{BB962C8B-B14F-4D97-AF65-F5344CB8AC3E}">
        <p14:creationId xmlns:p14="http://schemas.microsoft.com/office/powerpoint/2010/main" val="34706229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noProof="0" dirty="0"/>
              <a:t>Assurez-vous d’apporter</a:t>
            </a:r>
            <a:r>
              <a:rPr lang="fr-CA" baseline="0" noProof="0" dirty="0"/>
              <a:t> la fiche d’exercice pour cet atelier. Utilisez le lien vidéo qui s’y trouve pour revoir ce que nous avons couvert aujourd’hui.</a:t>
            </a:r>
            <a:endParaRPr lang="fr-CA" noProof="0" dirty="0"/>
          </a:p>
        </p:txBody>
      </p:sp>
      <p:sp>
        <p:nvSpPr>
          <p:cNvPr id="4" name="Slide Number Placeholder 3"/>
          <p:cNvSpPr>
            <a:spLocks noGrp="1"/>
          </p:cNvSpPr>
          <p:nvPr>
            <p:ph type="sldNum" sz="quarter" idx="10"/>
          </p:nvPr>
        </p:nvSpPr>
        <p:spPr/>
        <p:txBody>
          <a:bodyPr/>
          <a:lstStyle/>
          <a:p>
            <a:fld id="{1454F0EA-2214-4D79-A350-2C5E12F90435}" type="slidenum">
              <a:rPr lang="en-CA" smtClean="0"/>
              <a:t>82</a:t>
            </a:fld>
            <a:endParaRPr lang="en-CA" dirty="0"/>
          </a:p>
        </p:txBody>
      </p:sp>
    </p:spTree>
    <p:extLst>
      <p:ext uri="{BB962C8B-B14F-4D97-AF65-F5344CB8AC3E}">
        <p14:creationId xmlns:p14="http://schemas.microsoft.com/office/powerpoint/2010/main" val="252448373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texte suivant pour qu'il soit accessible, en fonction de votre connaissance des besoins des participants à l'atelier]. </a:t>
            </a:r>
            <a:endParaRPr lang="en-US">
              <a:ea typeface="Calibri"/>
              <a:cs typeface="Calibri"/>
            </a:endParaRPr>
          </a:p>
          <a:p>
            <a:r>
              <a:rPr lang="fr-CA" dirty="0"/>
              <a:t> </a:t>
            </a:r>
            <a:endParaRPr lang="fr-CA" dirty="0">
              <a:ea typeface="Calibri"/>
              <a:cs typeface="Calibri"/>
            </a:endParaRPr>
          </a:p>
          <a:p>
            <a:r>
              <a:rPr lang="fr-CA"/>
              <a:t>Avant de procéder au débriefing, nous vous demandons de bien vouloir prendre cinq minutes pour répondre à l'enquête d'évaluation post-atelier. Cette enquête est similaire à celle réalisée au début de l'atelier ; elle aidera l'équipe de HabiloMédias à mieux comprendre si l'atelier réussit à soutenir les connaissances, les compétences et la confiance des survivants dans le domaine numérique, et à informer les futures mises à jour du programme. Vos réponses sont totalement anonymes.  </a:t>
            </a:r>
            <a:endParaRPr lang="fr-CA" dirty="0">
              <a:ea typeface="Calibri"/>
              <a:cs typeface="Calibri"/>
            </a:endParaRPr>
          </a:p>
          <a:p>
            <a:r>
              <a:rPr lang="fr-CA" dirty="0"/>
              <a:t> </a:t>
            </a:r>
            <a:endParaRPr lang="fr-CA" dirty="0">
              <a:ea typeface="Calibri"/>
              <a:cs typeface="Calibri"/>
            </a:endParaRPr>
          </a:p>
          <a:p>
            <a:r>
              <a:rPr lang="fr-CA"/>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HabiloMédias de savoir que vous êtes le même participant qui remplit les deux enquêtes d'évaluation sans utiliser d'informations permettant de vous identifier.  </a:t>
            </a:r>
            <a:endParaRPr lang="fr-CA" dirty="0">
              <a:ea typeface="Calibri"/>
              <a:cs typeface="Calibri"/>
            </a:endParaRPr>
          </a:p>
          <a:p>
            <a:r>
              <a:rPr lang="fr-CA" dirty="0"/>
              <a:t> </a:t>
            </a:r>
            <a:endParaRPr lang="en-CA">
              <a:ea typeface="Calibri"/>
              <a:cs typeface="Calibri"/>
            </a:endParaRPr>
          </a:p>
          <a:p>
            <a:r>
              <a:rPr lang="fr-CA" dirty="0"/>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endParaRPr lang="fr-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83</a:t>
            </a:fld>
            <a:endParaRPr lang="en-CA" dirty="0"/>
          </a:p>
        </p:txBody>
      </p:sp>
    </p:spTree>
    <p:extLst>
      <p:ext uri="{BB962C8B-B14F-4D97-AF65-F5344CB8AC3E}">
        <p14:creationId xmlns:p14="http://schemas.microsoft.com/office/powerpoint/2010/main" val="568877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dirty="0"/>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dirty="0" err="1"/>
              <a:t>Shoppers</a:t>
            </a:r>
            <a:r>
              <a:rPr lang="fr-CA" dirty="0"/>
              <a:t>. L’équipe de HabiloMédias qui a élaboré cet atelier utilisera ces entrevues pour guider les mises à jour du programme et évaluer la valeur et l’impact de cet atelier.</a:t>
            </a:r>
            <a:endParaRPr lang="en-CA" dirty="0"/>
          </a:p>
          <a:p>
            <a:r>
              <a:rPr lang="fr-CA" dirty="0"/>
              <a:t> </a:t>
            </a:r>
            <a:endParaRPr lang="en-CA" dirty="0"/>
          </a:p>
          <a:p>
            <a:r>
              <a:rPr lang="fr-CA" dirty="0"/>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a:xfrm>
            <a:off x="3657600" y="8670290"/>
            <a:ext cx="3169920" cy="480060"/>
          </a:xfrm>
        </p:spPr>
        <p:txBody>
          <a:bodyPr/>
          <a:lstStyle/>
          <a:p>
            <a:fld id="{DE5C2B8F-5ADC-43DA-8F91-FCBC985BC329}" type="slidenum">
              <a:rPr lang="en-CA" smtClean="0"/>
              <a:pPr/>
              <a:t>84</a:t>
            </a:fld>
            <a:endParaRPr lang="en-CA" dirty="0"/>
          </a:p>
        </p:txBody>
      </p:sp>
      <p:sp>
        <p:nvSpPr>
          <p:cNvPr id="8" name="Slide Image Placeholder 7">
            <a:extLst>
              <a:ext uri="{FF2B5EF4-FFF2-40B4-BE49-F238E27FC236}">
                <a16:creationId xmlns:a16="http://schemas.microsoft.com/office/drawing/2014/main" id="{82CCBD4A-5BA8-4D47-A703-DFF62FE3F7E8}"/>
              </a:ext>
            </a:extLst>
          </p:cNvPr>
          <p:cNvSpPr>
            <a:spLocks noGrp="1" noRot="1" noChangeAspect="1"/>
          </p:cNvSpPr>
          <p:nvPr>
            <p:ph type="sldImg"/>
          </p:nvPr>
        </p:nvSpPr>
        <p:spPr/>
      </p:sp>
    </p:spTree>
    <p:extLst>
      <p:ext uri="{BB962C8B-B14F-4D97-AF65-F5344CB8AC3E}">
        <p14:creationId xmlns:p14="http://schemas.microsoft.com/office/powerpoint/2010/main" val="18681686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en sommes maintenant à la fin de l’atelier. Nous aimerions faire le point avec vous avant que vous quittiez. </a:t>
            </a:r>
          </a:p>
          <a:p>
            <a:endParaRPr lang="fr-CA" dirty="0">
              <a:cs typeface="Calibri"/>
            </a:endParaRPr>
          </a:p>
          <a:p>
            <a:r>
              <a:rPr lang="fr-CA" dirty="0">
                <a:cs typeface="Calibri"/>
              </a:rPr>
              <a:t>Y a-t-il des préoccupations ou des besoins immédiats que nous pourrions vous aider à résoudre? Si nous ne pouvons pas vous aider, nous vous indiquerons des ressources disponibles qui pourraient vous aider.</a:t>
            </a:r>
          </a:p>
          <a:p>
            <a:endParaRPr lang="fr-CA" dirty="0">
              <a:cs typeface="Calibri"/>
            </a:endParaRPr>
          </a:p>
          <a:p>
            <a:r>
              <a:rPr lang="fr-CA" dirty="0">
                <a:cs typeface="Calibri"/>
              </a:rPr>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dirty="0">
              <a:cs typeface="Calibri"/>
            </a:endParaRPr>
          </a:p>
          <a:p>
            <a:r>
              <a:rPr lang="fr-CA" dirty="0">
                <a:cs typeface="Calibri"/>
              </a:rPr>
              <a:t>Terminons par une question : quelle compétence avez-vous acquise au cours de cet atelier et qui vous sera utile dans votre propre vie?</a:t>
            </a:r>
          </a:p>
          <a:p>
            <a:endParaRPr lang="fr-CA" dirty="0">
              <a:cs typeface="Calibri"/>
            </a:endParaRPr>
          </a:p>
          <a:p>
            <a:endParaRPr lang="fr-CA" dirty="0">
              <a:latin typeface="Segoe UI"/>
              <a:cs typeface="Segoe U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86</a:t>
            </a:fld>
            <a:endParaRPr lang="en-CA" dirty="0"/>
          </a:p>
        </p:txBody>
      </p:sp>
    </p:spTree>
    <p:extLst>
      <p:ext uri="{BB962C8B-B14F-4D97-AF65-F5344CB8AC3E}">
        <p14:creationId xmlns:p14="http://schemas.microsoft.com/office/powerpoint/2010/main" val="204104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Petit rappel : la façon la plus rapide d’accéder à un site Web est d’ouvrir le navigateur et d’inscrire l’adresse Web dans la barre d’adresse en haut de l’écran.</a:t>
            </a:r>
            <a:r>
              <a:rPr lang="fr-CA" baseline="0" dirty="0"/>
              <a:t> L’adresse Web est toujours composée du nom du site Web à gauche du point, et du domaine à droite du point. Le domaine est représenté par .ca, .com ou .org.</a:t>
            </a:r>
          </a:p>
          <a:p>
            <a:endParaRPr lang="en-CA" baseline="0" dirty="0"/>
          </a:p>
          <a:p>
            <a:r>
              <a:rPr lang="fr-CA" baseline="0" dirty="0"/>
              <a:t>Il peut y avoir plus de texte avant ou après le point, mais il y aura toujours au moins ces deux éléments (le nom et le domaine). Dans le cas qui nous occupe, c’est seulement kijiji.ca, étant donné qu’il s’agit de la page principale du site Web. S’il s’agissait d’une page secondaire, il y aurait plus de texte après le domaine.</a:t>
            </a:r>
          </a:p>
          <a:p>
            <a:endParaRPr lang="fr-CA" baseline="0" dirty="0"/>
          </a:p>
          <a:p>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9</a:t>
            </a:fld>
            <a:endParaRPr lang="en-CA" dirty="0"/>
          </a:p>
        </p:txBody>
      </p:sp>
    </p:spTree>
    <p:extLst>
      <p:ext uri="{BB962C8B-B14F-4D97-AF65-F5344CB8AC3E}">
        <p14:creationId xmlns:p14="http://schemas.microsoft.com/office/powerpoint/2010/main" val="4288382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2643348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4063171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2163447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70546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3693998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3777928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385983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2355749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3952588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4127934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0A598-B7C7-495C-9C76-C6B239341764}"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730BE839-5178-4407-98AA-4D91CA66074C}" type="slidenum">
              <a:rPr lang="en-CA" smtClean="0"/>
              <a:t>‹#›</a:t>
            </a:fld>
            <a:endParaRPr lang="en-CA" dirty="0"/>
          </a:p>
        </p:txBody>
      </p:sp>
    </p:spTree>
    <p:extLst>
      <p:ext uri="{BB962C8B-B14F-4D97-AF65-F5344CB8AC3E}">
        <p14:creationId xmlns:p14="http://schemas.microsoft.com/office/powerpoint/2010/main" val="2351123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90A598-B7C7-495C-9C76-C6B239341764}" type="datetimeFigureOut">
              <a:rPr lang="en-CA" smtClean="0"/>
              <a:t>2025-04-09</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0BE839-5178-4407-98AA-4D91CA66074C}" type="slidenum">
              <a:rPr lang="en-CA" smtClean="0"/>
              <a:t>‹#›</a:t>
            </a:fld>
            <a:endParaRPr lang="en-CA" dirty="0"/>
          </a:p>
        </p:txBody>
      </p:sp>
    </p:spTree>
    <p:extLst>
      <p:ext uri="{BB962C8B-B14F-4D97-AF65-F5344CB8AC3E}">
        <p14:creationId xmlns:p14="http://schemas.microsoft.com/office/powerpoint/2010/main" val="2711439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8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D625A34-C060-4842-9F07-2E662DE51B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50930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560AFE-6C81-4CDC-B0D7-D05FE2452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01804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FBE260-3418-48E0-9BC3-005E1C4DBD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3792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079DDA-0535-4744-B381-9549ABC419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94565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D17793-26D9-4E6D-875C-E40ADE312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58696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0EE40CA-A018-4BC9-851F-FFD2AA99D1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60308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2B74C1-4449-46DF-85D9-324382686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54390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222274-B40B-4F86-886A-C1DC48E6A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88565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2A6559-15A9-47B7-8AAF-C9B4713A9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38697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24D9CF-74CE-4EF8-B737-5615A6AFD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00097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171632-81D4-438F-9C45-E29E073F56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68168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4D1B1A-F70E-4C00-800F-9820273FD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698676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4587F5-1F08-4465-A12E-3986CF95E4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8703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F3F7DE-6644-4116-9222-227E84F0B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09105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EEAF4C-E4E1-4AB9-9A5B-418EF4A2CC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6551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EFB4A6-319F-42E4-8D41-1F55ED42E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940560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3191E4-D701-454B-A844-053FC3D02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8210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C3F57E-090D-4835-BBE8-3DC3D218F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6704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7A4CFB-46DD-4DA3-87B7-74C4BDD35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67478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E3EC73-615C-4717-9F98-914F5224C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8363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74503B-A681-4D5E-8778-5B9C4EAC7B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4561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EBDE2C-7D12-47C1-B6D4-D68C2019B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62741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015FBC-C612-4FA1-9A9C-C8CFD8A8C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3690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095611-6136-459D-BF93-1A99867E6A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2066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3FD185-F6B3-4692-9CFF-85563ECEC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73933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C3B0FE-B68A-4279-8C41-55BD5EAC7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29394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2969B0-28F0-496D-89E1-22C4D3C4E4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56396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1F8A08-D2DC-4360-9C97-3BB3C40853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112541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9EDCC8-8834-4F3C-B9AE-63415669C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2587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394713-8398-4CDC-903E-EABADD86B1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340801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CD2576-4FF3-4F38-8385-EC411EF24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557320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15111E2-6041-4452-A5B3-DE9DB839D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332088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23E579-1E57-417F-86F6-3B607C63A1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1983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063C72-2B94-42A9-8306-274A139EEA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033228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778E0F-4E26-47CF-9DE2-8FCBAB874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724373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F1F35A-3CFB-4875-92AB-F747A1D931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3204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A77528-E5DB-42F3-93CC-CFEACA5F1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83989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2E7B8D8-5986-4E58-8C05-EBB516E283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96800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E82146-1536-43EA-BC05-D3408B09E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93520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351C0C-ACE0-4C90-8467-3976CE414A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1073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40FB19-F96D-42A4-BC3E-A5C8976CD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168240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0E6A3A-9134-4A50-BAA1-D98ED4CA2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2697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F378BE-EDCB-4941-9E53-381459DFB6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467261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1A1F57-E658-485F-9CDC-CBB8798AA0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15080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9B5D280-B8E3-4FF1-9921-38FE736B0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BC74EA87-BADC-48B6-BBA1-92A21C65FB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8698" y="3069754"/>
            <a:ext cx="1728192" cy="1728192"/>
          </a:xfrm>
          <a:prstGeom prst="rect">
            <a:avLst/>
          </a:prstGeom>
        </p:spPr>
      </p:pic>
      <p:sp>
        <p:nvSpPr>
          <p:cNvPr id="5" name="Rectangle 4">
            <a:extLst>
              <a:ext uri="{FF2B5EF4-FFF2-40B4-BE49-F238E27FC236}">
                <a16:creationId xmlns:a16="http://schemas.microsoft.com/office/drawing/2014/main" id="{779C8B6E-2998-4C07-AC2A-8EEAAC93D286}"/>
              </a:ext>
            </a:extLst>
          </p:cNvPr>
          <p:cNvSpPr/>
          <p:nvPr/>
        </p:nvSpPr>
        <p:spPr>
          <a:xfrm>
            <a:off x="2412554" y="4978541"/>
            <a:ext cx="4572000" cy="523220"/>
          </a:xfrm>
          <a:prstGeom prst="rect">
            <a:avLst/>
          </a:prstGeom>
        </p:spPr>
        <p:txBody>
          <a:bodyPr>
            <a:spAutoFit/>
          </a:bodyPr>
          <a:lstStyle/>
          <a:p>
            <a:r>
              <a:rPr lang="en-CA" sz="2800" b="1" dirty="0"/>
              <a:t>https://bit.ly/sondage-eval</a:t>
            </a:r>
          </a:p>
        </p:txBody>
      </p:sp>
    </p:spTree>
    <p:extLst>
      <p:ext uri="{BB962C8B-B14F-4D97-AF65-F5344CB8AC3E}">
        <p14:creationId xmlns:p14="http://schemas.microsoft.com/office/powerpoint/2010/main" val="846875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2E1E51-B7FE-4B51-8018-44474B78A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858580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E14330-ED2C-446F-8EC0-729FE4CA85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187053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057FF8-16CD-461C-9768-7134E51478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92348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DD015A-DDEA-46AA-BC99-5852097F1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9B9BE4-AD10-4AD0-BF33-4EA4CA0B57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5F2D24-477F-4F73-8BA9-C2FAD465E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64DA23-3793-45CA-8DFA-D12036736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CC1133-E43C-42E5-BE6E-0921B324C5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F80680-381C-4F86-9E41-6B6AED972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192CAA-8480-4AC0-9670-0A5C331C9A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9B3CF5-8409-4E0C-A015-63A8089CD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090751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240B55-7B94-4591-92CC-7178DEBA46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9953FB-943A-4BC4-972F-121431DEE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7FEEA9-43DE-430B-917C-E7BFD8902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0962DC-FF21-406B-89E8-238B3C1FD3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68E1F4-53E8-426B-8AC7-7F81BBDA3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1571415-D275-4AFE-B002-4FD0241E11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9AA0EE-2023-4973-A927-BEA5989B9F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452FF0-9254-4CA3-BA65-72184198A9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37848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48D01E-5A2A-4BAE-8B3D-71851A44A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3E5F35-DE0E-4186-8E06-8849282A43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56C2D3-9B6F-4EF7-9378-4E25651DC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449169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293B93-A717-40EE-AD68-8C9FE5C90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4E4C78-29DB-4E8A-B042-217CB86723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131969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767D5B-DD89-45D2-BBDD-FA952BDA1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249685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970B65-9253-497F-A515-8DE8AB256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7772136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C62D69-0746-49B9-A5C9-AE02D6B3D9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33262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3A4647-9E7A-4EB1-84B2-46B58FDE39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884353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1439D6-61DE-4C30-BD4A-7D88E8AA22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899610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399095-558F-4B84-9F05-FE35025F20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7573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2A39DD-4900-406B-9128-B11D5CC331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857732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6E8669-0F6D-42D8-8698-0C7132FFE3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25424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F94105-EDC1-4C87-882E-591FE92FB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768484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DF0A481-7198-4EF2-B943-786C13043F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148A4A1-5E83-4527-9AD2-26B549F572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12014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F5DA98-DD07-456A-A5F1-095CB840EF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9584891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C531726-4CBE-4594-8B15-B93EA70D7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a:extLst>
              <a:ext uri="{FF2B5EF4-FFF2-40B4-BE49-F238E27FC236}">
                <a16:creationId xmlns:a16="http://schemas.microsoft.com/office/drawing/2014/main" id="{71099707-ECAF-46AE-AC7A-24C48599EEA2}"/>
              </a:ext>
            </a:extLst>
          </p:cNvPr>
          <p:cNvSpPr/>
          <p:nvPr/>
        </p:nvSpPr>
        <p:spPr>
          <a:xfrm>
            <a:off x="2418199" y="4989680"/>
            <a:ext cx="4412490" cy="523220"/>
          </a:xfrm>
          <a:prstGeom prst="rect">
            <a:avLst/>
          </a:prstGeom>
        </p:spPr>
        <p:txBody>
          <a:bodyPr wrap="none">
            <a:spAutoFit/>
          </a:bodyPr>
          <a:lstStyle/>
          <a:p>
            <a:r>
              <a:rPr lang="en-CA" sz="2800" b="1" dirty="0"/>
              <a:t>https://bit.ly/sondage-eval2</a:t>
            </a:r>
          </a:p>
        </p:txBody>
      </p:sp>
      <p:pic>
        <p:nvPicPr>
          <p:cNvPr id="5" name="Picture 4">
            <a:extLst>
              <a:ext uri="{FF2B5EF4-FFF2-40B4-BE49-F238E27FC236}">
                <a16:creationId xmlns:a16="http://schemas.microsoft.com/office/drawing/2014/main" id="{FF23B74E-F6F7-4E33-A951-A8B0B3AB2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0459" y="3068960"/>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BFE14C1-99BA-450A-AAB6-504DE09639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35898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3D59F1-7E45-49C3-885E-AD26CCA1F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8412013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7A7A0BC-2766-4B9B-B053-9B66EE83B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93CF78-42AC-4259-8A4B-6B80500D5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2580771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E727A5-19D1-4C52-90DB-37F9F228FE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77258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07f6e3e028c38f6c2ca834ff2744f06aacfba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Props1.xml><?xml version="1.0" encoding="utf-8"?>
<ds:datastoreItem xmlns:ds="http://schemas.openxmlformats.org/officeDocument/2006/customXml" ds:itemID="{70D36C26-EA72-4B20-85F8-8FA0272D69C2}"/>
</file>

<file path=customXml/itemProps2.xml><?xml version="1.0" encoding="utf-8"?>
<ds:datastoreItem xmlns:ds="http://schemas.openxmlformats.org/officeDocument/2006/customXml" ds:itemID="{A8E55FA4-9F02-4EED-9406-1F7E9AD69D63}">
  <ds:schemaRefs>
    <ds:schemaRef ds:uri="http://schemas.microsoft.com/sharepoint/v3/contenttype/forms"/>
  </ds:schemaRefs>
</ds:datastoreItem>
</file>

<file path=customXml/itemProps3.xml><?xml version="1.0" encoding="utf-8"?>
<ds:datastoreItem xmlns:ds="http://schemas.openxmlformats.org/officeDocument/2006/customXml" ds:itemID="{67F48124-AC2A-45A6-A641-102C487C8153}">
  <ds:schemaRefs>
    <ds:schemaRef ds:uri="b01ef96e-219f-4be9-a834-eb01f50fa731"/>
    <ds:schemaRef ds:uri="http://purl.org/dc/terms/"/>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cc48ac03-9cf9-44ce-aaea-61a9f4bb433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50771</TotalTime>
  <Words>6802</Words>
  <Application>Microsoft Office PowerPoint</Application>
  <PresentationFormat>On-screen Show (4:3)</PresentationFormat>
  <Paragraphs>430</Paragraphs>
  <Slides>87</Slides>
  <Notes>85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87</vt:i4>
      </vt:variant>
    </vt:vector>
  </HeadingPairs>
  <TitlesOfParts>
    <vt:vector size="94" baseType="lpstr">
      <vt:lpstr>Arial</vt:lpstr>
      <vt:lpstr>Calibri</vt:lpstr>
      <vt:lpstr>Segoe UI</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261</cp:revision>
  <cp:lastPrinted>2024-08-12T17:20:44Z</cp:lastPrinted>
  <dcterms:created xsi:type="dcterms:W3CDTF">2019-05-22T16:49:05Z</dcterms:created>
  <dcterms:modified xsi:type="dcterms:W3CDTF">2025-04-09T18:42:11Z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36779500</vt:r8>
  </property>
  <property fmtid="{D5CDD505-2E9C-101B-9397-08002B2CF9AE}" pid="3" name="ContentTypeId">
    <vt:lpwstr>0x0101003B0072686291764A9A4051E7722B3456</vt:lpwstr>
  </property>
  <property fmtid="{D5CDD505-2E9C-101B-9397-08002B2CF9AE}" pid="4" name="MediaServiceImageTags">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