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84"/>
  </p:notesMasterIdLst>
  <p:sldIdLst>
    <p:sldId id="256" r:id="rId5"/>
    <p:sldId id="468" r:id="rId6"/>
    <p:sldId id="469" r:id="rId7"/>
    <p:sldId id="470" r:id="rId8"/>
    <p:sldId id="489" r:id="rId9"/>
    <p:sldId id="259" r:id="rId10"/>
    <p:sldId id="260" r:id="rId11"/>
    <p:sldId id="261" r:id="rId12"/>
    <p:sldId id="262" r:id="rId13"/>
    <p:sldId id="573" r:id="rId14"/>
    <p:sldId id="453" r:id="rId15"/>
    <p:sldId id="452" r:id="rId16"/>
    <p:sldId id="263" r:id="rId17"/>
    <p:sldId id="264" r:id="rId18"/>
    <p:sldId id="265" r:id="rId19"/>
    <p:sldId id="266" r:id="rId20"/>
    <p:sldId id="267" r:id="rId21"/>
    <p:sldId id="268" r:id="rId22"/>
    <p:sldId id="269" r:id="rId23"/>
    <p:sldId id="270" r:id="rId24"/>
    <p:sldId id="271" r:id="rId25"/>
    <p:sldId id="454" r:id="rId26"/>
    <p:sldId id="273" r:id="rId27"/>
    <p:sldId id="274" r:id="rId28"/>
    <p:sldId id="490" r:id="rId29"/>
    <p:sldId id="275" r:id="rId30"/>
    <p:sldId id="276" r:id="rId31"/>
    <p:sldId id="277" r:id="rId32"/>
    <p:sldId id="471" r:id="rId33"/>
    <p:sldId id="455" r:id="rId34"/>
    <p:sldId id="456" r:id="rId35"/>
    <p:sldId id="280" r:id="rId36"/>
    <p:sldId id="457" r:id="rId37"/>
    <p:sldId id="281" r:id="rId38"/>
    <p:sldId id="282" r:id="rId39"/>
    <p:sldId id="284" r:id="rId40"/>
    <p:sldId id="444" r:id="rId41"/>
    <p:sldId id="461" r:id="rId42"/>
    <p:sldId id="445" r:id="rId43"/>
    <p:sldId id="459" r:id="rId44"/>
    <p:sldId id="446" r:id="rId45"/>
    <p:sldId id="460" r:id="rId46"/>
    <p:sldId id="447" r:id="rId47"/>
    <p:sldId id="462" r:id="rId48"/>
    <p:sldId id="285" r:id="rId49"/>
    <p:sldId id="484" r:id="rId50"/>
    <p:sldId id="286" r:id="rId51"/>
    <p:sldId id="287" r:id="rId52"/>
    <p:sldId id="441" r:id="rId53"/>
    <p:sldId id="472" r:id="rId54"/>
    <p:sldId id="288" r:id="rId55"/>
    <p:sldId id="294" r:id="rId56"/>
    <p:sldId id="289" r:id="rId57"/>
    <p:sldId id="430" r:id="rId58"/>
    <p:sldId id="435" r:id="rId59"/>
    <p:sldId id="436" r:id="rId60"/>
    <p:sldId id="429" r:id="rId61"/>
    <p:sldId id="491" r:id="rId62"/>
    <p:sldId id="492" r:id="rId63"/>
    <p:sldId id="292" r:id="rId64"/>
    <p:sldId id="448" r:id="rId65"/>
    <p:sldId id="493" r:id="rId66"/>
    <p:sldId id="449" r:id="rId67"/>
    <p:sldId id="465" r:id="rId68"/>
    <p:sldId id="450" r:id="rId69"/>
    <p:sldId id="466" r:id="rId70"/>
    <p:sldId id="485" r:id="rId71"/>
    <p:sldId id="293" r:id="rId72"/>
    <p:sldId id="296" r:id="rId73"/>
    <p:sldId id="297" r:id="rId74"/>
    <p:sldId id="299" r:id="rId75"/>
    <p:sldId id="300" r:id="rId76"/>
    <p:sldId id="301" r:id="rId77"/>
    <p:sldId id="305" r:id="rId78"/>
    <p:sldId id="494" r:id="rId79"/>
    <p:sldId id="571" r:id="rId80"/>
    <p:sldId id="575" r:id="rId81"/>
    <p:sldId id="474" r:id="rId82"/>
    <p:sldId id="574" r:id="rId83"/>
  </p:sldIdLst>
  <p:sldSz cx="9145588" cy="6859588"/>
  <p:notesSz cx="6950075" cy="9236075"/>
  <p:custDataLst>
    <p:tags r:id="rId85"/>
  </p:custData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2161">
          <p15:clr>
            <a:srgbClr val="A4A3A4"/>
          </p15:clr>
        </p15:guide>
        <p15:guide id="4"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2909">
          <p15:clr>
            <a:srgbClr val="A4A3A4"/>
          </p15:clr>
        </p15:guide>
        <p15:guide id="4" pos="218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dia Education Specialist" initials="ME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522" y="77"/>
      </p:cViewPr>
      <p:guideLst>
        <p:guide orient="horz" pos="2160"/>
        <p:guide pos="3840"/>
        <p:guide orient="horz" pos="2161"/>
        <p:guide pos="2881"/>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dija Baig" userId="S::kbaig@mediasmarts.ca::a06400fb-e840-4cf6-8e52-c99a8cee0d79" providerId="AD" clId="Web-{F2F8A658-9382-1FD1-51A0-906421ECFBF1}"/>
    <pc:docChg chg="modSld">
      <pc:chgData name="Khadija Baig" userId="S::kbaig@mediasmarts.ca::a06400fb-e840-4cf6-8e52-c99a8cee0d79" providerId="AD" clId="Web-{F2F8A658-9382-1FD1-51A0-906421ECFBF1}" dt="2025-01-17T14:30:49.876" v="7"/>
      <pc:docMkLst>
        <pc:docMk/>
      </pc:docMkLst>
      <pc:sldChg chg="modNotes">
        <pc:chgData name="Khadija Baig" userId="S::kbaig@mediasmarts.ca::a06400fb-e840-4cf6-8e52-c99a8cee0d79" providerId="AD" clId="Web-{F2F8A658-9382-1FD1-51A0-906421ECFBF1}" dt="2025-01-17T14:30:40.313" v="3"/>
        <pc:sldMkLst>
          <pc:docMk/>
          <pc:sldMk cId="846875752" sldId="489"/>
        </pc:sldMkLst>
      </pc:sldChg>
      <pc:sldChg chg="modNotes">
        <pc:chgData name="Khadija Baig" userId="S::kbaig@mediasmarts.ca::a06400fb-e840-4cf6-8e52-c99a8cee0d79" providerId="AD" clId="Web-{F2F8A658-9382-1FD1-51A0-906421ECFBF1}" dt="2025-01-17T14:30:49.876" v="7"/>
        <pc:sldMkLst>
          <pc:docMk/>
          <pc:sldMk cId="2328517508" sldId="494"/>
        </pc:sldMkLst>
      </pc:sldChg>
    </pc:docChg>
  </pc:docChgLst>
  <pc:docChgLst>
    <pc:chgData name="Julia Ladouceur" userId="e310b842-ce3a-4ef8-b271-c269c87bdd4c" providerId="ADAL" clId="{C78F5273-DC79-4C8A-A983-5F4DC7D1ED78}"/>
  </pc:docChgLst>
  <pc:docChgLst>
    <pc:chgData name="Julia Ladouceur" userId="e310b842-ce3a-4ef8-b271-c269c87bdd4c" providerId="ADAL" clId="{9F387A0C-9012-4FA1-9B36-F75A6B6E6331}"/>
    <pc:docChg chg="custSel addSld modSld">
      <pc:chgData name="Julia Ladouceur" userId="e310b842-ce3a-4ef8-b271-c269c87bdd4c" providerId="ADAL" clId="{9F387A0C-9012-4FA1-9B36-F75A6B6E6331}" dt="2025-04-09T18:39:57.554" v="4"/>
      <pc:docMkLst>
        <pc:docMk/>
      </pc:docMkLst>
      <pc:sldChg chg="addSp modSp add">
        <pc:chgData name="Julia Ladouceur" userId="e310b842-ce3a-4ef8-b271-c269c87bdd4c" providerId="ADAL" clId="{9F387A0C-9012-4FA1-9B36-F75A6B6E6331}" dt="2025-01-17T15:00:15.138" v="1"/>
        <pc:sldMkLst>
          <pc:docMk/>
          <pc:sldMk cId="1965975367" sldId="574"/>
        </pc:sldMkLst>
        <pc:picChg chg="add mod">
          <ac:chgData name="Julia Ladouceur" userId="e310b842-ce3a-4ef8-b271-c269c87bdd4c" providerId="ADAL" clId="{9F387A0C-9012-4FA1-9B36-F75A6B6E6331}" dt="2025-01-17T15:00:15.138" v="1"/>
          <ac:picMkLst>
            <pc:docMk/>
            <pc:sldMk cId="1965975367" sldId="574"/>
            <ac:picMk id="3" creationId="{F515F290-AE73-468D-88AE-3FE072583BE6}"/>
          </ac:picMkLst>
        </pc:picChg>
      </pc:sldChg>
      <pc:sldChg chg="addSp delSp modSp add">
        <pc:chgData name="Julia Ladouceur" userId="e310b842-ce3a-4ef8-b271-c269c87bdd4c" providerId="ADAL" clId="{9F387A0C-9012-4FA1-9B36-F75A6B6E6331}" dt="2025-04-09T18:39:57.554" v="4"/>
        <pc:sldMkLst>
          <pc:docMk/>
          <pc:sldMk cId="2385173364" sldId="575"/>
        </pc:sldMkLst>
        <pc:spChg chg="del">
          <ac:chgData name="Julia Ladouceur" userId="e310b842-ce3a-4ef8-b271-c269c87bdd4c" providerId="ADAL" clId="{9F387A0C-9012-4FA1-9B36-F75A6B6E6331}" dt="2025-04-09T18:39:47.512" v="3" actId="478"/>
          <ac:spMkLst>
            <pc:docMk/>
            <pc:sldMk cId="2385173364" sldId="575"/>
            <ac:spMk id="2" creationId="{CDB892BE-D5F9-4CE7-B3D3-2322717F62F1}"/>
          </ac:spMkLst>
        </pc:spChg>
        <pc:spChg chg="del">
          <ac:chgData name="Julia Ladouceur" userId="e310b842-ce3a-4ef8-b271-c269c87bdd4c" providerId="ADAL" clId="{9F387A0C-9012-4FA1-9B36-F75A6B6E6331}" dt="2025-04-09T18:39:47.512" v="3" actId="478"/>
          <ac:spMkLst>
            <pc:docMk/>
            <pc:sldMk cId="2385173364" sldId="575"/>
            <ac:spMk id="3" creationId="{68ED931E-1C88-4E62-8E6A-03CFC97C1668}"/>
          </ac:spMkLst>
        </pc:spChg>
        <pc:picChg chg="add mod">
          <ac:chgData name="Julia Ladouceur" userId="e310b842-ce3a-4ef8-b271-c269c87bdd4c" providerId="ADAL" clId="{9F387A0C-9012-4FA1-9B36-F75A6B6E6331}" dt="2025-04-09T18:39:57.554" v="4"/>
          <ac:picMkLst>
            <pc:docMk/>
            <pc:sldMk cId="2385173364" sldId="575"/>
            <ac:picMk id="5" creationId="{D43C1959-058D-44B1-9985-73F2A0137CD2}"/>
          </ac:picMkLst>
        </pc:picChg>
      </pc:sldChg>
    </pc:docChg>
  </pc:docChgLst>
  <pc:docChgLst>
    <pc:chgData name="Julia Ladouceur" userId="e310b842-ce3a-4ef8-b271-c269c87bdd4c" providerId="ADAL" clId="{F7AD855C-31B3-4B2A-BA5D-49B3C33CDC7B}"/>
  </pc:docChgLst>
  <pc:docChgLst>
    <pc:chgData name="Julia Ladouceur" userId="e310b842-ce3a-4ef8-b271-c269c87bdd4c" providerId="ADAL" clId="{0309A757-9C70-4F79-8E1C-EFA156AA081F}"/>
  </pc:docChgLst>
  <pc:docChgLst>
    <pc:chgData name="Julia Ladouceur" userId="e310b842-ce3a-4ef8-b271-c269c87bdd4c" providerId="ADAL" clId="{1A50E666-B862-4FF2-A2A4-C9913805BE2E}"/>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 name="Shape 92"/>
          <p:cNvSpPr>
            <a:spLocks noGrp="1"/>
          </p:cNvSpPr>
          <p:nvPr>
            <p:ph type="body" sz="quarter" idx="1"/>
          </p:nvPr>
        </p:nvSpPr>
        <p:spPr>
          <a:xfrm>
            <a:off x="926677" y="4387136"/>
            <a:ext cx="5096722" cy="4156234"/>
          </a:xfrm>
          <a:prstGeom prst="rect">
            <a:avLst/>
          </a:prstGeom>
        </p:spPr>
        <p:txBody>
          <a:bodyPr lIns="92492" tIns="46246" rIns="92492" bIns="46246"/>
          <a:lstStyle/>
          <a:p>
            <a:endParaRPr/>
          </a:p>
        </p:txBody>
      </p:sp>
      <p:sp>
        <p:nvSpPr>
          <p:cNvPr id="2" name="Slide Image Placeholder 1">
            <a:extLst>
              <a:ext uri="{FF2B5EF4-FFF2-40B4-BE49-F238E27FC236}">
                <a16:creationId xmlns:a16="http://schemas.microsoft.com/office/drawing/2014/main" id="{A2017454-81E4-4A2D-B670-7EBBACC6ABBB}"/>
              </a:ext>
            </a:extLst>
          </p:cNvPr>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1440" tIns="45720" rIns="91440" bIns="45720" rtlCol="0" anchor="ctr"/>
          <a:lstStyle/>
          <a:p>
            <a:endParaRPr lang="en-CA"/>
          </a:p>
        </p:txBody>
      </p:sp>
      <p:sp>
        <p:nvSpPr>
          <p:cNvPr id="3" name="Footer Placeholder 2">
            <a:extLst>
              <a:ext uri="{FF2B5EF4-FFF2-40B4-BE49-F238E27FC236}">
                <a16:creationId xmlns:a16="http://schemas.microsoft.com/office/drawing/2014/main" id="{76D6763C-2767-4522-B09B-0F35B926A64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4" name="Slide Number Placeholder 3">
            <a:extLst>
              <a:ext uri="{FF2B5EF4-FFF2-40B4-BE49-F238E27FC236}">
                <a16:creationId xmlns:a16="http://schemas.microsoft.com/office/drawing/2014/main" id="{A6584C21-8D25-49BD-A6FC-090F9C566474}"/>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a:t>
            </a:fld>
            <a:endParaRPr lang="en-CA"/>
          </a:p>
        </p:txBody>
      </p:sp>
    </p:spTree>
    <p:extLst>
      <p:ext uri="{BB962C8B-B14F-4D97-AF65-F5344CB8AC3E}">
        <p14:creationId xmlns:p14="http://schemas.microsoft.com/office/powerpoint/2010/main" val="118340216"/>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noRot="1" noChangeAspect="1"/>
          </p:cNvSpPr>
          <p:nvPr>
            <p:ph type="sldImg"/>
          </p:nvPr>
        </p:nvSpPr>
        <p:spPr>
          <a:xfrm>
            <a:off x="1165225" y="692150"/>
            <a:ext cx="4619625" cy="3463925"/>
          </a:xfrm>
          <a:prstGeom prst="rect">
            <a:avLst/>
          </a:prstGeom>
        </p:spPr>
        <p:txBody>
          <a:bodyPr/>
          <a:lstStyle/>
          <a:p>
            <a:endParaRPr/>
          </a:p>
        </p:txBody>
      </p:sp>
      <p:sp>
        <p:nvSpPr>
          <p:cNvPr id="96" name="Shape 96"/>
          <p:cNvSpPr>
            <a:spLocks noGrp="1"/>
          </p:cNvSpPr>
          <p:nvPr>
            <p:ph type="body" sz="quarter" idx="1"/>
          </p:nvPr>
        </p:nvSpPr>
        <p:spPr>
          <a:prstGeom prst="rect">
            <a:avLst/>
          </a:prstGeom>
        </p:spPr>
        <p:txBody>
          <a:bodyPr/>
          <a:lstStyle/>
          <a:p>
            <a:r>
              <a:rPr lang="fr-CA">
                <a:solidFill>
                  <a:schemeClr val="tx1"/>
                </a:solidFill>
              </a:rPr>
              <a:t>Bienvenue à la séance consacrée à l’approfondissement de vos connaissances en matière de protection de la vie privée et de sécurité en ligne. Cet atelier est conçu pour enseigner des compétences avancées en matière de gestion de la vie privée et de protection de vos appareils.</a:t>
            </a:r>
          </a:p>
          <a:p>
            <a:endParaRPr lang="fr-CA">
              <a:solidFill>
                <a:schemeClr val="tx1"/>
              </a:solidFill>
            </a:endParaRPr>
          </a:p>
          <a:p>
            <a:r>
              <a:rPr lang="fr-CA">
                <a:solidFill>
                  <a:schemeClr val="tx1"/>
                </a:solidFill>
                <a:cs typeface="Segoe UI"/>
              </a:rPr>
              <a:t>Nous aurons du temps pour les questions à la fin, mais j’aimerais aussi vous inviter à lever la main en tout temps si vous avez une question en cours de route. </a:t>
            </a:r>
            <a:r>
              <a:rPr lang="fr-CA" i="1">
                <a:solidFill>
                  <a:schemeClr val="tx1"/>
                </a:solidFill>
                <a:cs typeface="Segoe UI"/>
              </a:rPr>
              <a:t>[Les participants à distance sont invités à poser leurs questions dans la boîte de clavardage.]</a:t>
            </a:r>
            <a:endParaRPr lang="fr-CA" i="1">
              <a:solidFill>
                <a:schemeClr val="tx1"/>
              </a:solidFill>
            </a:endParaRPr>
          </a:p>
          <a:p>
            <a:endParaRPr lang="fr-CA">
              <a:solidFill>
                <a:schemeClr val="tx1"/>
              </a:solidFill>
            </a:endParaRPr>
          </a:p>
        </p:txBody>
      </p:sp>
      <p:sp>
        <p:nvSpPr>
          <p:cNvPr id="6" name="Footer Placeholder 2">
            <a:extLst>
              <a:ext uri="{FF2B5EF4-FFF2-40B4-BE49-F238E27FC236}">
                <a16:creationId xmlns:a16="http://schemas.microsoft.com/office/drawing/2014/main" id="{3A1A0DAC-AA50-4EE5-B172-A5DDFD61A91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7" name="Slide Number Placeholder 3">
            <a:extLst>
              <a:ext uri="{FF2B5EF4-FFF2-40B4-BE49-F238E27FC236}">
                <a16:creationId xmlns:a16="http://schemas.microsoft.com/office/drawing/2014/main" id="{AD6E8368-D5A3-4A71-B84D-C2089C628E94}"/>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a:t>
            </a:fld>
            <a:endParaRPr lang="en-C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err="1"/>
              <a:t>Choississez</a:t>
            </a:r>
            <a:r>
              <a:rPr lang="en-CA"/>
              <a:t> ensuite </a:t>
            </a:r>
            <a:r>
              <a:rPr lang="en-CA" err="1"/>
              <a:t>une</a:t>
            </a:r>
            <a:r>
              <a:rPr lang="en-CA"/>
              <a:t> </a:t>
            </a:r>
            <a:r>
              <a:rPr lang="en-CA" err="1"/>
              <a:t>addresse</a:t>
            </a:r>
            <a:r>
              <a:rPr lang="en-CA"/>
              <a:t> </a:t>
            </a:r>
            <a:r>
              <a:rPr lang="en-CA" err="1"/>
              <a:t>couriel</a:t>
            </a:r>
            <a:r>
              <a:rPr lang="en-CA"/>
              <a:t> </a:t>
            </a:r>
            <a:r>
              <a:rPr lang="en-CA" err="1"/>
              <a:t>où</a:t>
            </a:r>
            <a:r>
              <a:rPr lang="en-CA"/>
              <a:t> </a:t>
            </a:r>
            <a:r>
              <a:rPr lang="en-CA" err="1"/>
              <a:t>envoyer</a:t>
            </a:r>
            <a:r>
              <a:rPr lang="en-CA"/>
              <a:t> </a:t>
            </a:r>
            <a:r>
              <a:rPr lang="en-CA" err="1"/>
              <a:t>vos</a:t>
            </a:r>
            <a:r>
              <a:rPr lang="en-CA"/>
              <a:t> </a:t>
            </a:r>
            <a:r>
              <a:rPr lang="en-CA" err="1"/>
              <a:t>alertes</a:t>
            </a:r>
            <a:r>
              <a:rPr lang="en-CA"/>
              <a:t>.</a:t>
            </a:r>
            <a:endParaRPr lang="en-CA">
              <a:solidFill>
                <a:srgbClr val="000000"/>
              </a:solidFill>
              <a:latin typeface="Calibri"/>
              <a:ea typeface="Calibri"/>
              <a:cs typeface="Calibri"/>
            </a:endParaRPr>
          </a:p>
          <a:p>
            <a:endParaRPr lang="en-CA"/>
          </a:p>
          <a:p>
            <a:endParaRPr lang="en-CA"/>
          </a:p>
        </p:txBody>
      </p:sp>
      <p:sp>
        <p:nvSpPr>
          <p:cNvPr id="4" name="Slide Number Placeholder 3"/>
          <p:cNvSpPr>
            <a:spLocks noGrp="1"/>
          </p:cNvSpPr>
          <p:nvPr>
            <p:ph type="sldNum" sz="quarter" idx="5"/>
          </p:nvPr>
        </p:nvSpPr>
        <p:spPr/>
        <p:txBody>
          <a:bodyPr/>
          <a:lstStyle/>
          <a:p>
            <a:fld id="{0B06FBF4-DAE3-44EA-A1DD-E1B4CDE3A022}" type="slidenum">
              <a:rPr lang="en-CA" smtClean="0"/>
              <a:pPr/>
              <a:t>10</a:t>
            </a:fld>
            <a:endParaRPr lang="en-CA"/>
          </a:p>
        </p:txBody>
      </p:sp>
      <p:sp>
        <p:nvSpPr>
          <p:cNvPr id="5" name="Footer Placeholder 2">
            <a:extLst>
              <a:ext uri="{FF2B5EF4-FFF2-40B4-BE49-F238E27FC236}">
                <a16:creationId xmlns:a16="http://schemas.microsoft.com/office/drawing/2014/main" id="{3B77F7FD-DD1E-44AB-96F5-699E43D72F4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430582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La plupart des services en ligne, comme les réseaux sociaux et les services de diffusion en continu, vous permettent également de vous </a:t>
            </a:r>
            <a:r>
              <a:rPr lang="fr-CA" i="1">
                <a:solidFill>
                  <a:schemeClr val="tx1"/>
                </a:solidFill>
              </a:rPr>
              <a:t>déconnecter</a:t>
            </a:r>
            <a:r>
              <a:rPr lang="fr-CA">
                <a:solidFill>
                  <a:schemeClr val="tx1"/>
                </a:solidFill>
              </a:rPr>
              <a:t> de chaque appareil sur lequel vous vous êtes connecté.</a:t>
            </a:r>
          </a:p>
          <a:p>
            <a:endParaRPr lang="fr-CA">
              <a:solidFill>
                <a:schemeClr val="tx1"/>
              </a:solidFill>
            </a:endParaRPr>
          </a:p>
          <a:p>
            <a:r>
              <a:rPr lang="fr-CA">
                <a:solidFill>
                  <a:schemeClr val="tx1"/>
                </a:solidFill>
              </a:rPr>
              <a:t>Si vous ne parvenez pas à trouver cette option, recherchez l’option « Se déconnecter de tous les ordinateurs » et sur le réseau dont vous souhaitez vous déconnecter, par exemple « Se déconnecter de tous les ordinateurs WhatsApp ».</a:t>
            </a:r>
            <a:endParaRPr lang="fr-CA">
              <a:solidFill>
                <a:schemeClr val="tx1"/>
              </a:solidFill>
              <a:effectLst/>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11</a:t>
            </a:fld>
            <a:endParaRPr lang="en-CA"/>
          </a:p>
        </p:txBody>
      </p:sp>
      <p:sp>
        <p:nvSpPr>
          <p:cNvPr id="5" name="Footer Placeholder 2">
            <a:extLst>
              <a:ext uri="{FF2B5EF4-FFF2-40B4-BE49-F238E27FC236}">
                <a16:creationId xmlns:a16="http://schemas.microsoft.com/office/drawing/2014/main" id="{070A5CCE-E4AC-4BE2-B728-37C28D29689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406601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Il serait judicieux de le faire de temps en temps, au cas où vous auriez oublié un appareil sur lequel vous êtes connecté.</a:t>
            </a:r>
          </a:p>
        </p:txBody>
      </p:sp>
      <p:sp>
        <p:nvSpPr>
          <p:cNvPr id="4" name="Slide Number Placeholder 3"/>
          <p:cNvSpPr>
            <a:spLocks noGrp="1"/>
          </p:cNvSpPr>
          <p:nvPr>
            <p:ph type="sldNum" sz="quarter" idx="5"/>
          </p:nvPr>
        </p:nvSpPr>
        <p:spPr/>
        <p:txBody>
          <a:bodyPr/>
          <a:lstStyle/>
          <a:p>
            <a:fld id="{0B06FBF4-DAE3-44EA-A1DD-E1B4CDE3A022}" type="slidenum">
              <a:rPr lang="en-CA" smtClean="0"/>
              <a:pPr/>
              <a:t>12</a:t>
            </a:fld>
            <a:endParaRPr lang="en-CA"/>
          </a:p>
        </p:txBody>
      </p:sp>
      <p:sp>
        <p:nvSpPr>
          <p:cNvPr id="5" name="Footer Placeholder 2">
            <a:extLst>
              <a:ext uri="{FF2B5EF4-FFF2-40B4-BE49-F238E27FC236}">
                <a16:creationId xmlns:a16="http://schemas.microsoft.com/office/drawing/2014/main" id="{23B72C7F-A417-4ED2-87FA-E4C3A527C18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996343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65225" y="692150"/>
            <a:ext cx="4619625" cy="3463925"/>
          </a:xfrm>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pPr>
              <a:defRPr/>
            </a:pPr>
            <a:r>
              <a:rPr lang="fr-CA">
                <a:solidFill>
                  <a:schemeClr val="tx1"/>
                </a:solidFill>
              </a:rPr>
              <a:t>Nous sommes nombreux à utiliser le réseau Wi-Fi public dans des lieux comme les bibliothèques et les cafés. Il est généralement possible de faire plein de choses en toute sécurité sur le réseau Wi-Fi public, mais il est important de savoir que le Wi-Fi public est moins sûr que votre réseau résidentiel puisque vous le partagez avec beaucoup d’autres personnes.</a:t>
            </a:r>
          </a:p>
          <a:p>
            <a:pPr>
              <a:defRPr/>
            </a:pPr>
            <a:endParaRPr lang="fr-CA">
              <a:solidFill>
                <a:schemeClr val="tx1"/>
              </a:solidFill>
            </a:endParaRPr>
          </a:p>
          <a:p>
            <a:pPr>
              <a:defRPr/>
            </a:pPr>
            <a:r>
              <a:rPr lang="fr-CA">
                <a:solidFill>
                  <a:schemeClr val="tx1"/>
                </a:solidFill>
              </a:rPr>
              <a:t>Les réseaux qui ne vous demandent pas de saisir un mot de passe sont particulièrement vulnérables puisque n’importe qui peut s’y connecter, ce qui signifie que les personnes disposant des programmes pertinents peuvent voir ce que vous envoyez au routeur, y compris votre nom d’utilisateur, votre mot de passe et d’autres renseignements sensibles comme les informations relatives à votre carte de crédit.</a:t>
            </a:r>
          </a:p>
          <a:p>
            <a:pPr>
              <a:defRPr/>
            </a:pPr>
            <a:endParaRPr lang="fr-CA">
              <a:solidFill>
                <a:schemeClr val="tx1"/>
              </a:solidFill>
            </a:endParaRPr>
          </a:p>
          <a:p>
            <a:pPr>
              <a:defRPr/>
            </a:pPr>
            <a:r>
              <a:rPr lang="fr-CA">
                <a:solidFill>
                  <a:schemeClr val="tx1"/>
                </a:solidFill>
              </a:rPr>
              <a:t>Un réseau Wi-Fi est plus sûr si vous devez entrer un mot de passe pour vous y connecter, mais vous le partagez tout de même avec toute autre personne susceptible d’être connectée, ce qui signifie que toute autre personne connectée à ce réseau peut potentiellement accéder à tout ce que vous partagez sur ce réseau.</a:t>
            </a:r>
            <a:endParaRPr lang="fr-CA">
              <a:solidFill>
                <a:schemeClr val="tx1"/>
              </a:solidFill>
              <a:highlight>
                <a:srgbClr val="FFFF00"/>
              </a:highlight>
            </a:endParaRPr>
          </a:p>
        </p:txBody>
      </p:sp>
      <p:sp>
        <p:nvSpPr>
          <p:cNvPr id="4" name="Footer Placeholder 2">
            <a:extLst>
              <a:ext uri="{FF2B5EF4-FFF2-40B4-BE49-F238E27FC236}">
                <a16:creationId xmlns:a16="http://schemas.microsoft.com/office/drawing/2014/main" id="{D71545CF-E6E0-4444-B83F-F9FA11AF72A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2FBE3FB7-35C8-4D2E-ABC7-FD801149915C}"/>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13</a:t>
            </a:fld>
            <a:endParaRPr lang="en-C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noRot="1" noChangeAspect="1"/>
          </p:cNvSpPr>
          <p:nvPr>
            <p:ph type="sldImg"/>
          </p:nvPr>
        </p:nvSpPr>
        <p:spPr>
          <a:xfrm>
            <a:off x="1165225" y="692150"/>
            <a:ext cx="4619625" cy="3463925"/>
          </a:xfrm>
          <a:prstGeom prst="rect">
            <a:avLst/>
          </a:prstGeom>
        </p:spPr>
        <p:txBody>
          <a:bodyPr/>
          <a:lstStyle/>
          <a:p>
            <a:endParaRPr/>
          </a:p>
        </p:txBody>
      </p:sp>
      <p:sp>
        <p:nvSpPr>
          <p:cNvPr id="148" name="Shape 148"/>
          <p:cNvSpPr>
            <a:spLocks noGrp="1"/>
          </p:cNvSpPr>
          <p:nvPr>
            <p:ph type="body" sz="quarter" idx="1"/>
          </p:nvPr>
        </p:nvSpPr>
        <p:spPr>
          <a:prstGeom prst="rect">
            <a:avLst/>
          </a:prstGeom>
        </p:spPr>
        <p:txBody>
          <a:bodyPr/>
          <a:lstStyle/>
          <a:p>
            <a:r>
              <a:rPr lang="fr-CA">
                <a:solidFill>
                  <a:schemeClr val="tx1"/>
                </a:solidFill>
              </a:rPr>
              <a:t>Il y a trois choses que vous pouvez faire pour rendre l’utilisation du </a:t>
            </a:r>
            <a:r>
              <a:rPr lang="fr-CA" baseline="0">
                <a:solidFill>
                  <a:schemeClr val="tx1"/>
                </a:solidFill>
              </a:rPr>
              <a:t>réseau Wi-Fi public plus sécuritaire.</a:t>
            </a:r>
            <a:endParaRPr>
              <a:solidFill>
                <a:schemeClr val="tx1"/>
              </a:solidFill>
            </a:endParaRPr>
          </a:p>
          <a:p>
            <a:endParaRPr>
              <a:solidFill>
                <a:schemeClr val="tx1"/>
              </a:solidFill>
            </a:endParaRPr>
          </a:p>
          <a:p>
            <a:r>
              <a:rPr lang="fr-CA">
                <a:solidFill>
                  <a:schemeClr val="tx1"/>
                </a:solidFill>
              </a:rPr>
              <a:t>D’abord, assurez-vous</a:t>
            </a:r>
            <a:r>
              <a:rPr lang="fr-CA" baseline="0">
                <a:solidFill>
                  <a:schemeClr val="tx1"/>
                </a:solidFill>
              </a:rPr>
              <a:t> d’utiliser un réseau de confiance. Comme il est possible de donner n’importe quel nom à un réseau, certaines personnes choisissent de nommer le leur « Bibliothèque publique » ou « Wi-Fi Starbucks » pour épier les autres ou installer des programmes malveillants sur leur ordinateur. Revérifiez toujours pour vous assurer de vous connecter au bon réseau.</a:t>
            </a:r>
            <a:endParaRPr>
              <a:solidFill>
                <a:schemeClr val="tx1"/>
              </a:solidFill>
            </a:endParaRPr>
          </a:p>
          <a:p>
            <a:endParaRPr>
              <a:solidFill>
                <a:schemeClr val="tx1"/>
              </a:solidFill>
            </a:endParaRPr>
          </a:p>
          <a:p>
            <a:r>
              <a:rPr lang="fr-CA">
                <a:solidFill>
                  <a:schemeClr val="tx1"/>
                </a:solidFill>
              </a:rPr>
              <a:t>Ensuite, ne faites jamais d’opérations nécessitant des informations financières ou personnelles, comme faire des achats en ligne ou consulter votre compte bancaire, sur des réseaux publics. Même sur un réseau sécurisé, il est possible qu’une personne puisse voir les</a:t>
            </a:r>
            <a:r>
              <a:rPr lang="fr-CA" baseline="0">
                <a:solidFill>
                  <a:schemeClr val="tx1"/>
                </a:solidFill>
              </a:rPr>
              <a:t> données que vous envoyez.</a:t>
            </a:r>
            <a:endParaRPr>
              <a:solidFill>
                <a:schemeClr val="tx1"/>
              </a:solidFill>
            </a:endParaRPr>
          </a:p>
          <a:p>
            <a:endParaRPr>
              <a:solidFill>
                <a:schemeClr val="tx1"/>
              </a:solidFill>
            </a:endParaRPr>
          </a:p>
          <a:p>
            <a:r>
              <a:rPr lang="fr-CA">
                <a:solidFill>
                  <a:schemeClr val="tx1"/>
                </a:solidFill>
              </a:rPr>
              <a:t>Enfin, tenez-vous-en à des sites sécurités autant que possible. Ce sont ceux qui comportent un cadenas dans la barre d’adresse et dont l’adresse Web commence par https, plutôt que http. Si vous utilisez un iPhone ou un iPad, vous pouvez activer la « mise à niveau https automatique », en allant dans les paramètres avancés de Safari. Toutefois, n’oubliez pas qu’une adresse https ne signifie pas nécessairement que le site lui-même est digne de confiance, mais simplement que personne d’autre ne peut voir ce que vous envoyez.</a:t>
            </a:r>
          </a:p>
          <a:p>
            <a:endParaRPr lang="fr-CA" sz="1800" b="1" i="1">
              <a:solidFill>
                <a:schemeClr val="tx1"/>
              </a:solidFill>
            </a:endParaRPr>
          </a:p>
          <a:p>
            <a:endParaRPr>
              <a:solidFill>
                <a:schemeClr val="tx1"/>
              </a:solidFill>
            </a:endParaRPr>
          </a:p>
          <a:p>
            <a:endParaRPr>
              <a:solidFill>
                <a:schemeClr val="tx1"/>
              </a:solidFill>
            </a:endParaRPr>
          </a:p>
        </p:txBody>
      </p:sp>
      <p:sp>
        <p:nvSpPr>
          <p:cNvPr id="4" name="Footer Placeholder 2">
            <a:extLst>
              <a:ext uri="{FF2B5EF4-FFF2-40B4-BE49-F238E27FC236}">
                <a16:creationId xmlns:a16="http://schemas.microsoft.com/office/drawing/2014/main" id="{F8729E36-3C94-4EFE-8E0A-B65B68B36E3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131B3D81-67A2-4831-B591-7973A021F2AF}"/>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14</a:t>
            </a:fld>
            <a:endParaRPr lang="en-C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noRot="1" noChangeAspect="1"/>
          </p:cNvSpPr>
          <p:nvPr>
            <p:ph type="sldImg"/>
          </p:nvPr>
        </p:nvSpPr>
        <p:spPr>
          <a:xfrm>
            <a:off x="1165225" y="692150"/>
            <a:ext cx="4619625" cy="3463925"/>
          </a:xfrm>
          <a:prstGeom prst="rect">
            <a:avLst/>
          </a:prstGeom>
        </p:spPr>
        <p:txBody>
          <a:bodyPr/>
          <a:lstStyle/>
          <a:p>
            <a:endParaRPr/>
          </a:p>
        </p:txBody>
      </p:sp>
      <p:sp>
        <p:nvSpPr>
          <p:cNvPr id="152" name="Shape 152"/>
          <p:cNvSpPr>
            <a:spLocks noGrp="1"/>
          </p:cNvSpPr>
          <p:nvPr>
            <p:ph type="body" sz="quarter" idx="1"/>
          </p:nvPr>
        </p:nvSpPr>
        <p:spPr>
          <a:prstGeom prst="rect">
            <a:avLst/>
          </a:prstGeom>
        </p:spPr>
        <p:txBody>
          <a:bodyPr/>
          <a:lstStyle/>
          <a:p>
            <a:r>
              <a:rPr lang="fr-CA"/>
              <a:t>Si vous devez envoyer des</a:t>
            </a:r>
            <a:r>
              <a:rPr lang="fr-CA" baseline="0"/>
              <a:t> renseignements importants au moyen d’un ordinateur public,</a:t>
            </a:r>
            <a:r>
              <a:rPr lang="fr-CA"/>
              <a:t> </a:t>
            </a:r>
            <a:r>
              <a:rPr lang="fr-CA" baseline="0"/>
              <a:t>essayer d'utiliser celui qui est connecté à un câble réseau, comme un ordinateur de bureau, plutôt qu’un ordinateur connecté au réseau Wi-Fi. Assurez-vous de naviguer en mode incognito (ou navigation privée) afin que l’ordinateur n’enregistre pas les données saisies ni les sites visités.</a:t>
            </a:r>
            <a:endParaRPr lang="fr-CA"/>
          </a:p>
          <a:p>
            <a:endParaRPr lang="fr-CA"/>
          </a:p>
          <a:p>
            <a:r>
              <a:rPr lang="fr-CA"/>
              <a:t>Dans la plupart des navigateurs,</a:t>
            </a:r>
            <a:r>
              <a:rPr lang="fr-CA" baseline="0"/>
              <a:t> il est possible d’activer ce mode en cliquant sur le bouton situé dans le coin supérieur droit pour sélectionner ensuite </a:t>
            </a:r>
            <a:r>
              <a:rPr lang="fr-CA" baseline="0">
                <a:latin typeface="Calibri" panose="020F0502020204030204" pitchFamily="34" charset="0"/>
                <a:cs typeface="Calibri" panose="020F0502020204030204" pitchFamily="34" charset="0"/>
              </a:rPr>
              <a:t>«</a:t>
            </a:r>
            <a:r>
              <a:rPr lang="fr-CA" baseline="0">
                <a:latin typeface="+mn-lt"/>
                <a:cs typeface="+mn-cs"/>
              </a:rPr>
              <a:t> </a:t>
            </a:r>
            <a:r>
              <a:rPr lang="fr-CA" baseline="0"/>
              <a:t>Nouvelle fenêtre privée » ou </a:t>
            </a:r>
            <a:r>
              <a:rPr lang="fr-CA" baseline="0">
                <a:latin typeface="Calibri" panose="020F0502020204030204" pitchFamily="34" charset="0"/>
                <a:cs typeface="Calibri" panose="020F0502020204030204" pitchFamily="34" charset="0"/>
              </a:rPr>
              <a:t>« N</a:t>
            </a:r>
            <a:r>
              <a:rPr lang="fr-CA" baseline="0"/>
              <a:t>ouvelle fenêtre incognito </a:t>
            </a:r>
            <a:r>
              <a:rPr lang="fr-CA" baseline="0">
                <a:latin typeface="Calibri" panose="020F0502020204030204" pitchFamily="34" charset="0"/>
                <a:cs typeface="Calibri" panose="020F0502020204030204" pitchFamily="34" charset="0"/>
              </a:rPr>
              <a:t>»</a:t>
            </a:r>
            <a:r>
              <a:rPr lang="fr-CA" baseline="0"/>
              <a:t>.</a:t>
            </a:r>
            <a:endParaRPr lang="fr-CA"/>
          </a:p>
          <a:p>
            <a:endParaRPr/>
          </a:p>
        </p:txBody>
      </p:sp>
      <p:sp>
        <p:nvSpPr>
          <p:cNvPr id="4" name="Footer Placeholder 2">
            <a:extLst>
              <a:ext uri="{FF2B5EF4-FFF2-40B4-BE49-F238E27FC236}">
                <a16:creationId xmlns:a16="http://schemas.microsoft.com/office/drawing/2014/main" id="{79AA09B6-EE05-467D-A0DE-53C5CB46D07F}"/>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991EE1AA-4A40-4A45-8BF9-741A0111AF4B}"/>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15</a:t>
            </a:fld>
            <a:endParaRPr lang="en-C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noRot="1" noChangeAspect="1"/>
          </p:cNvSpPr>
          <p:nvPr>
            <p:ph type="sldImg"/>
          </p:nvPr>
        </p:nvSpPr>
        <p:spPr>
          <a:xfrm>
            <a:off x="1165225" y="692150"/>
            <a:ext cx="4619625" cy="3463925"/>
          </a:xfrm>
          <a:prstGeom prst="rect">
            <a:avLst/>
          </a:prstGeom>
        </p:spPr>
        <p:txBody>
          <a:bodyPr/>
          <a:lstStyle/>
          <a:p>
            <a:endParaRPr/>
          </a:p>
        </p:txBody>
      </p:sp>
      <p:sp>
        <p:nvSpPr>
          <p:cNvPr id="156" name="Shape 156"/>
          <p:cNvSpPr>
            <a:spLocks noGrp="1"/>
          </p:cNvSpPr>
          <p:nvPr>
            <p:ph type="body" sz="quarter" idx="1"/>
          </p:nvPr>
        </p:nvSpPr>
        <p:spPr>
          <a:prstGeom prst="rect">
            <a:avLst/>
          </a:prstGeom>
        </p:spPr>
        <p:txBody>
          <a:bodyPr/>
          <a:lstStyle/>
          <a:p>
            <a:r>
              <a:rPr lang="fr-CA">
                <a:solidFill>
                  <a:schemeClr val="tx1"/>
                </a:solidFill>
              </a:rPr>
              <a:t>Tout comme vous ne devriez jamais vous connecter à des réseaux dont vous ignorer la fiabilité, n’utilisez jamais de clé USB ou une carte mémoire, sauf si vous l’avez achetée vous-même ou que vous savez que vous pouvez faire confiance à la personne qui vous l’a donnée. Ces objets peuvent facilement propager des logiciels malveillants d’un ordinateur à un autre. Certaines personnes laissent même des clés USB infectées dans des endroits où les gens peuvent les trouver afin de propager des logiciels malveillants.</a:t>
            </a:r>
          </a:p>
          <a:p>
            <a:endParaRPr lang="fr-CA">
              <a:solidFill>
                <a:schemeClr val="tx1"/>
              </a:solidFill>
            </a:endParaRPr>
          </a:p>
          <a:p>
            <a:endParaRPr lang="fr-CA">
              <a:solidFill>
                <a:schemeClr val="tx1"/>
              </a:solidFill>
            </a:endParaRPr>
          </a:p>
        </p:txBody>
      </p:sp>
      <p:sp>
        <p:nvSpPr>
          <p:cNvPr id="4" name="Footer Placeholder 2">
            <a:extLst>
              <a:ext uri="{FF2B5EF4-FFF2-40B4-BE49-F238E27FC236}">
                <a16:creationId xmlns:a16="http://schemas.microsoft.com/office/drawing/2014/main" id="{27704017-305E-4909-AB21-73C8E3D31F8F}"/>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E743CDC7-0114-4F9D-9FD1-D8E8212FDB8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16</a:t>
            </a:fld>
            <a:endParaRPr lang="en-C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xfrm>
            <a:off x="1165225" y="692150"/>
            <a:ext cx="4619625" cy="3463925"/>
          </a:xfrm>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r>
              <a:rPr lang="fr-CA">
                <a:solidFill>
                  <a:schemeClr val="tx1"/>
                </a:solidFill>
              </a:rPr>
              <a:t>Vous devriez</a:t>
            </a:r>
            <a:r>
              <a:rPr lang="fr-CA" baseline="0">
                <a:solidFill>
                  <a:schemeClr val="tx1"/>
                </a:solidFill>
              </a:rPr>
              <a:t> également vous assurer d’exécuter un antiprogramme malveillant</a:t>
            </a:r>
            <a:r>
              <a:rPr lang="fr-CA">
                <a:solidFill>
                  <a:schemeClr val="tx1"/>
                </a:solidFill>
              </a:rPr>
              <a:t>.</a:t>
            </a:r>
            <a:endParaRPr>
              <a:solidFill>
                <a:schemeClr val="tx1"/>
              </a:solidFill>
            </a:endParaRPr>
          </a:p>
          <a:p>
            <a:endParaRPr>
              <a:solidFill>
                <a:schemeClr val="tx1"/>
              </a:solidFill>
            </a:endParaRPr>
          </a:p>
          <a:p>
            <a:r>
              <a:rPr lang="fr-CA">
                <a:solidFill>
                  <a:schemeClr val="tx1"/>
                </a:solidFill>
              </a:rPr>
              <a:t>Les appareils sous </a:t>
            </a:r>
            <a:r>
              <a:rPr>
                <a:solidFill>
                  <a:schemeClr val="tx1"/>
                </a:solidFill>
              </a:rPr>
              <a:t>Windows </a:t>
            </a:r>
            <a:r>
              <a:rPr lang="fr-CA">
                <a:solidFill>
                  <a:schemeClr val="tx1"/>
                </a:solidFill>
              </a:rPr>
              <a:t>sont livrés avec Windows</a:t>
            </a:r>
            <a:r>
              <a:rPr lang="fr-CA" baseline="0">
                <a:solidFill>
                  <a:schemeClr val="tx1"/>
                </a:solidFill>
              </a:rPr>
              <a:t> Defender, </a:t>
            </a:r>
            <a:r>
              <a:rPr lang="fr-CA">
                <a:solidFill>
                  <a:schemeClr val="tx1"/>
                </a:solidFill>
              </a:rPr>
              <a:t>un programme intégré gratuit</a:t>
            </a:r>
            <a:r>
              <a:rPr>
                <a:solidFill>
                  <a:schemeClr val="tx1"/>
                </a:solidFill>
              </a:rPr>
              <a:t>. </a:t>
            </a:r>
            <a:r>
              <a:rPr lang="fr-CA">
                <a:solidFill>
                  <a:schemeClr val="tx1"/>
                </a:solidFill>
              </a:rPr>
              <a:t>Assurez-vous qu’il est activé et qu’aucun autre antiprogramme malveillant ne s’exécute. Autrement, ils pourraient se faire obstacle</a:t>
            </a:r>
            <a:r>
              <a:rPr lang="fr-CA" baseline="0">
                <a:solidFill>
                  <a:schemeClr val="tx1"/>
                </a:solidFill>
              </a:rPr>
              <a:t>.</a:t>
            </a:r>
            <a:endParaRPr>
              <a:solidFill>
                <a:schemeClr val="tx1"/>
              </a:solidFill>
            </a:endParaRPr>
          </a:p>
          <a:p>
            <a:endParaRPr>
              <a:solidFill>
                <a:schemeClr val="tx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rPr>
              <a:t>Pour</a:t>
            </a:r>
            <a:r>
              <a:rPr lang="fr-CA" baseline="0">
                <a:solidFill>
                  <a:schemeClr val="tx1"/>
                </a:solidFill>
              </a:rPr>
              <a:t> les appareils Mac et les appareils mobiles, installez un outil fiable comme Malwarebytes ou AVG</a:t>
            </a:r>
            <a:r>
              <a:rPr>
                <a:solidFill>
                  <a:schemeClr val="tx1"/>
                </a:solidFill>
              </a:rPr>
              <a:t>. </a:t>
            </a:r>
            <a:r>
              <a:rPr lang="fr-CA">
                <a:solidFill>
                  <a:schemeClr val="tx1"/>
                </a:solidFill>
              </a:rPr>
              <a:t>Même s’il</a:t>
            </a:r>
            <a:r>
              <a:rPr lang="fr-CA" baseline="0">
                <a:solidFill>
                  <a:schemeClr val="tx1"/>
                </a:solidFill>
              </a:rPr>
              <a:t> s’agit de logiciels gratuits, on tentera de vous vendre des services supplémentaires. Ne vous inquiétez pas : la version gratuite est probablement tout ce dont vous avez besoin.</a:t>
            </a:r>
          </a:p>
          <a:p>
            <a:pPr marL="0" marR="0" lvl="0" indent="0" defTabSz="914400" eaLnBrk="1" fontAlgn="auto" latinLnBrk="0" hangingPunct="1">
              <a:lnSpc>
                <a:spcPct val="100000"/>
              </a:lnSpc>
              <a:spcBef>
                <a:spcPts val="0"/>
              </a:spcBef>
              <a:spcAft>
                <a:spcPts val="0"/>
              </a:spcAft>
              <a:buClrTx/>
              <a:buSzTx/>
              <a:buFontTx/>
              <a:buNone/>
              <a:tabLst/>
              <a:defRPr/>
            </a:pPr>
            <a:endParaRPr lang="fr-CA">
              <a:solidFill>
                <a:schemeClr val="tx1"/>
              </a:solidFill>
              <a:highlight>
                <a:srgbClr val="FFFF00"/>
              </a:highlight>
            </a:endParaRPr>
          </a:p>
          <a:p>
            <a:endParaRPr>
              <a:solidFill>
                <a:schemeClr val="tx1"/>
              </a:solidFill>
            </a:endParaRPr>
          </a:p>
          <a:p>
            <a:endParaRPr>
              <a:solidFill>
                <a:schemeClr val="tx1"/>
              </a:solidFill>
            </a:endParaRPr>
          </a:p>
        </p:txBody>
      </p:sp>
      <p:sp>
        <p:nvSpPr>
          <p:cNvPr id="4" name="Footer Placeholder 2">
            <a:extLst>
              <a:ext uri="{FF2B5EF4-FFF2-40B4-BE49-F238E27FC236}">
                <a16:creationId xmlns:a16="http://schemas.microsoft.com/office/drawing/2014/main" id="{ADB1E2FF-BCA1-4B2D-8B88-9847523A090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F5055CFA-7051-4495-A974-031CDD3C0B58}"/>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17</a:t>
            </a:fld>
            <a:endParaRPr lang="en-C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hape 169"/>
          <p:cNvSpPr>
            <a:spLocks noGrp="1" noRot="1" noChangeAspect="1"/>
          </p:cNvSpPr>
          <p:nvPr>
            <p:ph type="sldImg"/>
          </p:nvPr>
        </p:nvSpPr>
        <p:spPr>
          <a:xfrm>
            <a:off x="1165225" y="692150"/>
            <a:ext cx="4619625" cy="3463925"/>
          </a:xfrm>
          <a:prstGeom prst="rect">
            <a:avLst/>
          </a:prstGeom>
        </p:spPr>
        <p:txBody>
          <a:bodyPr/>
          <a:lstStyle/>
          <a:p>
            <a:endParaRPr/>
          </a:p>
        </p:txBody>
      </p:sp>
      <p:sp>
        <p:nvSpPr>
          <p:cNvPr id="170" name="Shape 170"/>
          <p:cNvSpPr>
            <a:spLocks noGrp="1"/>
          </p:cNvSpPr>
          <p:nvPr>
            <p:ph type="body" sz="quarter" idx="1"/>
          </p:nvPr>
        </p:nvSpPr>
        <p:spPr>
          <a:prstGeom prst="rect">
            <a:avLst/>
          </a:prstGeom>
        </p:spPr>
        <p:txBody>
          <a:bodyPr/>
          <a:lstStyle/>
          <a:p>
            <a:r>
              <a:rPr lang="fr-CA"/>
              <a:t>Les</a:t>
            </a:r>
            <a:r>
              <a:rPr lang="fr-CA" baseline="0"/>
              <a:t> sociétés qui développent des programmes y découvrent souvent des problèmes de sécurité qu’elles règlent par la suite. C’est pourquoi il est important d’activer la mise à jour automatique, particulièrement en ce qui concerne les navigateurs –par lesquels vous envoyez la majorité de vos renseignements personnels – et les systèmes d’exploitation comme Windows ou iOS</a:t>
            </a:r>
            <a:r>
              <a:rPr lang="fr-CA"/>
              <a:t>.</a:t>
            </a:r>
            <a:endParaRPr/>
          </a:p>
          <a:p>
            <a:endParaRPr/>
          </a:p>
          <a:p>
            <a:r>
              <a:rPr lang="fr-CA"/>
              <a:t>Cela</a:t>
            </a:r>
            <a:r>
              <a:rPr lang="fr-CA" baseline="0"/>
              <a:t> signifie également qu’il est risqué d’utiliser les versions piratées des systèmes d’exploitation comme Windows ou des programmes comme Microsoft Office puisque vous ne bénéficierez pas de ces mises à jour.</a:t>
            </a:r>
            <a:endParaRPr/>
          </a:p>
          <a:p>
            <a:endParaRPr/>
          </a:p>
          <a:p>
            <a:r>
              <a:rPr lang="fr-CA"/>
              <a:t>Si vous avez besoin de</a:t>
            </a:r>
            <a:r>
              <a:rPr lang="fr-CA" baseline="0"/>
              <a:t> programmes comme Word ou Excel, mais n’avez pas les moyens de vous les procurer, utilisez une alternative légale et gratuite comme Libre Office. Il n’est pas identique à </a:t>
            </a:r>
            <a:r>
              <a:t>Microsoft Office</a:t>
            </a:r>
            <a:r>
              <a:rPr lang="fr-CA"/>
              <a:t>, mais il permet de lire et d’enregistrer des fichiers dans les mêmes</a:t>
            </a:r>
            <a:r>
              <a:rPr lang="fr-CA" baseline="0"/>
              <a:t> formats.</a:t>
            </a:r>
            <a:r>
              <a:t> </a:t>
            </a:r>
            <a:r>
              <a:rPr lang="fr-CA"/>
              <a:t>Ainsi, vous pouvez lire un fichier Word dans Libre Office et enregistrer vos fichiers dans un format qu’un utilisateur de Word pourra lire.</a:t>
            </a:r>
            <a:endParaRPr/>
          </a:p>
        </p:txBody>
      </p:sp>
      <p:sp>
        <p:nvSpPr>
          <p:cNvPr id="4" name="Footer Placeholder 2">
            <a:extLst>
              <a:ext uri="{FF2B5EF4-FFF2-40B4-BE49-F238E27FC236}">
                <a16:creationId xmlns:a16="http://schemas.microsoft.com/office/drawing/2014/main" id="{D79225C8-2DC1-4D20-A80E-E2754C8F74FA}"/>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F5C1E06B-DEB8-497D-BE1E-17F74964C5F4}"/>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18</a:t>
            </a:fld>
            <a:endParaRPr lang="en-C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xfrm>
            <a:off x="1165225" y="692150"/>
            <a:ext cx="4619625" cy="3463925"/>
          </a:xfrm>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lang="fr-CA"/>
              <a:t>De nombreux sites</a:t>
            </a:r>
            <a:r>
              <a:rPr lang="fr-CA" baseline="0"/>
              <a:t> Web vous offrent la possibilité d’ouvrir une session avec votre compte Facebook ou Google plutôt que de créer un nouveau compte avec eux. Cette option semble rapide et pratique, mais sachant qu’elle permet également au site Web d’avoir accès à tout ce qui se trouve dans votre compte –</a:t>
            </a:r>
            <a:r>
              <a:rPr lang="en-CA"/>
              <a:t> </a:t>
            </a:r>
            <a:r>
              <a:rPr lang="fr-FR"/>
              <a:t>vos amis,</a:t>
            </a:r>
            <a:r>
              <a:rPr lang="fr-FR" baseline="0"/>
              <a:t> </a:t>
            </a:r>
            <a:r>
              <a:rPr lang="fr-FR"/>
              <a:t>les messages que vous avez aimés et ainsi de suite</a:t>
            </a:r>
            <a:r>
              <a:rPr lang="en-CA"/>
              <a:t>. L</a:t>
            </a:r>
            <a:r>
              <a:rPr lang="fr-CA" baseline="0"/>
              <a:t>e jeu en vaut-il vraiment la chandelle</a:t>
            </a:r>
            <a:r>
              <a:t>?</a:t>
            </a:r>
          </a:p>
        </p:txBody>
      </p:sp>
      <p:sp>
        <p:nvSpPr>
          <p:cNvPr id="4" name="Footer Placeholder 2">
            <a:extLst>
              <a:ext uri="{FF2B5EF4-FFF2-40B4-BE49-F238E27FC236}">
                <a16:creationId xmlns:a16="http://schemas.microsoft.com/office/drawing/2014/main" id="{C6950385-0DBD-4404-9673-E9EBFD047BA7}"/>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1A947EE0-244E-4D3A-A708-8CF184B393D7}"/>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19</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effectLst/>
              </a:rPr>
              <a:t>Du matériel de référence est fourni dans le cadre de cet atelier, notamment une feuille d’exercice et une vidéo pour vous aider à vous souvenir du contenu essentiel. </a:t>
            </a:r>
          </a:p>
          <a:p>
            <a:endParaRPr lang="fr-CA">
              <a:solidFill>
                <a:schemeClr val="tx1"/>
              </a:solidFill>
            </a:endParaRPr>
          </a:p>
          <a:p>
            <a:r>
              <a:rPr lang="fr-CA">
                <a:solidFill>
                  <a:schemeClr val="tx1"/>
                </a:solidFill>
                <a:effectLst/>
              </a:rPr>
              <a:t>Vous pouvez consulter ce matériel à tout moment, y compris après l’atelier, et pouvez revenir à l’atelier lui-même sur le site Web de </a:t>
            </a:r>
            <a:r>
              <a:rPr lang="fr-CA">
                <a:solidFill>
                  <a:schemeClr val="tx1"/>
                </a:solidFill>
              </a:rPr>
              <a:t>HabiloMédias, https://habilomedias.ca/favoriser-la-resilience-grace-technohabile.</a:t>
            </a:r>
            <a:endParaRPr lang="fr-CA">
              <a:solidFill>
                <a:schemeClr val="tx1"/>
              </a:solidFill>
              <a:cs typeface="Segoe U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a:t>
            </a:fld>
            <a:endParaRPr lang="en-CA"/>
          </a:p>
        </p:txBody>
      </p:sp>
      <p:sp>
        <p:nvSpPr>
          <p:cNvPr id="5" name="Footer Placeholder 2">
            <a:extLst>
              <a:ext uri="{FF2B5EF4-FFF2-40B4-BE49-F238E27FC236}">
                <a16:creationId xmlns:a16="http://schemas.microsoft.com/office/drawing/2014/main" id="{BBE05679-BFCD-4AE0-BD75-5ECD2D7566D7}"/>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72003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Shape 179"/>
          <p:cNvSpPr>
            <a:spLocks noGrp="1" noRot="1" noChangeAspect="1"/>
          </p:cNvSpPr>
          <p:nvPr>
            <p:ph type="sldImg"/>
          </p:nvPr>
        </p:nvSpPr>
        <p:spPr>
          <a:xfrm>
            <a:off x="1165225" y="692150"/>
            <a:ext cx="4619625" cy="3463925"/>
          </a:xfrm>
          <a:prstGeom prst="rect">
            <a:avLst/>
          </a:prstGeom>
        </p:spPr>
        <p:txBody>
          <a:bodyPr/>
          <a:lstStyle/>
          <a:p>
            <a:endParaRPr/>
          </a:p>
        </p:txBody>
      </p:sp>
      <p:sp>
        <p:nvSpPr>
          <p:cNvPr id="180" name="Shape 180"/>
          <p:cNvSpPr>
            <a:spLocks noGrp="1"/>
          </p:cNvSpPr>
          <p:nvPr>
            <p:ph type="body" sz="quarter" idx="1"/>
          </p:nvPr>
        </p:nvSpPr>
        <p:spPr>
          <a:prstGeom prst="rect">
            <a:avLst/>
          </a:prstGeom>
        </p:spPr>
        <p:txBody>
          <a:bodyPr/>
          <a:lstStyle/>
          <a:p>
            <a:r>
              <a:rPr lang="fr-CA"/>
              <a:t>Enfin,</a:t>
            </a:r>
            <a:r>
              <a:rPr lang="fr-CA" baseline="0"/>
              <a:t> il y a quelques fonctionnalités de vos appareils que vous devriez désactiver lorsque vous ne les utilisez pas.</a:t>
            </a:r>
            <a:endParaRPr/>
          </a:p>
          <a:p>
            <a:endParaRPr/>
          </a:p>
          <a:p>
            <a:r>
              <a:rPr lang="fr-CA"/>
              <a:t>Le </a:t>
            </a:r>
            <a:r>
              <a:t>Bluetooth </a:t>
            </a:r>
            <a:r>
              <a:rPr lang="fr-CA"/>
              <a:t>permet à différents appareils de se connecter sans fil</a:t>
            </a:r>
            <a:r>
              <a:t>. </a:t>
            </a:r>
            <a:r>
              <a:rPr lang="fr-CA"/>
              <a:t>Il est utile pour</a:t>
            </a:r>
            <a:r>
              <a:rPr lang="fr-CA" baseline="0"/>
              <a:t> la connexion à des haut-parleurs ou à des écouteurs, mais il rend également possible pour d’autres personnes de se connecter à vos appareils lorsqu’il est activé. </a:t>
            </a:r>
            <a:endParaRPr/>
          </a:p>
          <a:p>
            <a:endParaRPr/>
          </a:p>
          <a:p>
            <a:r>
              <a:rPr lang="fr-CA"/>
              <a:t>Certains appareils vous permettent d’activer ou de désactiver le Bluetooth simplement en touchant l’icône correspondante.</a:t>
            </a:r>
            <a:r>
              <a:rPr lang="fr-CA" baseline="0"/>
              <a:t> Pour certains, vous devez vous rendre dans les Paramètres pour le faire.</a:t>
            </a:r>
            <a:endParaRPr/>
          </a:p>
          <a:p>
            <a:endParaRPr/>
          </a:p>
        </p:txBody>
      </p:sp>
      <p:sp>
        <p:nvSpPr>
          <p:cNvPr id="4" name="Footer Placeholder 2">
            <a:extLst>
              <a:ext uri="{FF2B5EF4-FFF2-40B4-BE49-F238E27FC236}">
                <a16:creationId xmlns:a16="http://schemas.microsoft.com/office/drawing/2014/main" id="{A71DECFA-0AEA-4086-87C4-57BD5E3944FA}"/>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CF4BF676-780B-4C7D-A297-2E3D7EA8C321}"/>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20</a:t>
            </a:fld>
            <a:endParaRPr lang="en-CA"/>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noRot="1" noChangeAspect="1"/>
          </p:cNvSpPr>
          <p:nvPr>
            <p:ph type="sldImg"/>
          </p:nvPr>
        </p:nvSpPr>
        <p:spPr>
          <a:xfrm>
            <a:off x="1165225" y="692150"/>
            <a:ext cx="4619625" cy="3463925"/>
          </a:xfrm>
          <a:prstGeom prst="rect">
            <a:avLst/>
          </a:prstGeom>
        </p:spPr>
        <p:txBody>
          <a:bodyPr/>
          <a:lstStyle/>
          <a:p>
            <a:endParaRPr/>
          </a:p>
        </p:txBody>
      </p:sp>
      <p:sp>
        <p:nvSpPr>
          <p:cNvPr id="185" name="Shape 185"/>
          <p:cNvSpPr>
            <a:spLocks noGrp="1"/>
          </p:cNvSpPr>
          <p:nvPr>
            <p:ph type="body" sz="quarter" idx="1"/>
          </p:nvPr>
        </p:nvSpPr>
        <p:spPr>
          <a:prstGeom prst="rect">
            <a:avLst/>
          </a:prstGeom>
        </p:spPr>
        <p:txBody>
          <a:bodyPr/>
          <a:lstStyle/>
          <a:p>
            <a:r>
              <a:rPr lang="fr-CA"/>
              <a:t>Les appareils</a:t>
            </a:r>
            <a:r>
              <a:rPr lang="fr-CA" baseline="0"/>
              <a:t> </a:t>
            </a:r>
            <a:r>
              <a:t>Apple</a:t>
            </a:r>
            <a:r>
              <a:rPr lang="fr-CA"/>
              <a:t> sont également dotés d’une fonctionnalité appelée </a:t>
            </a:r>
            <a:r>
              <a:rPr err="1"/>
              <a:t>AirDrop</a:t>
            </a:r>
            <a:r>
              <a:t> </a:t>
            </a:r>
            <a:r>
              <a:rPr lang="fr-CA"/>
              <a:t>qui permet aux utilisateurs de partager des fichiers entre eux. Si elle est activée, certaines personnes pourraient s’en servir pour envoyer des photos ou autres éléments indésirables </a:t>
            </a:r>
            <a:r>
              <a:rPr lang="fr-CA" baseline="0"/>
              <a:t>sur votre appareil.</a:t>
            </a:r>
            <a:endParaRPr/>
          </a:p>
          <a:p>
            <a:endParaRPr/>
          </a:p>
          <a:p>
            <a:r>
              <a:rPr lang="fr-CA"/>
              <a:t>Pour éviter cela, rendez-vous dans Réglages</a:t>
            </a:r>
            <a:r>
              <a:rPr lang="fr-CA" baseline="0"/>
              <a:t> et touchez l’icône </a:t>
            </a:r>
            <a:r>
              <a:t>Airdrop. </a:t>
            </a:r>
            <a:r>
              <a:rPr lang="fr-CA"/>
              <a:t>Vous y verrez</a:t>
            </a:r>
            <a:r>
              <a:rPr lang="fr-CA" baseline="0"/>
              <a:t> ainsi les réglages qui y sont associés.</a:t>
            </a:r>
            <a:endParaRPr/>
          </a:p>
        </p:txBody>
      </p:sp>
      <p:sp>
        <p:nvSpPr>
          <p:cNvPr id="4" name="Footer Placeholder 2">
            <a:extLst>
              <a:ext uri="{FF2B5EF4-FFF2-40B4-BE49-F238E27FC236}">
                <a16:creationId xmlns:a16="http://schemas.microsoft.com/office/drawing/2014/main" id="{E9A7EC35-F05F-42C5-91AD-0F1660D3385B}"/>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DF76F614-76D5-4F84-95C7-58BF0FF69071}"/>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21</a:t>
            </a:fld>
            <a:endParaRPr lang="en-CA"/>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rPr>
              <a:t>Vous verrez alors le réglage courant. Si vous souhaitez contrôler qui peut déposer du contenu par AirDrop sur votre appareil, réglez le paramètre sur « Contacts uniquement » (seules les personnes que vous avez approuvées au préalable pourront alors le faire) ou sur « Désactiver la réception ». Vous pouvez également le configurer pour qu’ils reçoivent du contenu de n’importe qui pendant 10 minutes. La fonction passera ensuite en mode « Contacts uniquement ».</a:t>
            </a:r>
          </a:p>
          <a:p>
            <a:pPr marL="0" marR="0" lvl="0" indent="0" defTabSz="914400" eaLnBrk="1" fontAlgn="auto" latinLnBrk="0" hangingPunct="1">
              <a:lnSpc>
                <a:spcPct val="100000"/>
              </a:lnSpc>
              <a:spcBef>
                <a:spcPts val="0"/>
              </a:spcBef>
              <a:spcAft>
                <a:spcPts val="0"/>
              </a:spcAft>
              <a:buClrTx/>
              <a:buSzTx/>
              <a:buFontTx/>
              <a:buNone/>
              <a:tabLst/>
              <a:defRPr/>
            </a:pPr>
            <a:endParaRPr lang="en-CA">
              <a:solidFill>
                <a:schemeClr val="tx1"/>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22</a:t>
            </a:fld>
            <a:endParaRPr lang="en-CA"/>
          </a:p>
        </p:txBody>
      </p:sp>
      <p:sp>
        <p:nvSpPr>
          <p:cNvPr id="5" name="Footer Placeholder 2">
            <a:extLst>
              <a:ext uri="{FF2B5EF4-FFF2-40B4-BE49-F238E27FC236}">
                <a16:creationId xmlns:a16="http://schemas.microsoft.com/office/drawing/2014/main" id="{9FE0B68F-7E40-4B4E-8347-2EBDD3D472B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478765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a:spLocks noGrp="1" noRot="1" noChangeAspect="1"/>
          </p:cNvSpPr>
          <p:nvPr>
            <p:ph type="sldImg"/>
          </p:nvPr>
        </p:nvSpPr>
        <p:spPr>
          <a:xfrm>
            <a:off x="1165225" y="692150"/>
            <a:ext cx="4619625" cy="3463925"/>
          </a:xfrm>
          <a:prstGeom prst="rect">
            <a:avLst/>
          </a:prstGeom>
        </p:spPr>
        <p:txBody>
          <a:bodyPr/>
          <a:lstStyle/>
          <a:p>
            <a:endParaRPr/>
          </a:p>
        </p:txBody>
      </p:sp>
      <p:sp>
        <p:nvSpPr>
          <p:cNvPr id="196" name="Shape 196"/>
          <p:cNvSpPr>
            <a:spLocks noGrp="1"/>
          </p:cNvSpPr>
          <p:nvPr>
            <p:ph type="body" sz="quarter" idx="1"/>
          </p:nvPr>
        </p:nvSpPr>
        <p:spPr>
          <a:prstGeom prst="rect">
            <a:avLst/>
          </a:prstGeom>
        </p:spPr>
        <p:txBody>
          <a:bodyPr/>
          <a:lstStyle/>
          <a:p>
            <a:r>
              <a:rPr lang="fr-CA"/>
              <a:t>Le GPS est une autre fonction que vous pouvez désactiver</a:t>
            </a:r>
            <a:r>
              <a:rPr lang="fr-CA" baseline="0"/>
              <a:t> lorsque vous ne l’utilisez pas. Elle peut être utile lorsque vous voulez connaître votre emplacement, mais elle peut également envoyer cette information aux sites Web que vous visitez ou aux applications que vous utilisez.</a:t>
            </a:r>
            <a:endParaRPr/>
          </a:p>
          <a:p>
            <a:endParaRPr/>
          </a:p>
          <a:p>
            <a:r>
              <a:rPr lang="fr-CA"/>
              <a:t>Pour désactiver la localisation sur un appareil Android, rendez-vous dans Paramètres,</a:t>
            </a:r>
            <a:r>
              <a:rPr lang="fr-CA" baseline="0"/>
              <a:t> déroulez jusqu’à Position, touchez l’icône correspondante, puis touchez le bouton pour désactiver la fonction.</a:t>
            </a:r>
            <a:endParaRPr/>
          </a:p>
          <a:p>
            <a:endParaRPr/>
          </a:p>
        </p:txBody>
      </p:sp>
      <p:sp>
        <p:nvSpPr>
          <p:cNvPr id="4" name="Footer Placeholder 2">
            <a:extLst>
              <a:ext uri="{FF2B5EF4-FFF2-40B4-BE49-F238E27FC236}">
                <a16:creationId xmlns:a16="http://schemas.microsoft.com/office/drawing/2014/main" id="{A8C70C1C-D523-4E02-9996-7415DF19D238}"/>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2401C9EE-A4C0-4AD2-BDB5-754A54A21747}"/>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23</a:t>
            </a:fld>
            <a:endParaRPr lang="en-C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Shape 200"/>
          <p:cNvSpPr>
            <a:spLocks noGrp="1" noRot="1" noChangeAspect="1"/>
          </p:cNvSpPr>
          <p:nvPr>
            <p:ph type="sldImg"/>
          </p:nvPr>
        </p:nvSpPr>
        <p:spPr>
          <a:xfrm>
            <a:off x="1165225" y="692150"/>
            <a:ext cx="4619625" cy="3463925"/>
          </a:xfrm>
          <a:prstGeom prst="rect">
            <a:avLst/>
          </a:prstGeom>
        </p:spPr>
        <p:txBody>
          <a:bodyPr/>
          <a:lstStyle/>
          <a:p>
            <a:endParaRPr/>
          </a:p>
        </p:txBody>
      </p:sp>
      <p:sp>
        <p:nvSpPr>
          <p:cNvPr id="201" name="Shape 201"/>
          <p:cNvSpPr>
            <a:spLocks noGrp="1"/>
          </p:cNvSpPr>
          <p:nvPr>
            <p:ph type="body" sz="quarter" idx="1"/>
          </p:nvPr>
        </p:nvSpPr>
        <p:spPr>
          <a:prstGeom prst="rect">
            <a:avLst/>
          </a:prstGeom>
        </p:spPr>
        <p:txBody>
          <a:bodyPr/>
          <a:lstStyle/>
          <a:p>
            <a:r>
              <a:rPr lang="fr-CA"/>
              <a:t>Pour désactiver la localisation sur un iPhone ou un iPad, accédez à Réglages, puis Confidentialité. </a:t>
            </a:r>
          </a:p>
          <a:p>
            <a:endParaRPr lang="fr-CA"/>
          </a:p>
          <a:p>
            <a:pPr marL="0" marR="0" lvl="0" indent="0" defTabSz="914400" eaLnBrk="1" fontAlgn="auto" latinLnBrk="0" hangingPunct="1">
              <a:lnSpc>
                <a:spcPct val="100000"/>
              </a:lnSpc>
              <a:spcBef>
                <a:spcPts val="0"/>
              </a:spcBef>
              <a:spcAft>
                <a:spcPts val="0"/>
              </a:spcAft>
              <a:buClrTx/>
              <a:buSzTx/>
              <a:buFontTx/>
              <a:buNone/>
              <a:tabLst/>
              <a:defRPr/>
            </a:pPr>
            <a:r>
              <a:rPr lang="fr-CA"/>
              <a:t>Glissez ensuite le bouton Service de localisation pour désactiver la fonction.</a:t>
            </a:r>
            <a:endParaRPr lang="en-CA"/>
          </a:p>
          <a:p>
            <a:endParaRPr/>
          </a:p>
        </p:txBody>
      </p:sp>
      <p:sp>
        <p:nvSpPr>
          <p:cNvPr id="4" name="Footer Placeholder 2">
            <a:extLst>
              <a:ext uri="{FF2B5EF4-FFF2-40B4-BE49-F238E27FC236}">
                <a16:creationId xmlns:a16="http://schemas.microsoft.com/office/drawing/2014/main" id="{9995009D-BB04-4922-AEC8-EB8D2D30710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7E69B2E4-A10C-4DCE-8FB3-D518DF3977DD}"/>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24</a:t>
            </a:fld>
            <a:endParaRPr lang="en-C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Shape 201"/>
          <p:cNvSpPr>
            <a:spLocks noGrp="1"/>
          </p:cNvSpPr>
          <p:nvPr>
            <p:ph type="body" sz="quarter"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CA"/>
              <a:t>Glissez ensuite le bouton Service de localisation pour désactiver la fonction.</a:t>
            </a:r>
            <a:endParaRPr lang="en-CA"/>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25</a:t>
            </a:fld>
            <a:endParaRPr lang="en-CA"/>
          </a:p>
        </p:txBody>
      </p:sp>
      <p:sp>
        <p:nvSpPr>
          <p:cNvPr id="7" name="Slide Image Placeholder 6"/>
          <p:cNvSpPr>
            <a:spLocks noGrp="1" noRot="1" noChangeAspect="1"/>
          </p:cNvSpPr>
          <p:nvPr>
            <p:ph type="sldImg"/>
          </p:nvPr>
        </p:nvSpPr>
        <p:spPr/>
      </p:sp>
      <p:sp>
        <p:nvSpPr>
          <p:cNvPr id="6" name="Footer Placeholder 2">
            <a:extLst>
              <a:ext uri="{FF2B5EF4-FFF2-40B4-BE49-F238E27FC236}">
                <a16:creationId xmlns:a16="http://schemas.microsoft.com/office/drawing/2014/main" id="{E450EF09-BCE0-4208-8958-9DDA6B83DA5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Shape 204"/>
          <p:cNvSpPr>
            <a:spLocks noGrp="1" noRot="1" noChangeAspect="1"/>
          </p:cNvSpPr>
          <p:nvPr>
            <p:ph type="sldImg"/>
          </p:nvPr>
        </p:nvSpPr>
        <p:spPr>
          <a:xfrm>
            <a:off x="1165225" y="692150"/>
            <a:ext cx="4619625" cy="3463925"/>
          </a:xfrm>
          <a:prstGeom prst="rect">
            <a:avLst/>
          </a:prstGeom>
        </p:spPr>
        <p:txBody>
          <a:bodyPr/>
          <a:lstStyle/>
          <a:p>
            <a:endParaRPr/>
          </a:p>
        </p:txBody>
      </p:sp>
      <p:sp>
        <p:nvSpPr>
          <p:cNvPr id="205" name="Shape 205"/>
          <p:cNvSpPr>
            <a:spLocks noGrp="1"/>
          </p:cNvSpPr>
          <p:nvPr>
            <p:ph type="body" sz="quarter" idx="1"/>
          </p:nvPr>
        </p:nvSpPr>
        <p:spPr>
          <a:prstGeom prst="rect">
            <a:avLst/>
          </a:prstGeom>
        </p:spPr>
        <p:txBody>
          <a:bodyPr/>
          <a:lstStyle/>
          <a:p>
            <a:r>
              <a:rPr lang="fr-CA"/>
              <a:t>Toutefois, malgré toutes les précautions</a:t>
            </a:r>
            <a:r>
              <a:rPr lang="fr-CA" baseline="0"/>
              <a:t> prises pour protéger nos comptes et nos appareils, il est toujours possible que les choses tournent mal.</a:t>
            </a:r>
            <a:endParaRPr/>
          </a:p>
          <a:p>
            <a:endParaRPr/>
          </a:p>
          <a:p>
            <a:r>
              <a:rPr lang="fr-CA">
                <a:solidFill>
                  <a:schemeClr val="tx1"/>
                </a:solidFill>
              </a:rPr>
              <a:t>La bonne nouvelle est qu’il est assez facile de corriger ses erreurs la plupart du temps.</a:t>
            </a:r>
            <a:endParaRPr/>
          </a:p>
        </p:txBody>
      </p:sp>
      <p:sp>
        <p:nvSpPr>
          <p:cNvPr id="4" name="Footer Placeholder 2">
            <a:extLst>
              <a:ext uri="{FF2B5EF4-FFF2-40B4-BE49-F238E27FC236}">
                <a16:creationId xmlns:a16="http://schemas.microsoft.com/office/drawing/2014/main" id="{A9C088D3-8D39-4E0B-9621-F2FAC25E0E83}"/>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DD1296D0-71FB-4518-8A68-5059102A7B9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26</a:t>
            </a:fld>
            <a:endParaRPr lang="en-CA"/>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xfrm>
            <a:off x="1165225" y="692150"/>
            <a:ext cx="4619625" cy="3463925"/>
          </a:xfrm>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r>
              <a:rPr lang="fr-CA"/>
              <a:t>Voici quelques signes pouvant</a:t>
            </a:r>
            <a:r>
              <a:rPr lang="fr-CA" baseline="0"/>
              <a:t> indiquer un problème avec votre appareil ou vos comptes </a:t>
            </a:r>
            <a:r>
              <a:t>:</a:t>
            </a:r>
          </a:p>
          <a:p>
            <a:endParaRPr/>
          </a:p>
          <a:p>
            <a:r>
              <a:rPr lang="fr-CA"/>
              <a:t>Les gens reçoivent des messages que vous n’avez pas envoyés</a:t>
            </a:r>
            <a:r>
              <a:t>;</a:t>
            </a:r>
          </a:p>
          <a:p>
            <a:endParaRPr/>
          </a:p>
          <a:p>
            <a:r>
              <a:rPr lang="fr-CA" baseline="0"/>
              <a:t>Vous ne recevez pas et ce, de façon répétée, les messages que d’autres personnes affirment vous avoir envoyés;</a:t>
            </a:r>
            <a:endParaRPr/>
          </a:p>
          <a:p>
            <a:endParaRPr/>
          </a:p>
          <a:p>
            <a:r>
              <a:rPr lang="fr-CA"/>
              <a:t>Vous ne parvenez pas à vous connecter à un</a:t>
            </a:r>
            <a:r>
              <a:rPr lang="fr-CA" baseline="0"/>
              <a:t> ou plusieurs de vos comptes;</a:t>
            </a:r>
            <a:endParaRPr/>
          </a:p>
          <a:p>
            <a:endParaRPr/>
          </a:p>
          <a:p>
            <a:r>
              <a:rPr lang="fr-CA"/>
              <a:t>Votre appareil est inhabituellement lent.</a:t>
            </a:r>
            <a:endParaRPr/>
          </a:p>
          <a:p>
            <a:endParaRPr/>
          </a:p>
          <a:p>
            <a:r>
              <a:rPr lang="fr-CA"/>
              <a:t>De plus,</a:t>
            </a:r>
            <a:r>
              <a:rPr lang="fr-CA" baseline="0"/>
              <a:t> si vous recevez une notification de connexion ou de demande de changement de mot de passe que vous ne vous souvenez pas avoir faite, il est fort probable que quelqu’un ait tenté d’accéder à vos comptes.</a:t>
            </a:r>
            <a:endParaRPr/>
          </a:p>
        </p:txBody>
      </p:sp>
      <p:sp>
        <p:nvSpPr>
          <p:cNvPr id="4" name="Footer Placeholder 2">
            <a:extLst>
              <a:ext uri="{FF2B5EF4-FFF2-40B4-BE49-F238E27FC236}">
                <a16:creationId xmlns:a16="http://schemas.microsoft.com/office/drawing/2014/main" id="{769B366A-84FB-4CEE-BC83-3E5ACF5C40F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ABB35497-73BA-4D8C-BB09-A2E3B32AD345}"/>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27</a:t>
            </a:fld>
            <a:endParaRPr lang="en-CA"/>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xfrm>
            <a:off x="1165225" y="692150"/>
            <a:ext cx="4619625" cy="3463925"/>
          </a:xfrm>
          <a:prstGeom prst="rect">
            <a:avLst/>
          </a:prstGeom>
        </p:spPr>
        <p:txBody>
          <a:bodyPr/>
          <a:lstStyle/>
          <a:p>
            <a:endParaRPr/>
          </a:p>
        </p:txBody>
      </p:sp>
      <p:sp>
        <p:nvSpPr>
          <p:cNvPr id="213" name="Shape 213"/>
          <p:cNvSpPr>
            <a:spLocks noGrp="1"/>
          </p:cNvSpPr>
          <p:nvPr>
            <p:ph type="body" sz="quarter" idx="1"/>
          </p:nvPr>
        </p:nvSpPr>
        <p:spPr>
          <a:prstGeom prst="rect">
            <a:avLst/>
          </a:prstGeom>
        </p:spPr>
        <p:txBody>
          <a:bodyPr/>
          <a:lstStyle/>
          <a:p>
            <a:r>
              <a:rPr lang="fr-CA"/>
              <a:t>Si vous croyez qu’une personne</a:t>
            </a:r>
            <a:r>
              <a:rPr lang="fr-CA" baseline="0"/>
              <a:t> pourrait avoir accédé, ou tenté d’accéder, à votre appareil ou à l’un de vos comptes, voici ce que vous devez faire :</a:t>
            </a:r>
            <a:endParaRPr/>
          </a:p>
          <a:p>
            <a:endParaRPr/>
          </a:p>
          <a:p>
            <a:r>
              <a:rPr lang="fr-CA"/>
              <a:t>D’abord, n’envoyez aucun renseignement personnel ou sensible avant que le problème</a:t>
            </a:r>
            <a:r>
              <a:rPr lang="fr-CA" baseline="0"/>
              <a:t> soit réglé.</a:t>
            </a:r>
            <a:endParaRPr/>
          </a:p>
          <a:p>
            <a:endParaRPr/>
          </a:p>
          <a:p>
            <a:r>
              <a:rPr lang="fr-CA"/>
              <a:t>Ensuite, déconnectez-vous</a:t>
            </a:r>
            <a:r>
              <a:rPr lang="fr-CA" baseline="0"/>
              <a:t> de tous vos comptes, et ce, sur chaque appareil que vous utilisez.</a:t>
            </a:r>
            <a:endParaRPr/>
          </a:p>
          <a:p>
            <a:endParaRPr/>
          </a:p>
          <a:p>
            <a:r>
              <a:rPr lang="fr-CA"/>
              <a:t>Puis, changez tous vos mots de passe. Pour votre compte de messagerie électronique, n’oubliez pas d’utiliser un mot de passe complètement différent de tous les autres.</a:t>
            </a:r>
            <a:endParaRPr/>
          </a:p>
          <a:p>
            <a:endParaRPr lang="fr-CA"/>
          </a:p>
          <a:p>
            <a:r>
              <a:rPr lang="fr-CA"/>
              <a:t>Finalement, exécutez</a:t>
            </a:r>
            <a:r>
              <a:rPr lang="fr-CA" baseline="0"/>
              <a:t> votre antiprogramme malveillant.</a:t>
            </a:r>
            <a:endParaRPr lang="fr-CA"/>
          </a:p>
          <a:p>
            <a:endParaRPr/>
          </a:p>
          <a:p>
            <a:r>
              <a:rPr lang="fr-CA"/>
              <a:t>Même si votre</a:t>
            </a:r>
            <a:r>
              <a:rPr lang="fr-CA" baseline="0"/>
              <a:t> appareil ou vos comptes sont verrouillés, il est possible d’obtenir l’aide de l’entreprise. Dans la mesure où vous pouvez prouver votre identité, vous devriez pouvoir reprendre le contrôle.</a:t>
            </a:r>
            <a:endParaRPr/>
          </a:p>
        </p:txBody>
      </p:sp>
      <p:sp>
        <p:nvSpPr>
          <p:cNvPr id="4" name="Footer Placeholder 2">
            <a:extLst>
              <a:ext uri="{FF2B5EF4-FFF2-40B4-BE49-F238E27FC236}">
                <a16:creationId xmlns:a16="http://schemas.microsoft.com/office/drawing/2014/main" id="{C9507136-A9A6-4B35-AD1F-5BF14FF5479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1996FC33-53AC-4823-A9C1-C11D86B5E28A}"/>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28</a:t>
            </a:fld>
            <a:endParaRPr lang="en-CA"/>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Il existe également des moyens de retrouver vos appareils en cas de perte ou de vol.</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29</a:t>
            </a:fld>
            <a:endParaRPr lang="en-CA"/>
          </a:p>
        </p:txBody>
      </p:sp>
      <p:sp>
        <p:nvSpPr>
          <p:cNvPr id="5" name="Footer Placeholder 2">
            <a:extLst>
              <a:ext uri="{FF2B5EF4-FFF2-40B4-BE49-F238E27FC236}">
                <a16:creationId xmlns:a16="http://schemas.microsoft.com/office/drawing/2014/main" id="{E77C9C46-CA8F-416B-AE6F-0611862362E7}"/>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362707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a:solidFill>
                  <a:schemeClr val="tx1"/>
                </a:solidFill>
                <a:effectLst/>
                <a:cs typeface="Segoe UI"/>
              </a:rPr>
              <a:t>Certains sujets peuvent être bouleversants alors avant de commencer, parlons de la façon dont nous pouvons créer un espace sûr.</a:t>
            </a:r>
          </a:p>
          <a:p>
            <a:endParaRPr lang="fr-CA" strike="noStrike">
              <a:solidFill>
                <a:schemeClr val="tx1"/>
              </a:solidFill>
              <a:effectLst/>
              <a:cs typeface="Segoe UI"/>
            </a:endParaRPr>
          </a:p>
          <a:p>
            <a:r>
              <a:rPr lang="fr-CA">
                <a:solidFill>
                  <a:schemeClr val="tx1"/>
                </a:solidFill>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a:solidFill>
                  <a:schemeClr val="tx1"/>
                </a:solidFill>
                <a:cs typeface="Segoe UI"/>
              </a:rPr>
              <a:t>[nom de la personne disponible pour du soutien supplémentaire]</a:t>
            </a:r>
            <a:r>
              <a:rPr lang="fr-CA">
                <a:solidFill>
                  <a:schemeClr val="tx1"/>
                </a:solidFill>
                <a:cs typeface="Segoe UI"/>
              </a:rPr>
              <a:t> est à votre disposition pour vous aider.</a:t>
            </a:r>
          </a:p>
          <a:p>
            <a:pPr>
              <a:defRPr/>
            </a:pPr>
            <a:endParaRPr lang="en-US">
              <a:solidFill>
                <a:schemeClr val="tx1"/>
              </a:solidFill>
              <a:cs typeface="Segoe UI"/>
            </a:endParaRPr>
          </a:p>
          <a:p>
            <a:r>
              <a:rPr lang="fr-CA" i="1">
                <a:solidFill>
                  <a:schemeClr val="tx1"/>
                </a:solidFill>
                <a:cs typeface="Segoe UI"/>
              </a:rPr>
              <a:t>Pour les participants à distance uniquement :</a:t>
            </a:r>
            <a:r>
              <a:rPr lang="fr-CA">
                <a:solidFill>
                  <a:schemeClr val="tx1"/>
                </a:solidFill>
                <a:cs typeface="Segoe UI"/>
              </a:rPr>
              <a:t> Pouvez-vous me dire si vous êtes dans un endroit sûr pour discuter? Si ce n’est pas le cas, y a-t-il un autre endroit plus sûr où vous pourriez vous rendre?</a:t>
            </a:r>
          </a:p>
          <a:p>
            <a:endParaRPr lang="fr-CA">
              <a:solidFill>
                <a:schemeClr val="tx1"/>
              </a:solidFill>
              <a:ea typeface="Times New Roman" panose="02020603050405020304" pitchFamily="18" charset="0"/>
              <a:cs typeface="Segoe UI"/>
            </a:endParaRPr>
          </a:p>
          <a:p>
            <a:r>
              <a:rPr lang="fr-CA">
                <a:solidFill>
                  <a:schemeClr val="tx1"/>
                </a:solidFill>
                <a:ea typeface="Times New Roman" panose="02020603050405020304" pitchFamily="18" charset="0"/>
                <a:cs typeface="Segoe UI"/>
              </a:rPr>
              <a:t>Assurez-vous d’avoir à proximité quelque chose qui vous réconforte. Des pauses sont prévues au cours de l’atelier, mais vous devez vous sentir libre de vous retirer à tout moment.</a:t>
            </a:r>
            <a:endParaRPr lang="fr-CA">
              <a:solidFill>
                <a:schemeClr val="tx1"/>
              </a:solidFill>
              <a:highlight>
                <a:srgbClr val="FFFF00"/>
              </a:highlight>
            </a:endParaRPr>
          </a:p>
          <a:p>
            <a:endParaRPr lang="en-US">
              <a:effectLst/>
            </a:endParaRPr>
          </a:p>
          <a:p>
            <a:endParaRPr lang="en-US">
              <a:effectLs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a:t>
            </a:fld>
            <a:endParaRPr lang="en-CA"/>
          </a:p>
        </p:txBody>
      </p:sp>
      <p:sp>
        <p:nvSpPr>
          <p:cNvPr id="5" name="Footer Placeholder 2">
            <a:extLst>
              <a:ext uri="{FF2B5EF4-FFF2-40B4-BE49-F238E27FC236}">
                <a16:creationId xmlns:a16="http://schemas.microsoft.com/office/drawing/2014/main" id="{7FF60AF1-35FD-4461-AD93-24CC9B86012C}"/>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341444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rPr>
              <a:t>Sur un iPhone, allez dans les réglages et tapez sur le nom de votre appareil, puis sur « Localiser mon… » Connectez-vous à l’aide de votre identifiant Apple ou, si vous ne le connaissez pas, tapez l’option indiquant que vous n’avez pas d’identifiant Apple ou que vous l’avez oublié et suivez les instructions.</a:t>
            </a:r>
          </a:p>
          <a:p>
            <a:pPr marL="0" marR="0" lvl="0" indent="0" defTabSz="914400" eaLnBrk="1" fontAlgn="auto" latinLnBrk="0" hangingPunct="1">
              <a:lnSpc>
                <a:spcPct val="100000"/>
              </a:lnSpc>
              <a:spcBef>
                <a:spcPts val="0"/>
              </a:spcBef>
              <a:spcAft>
                <a:spcPts val="0"/>
              </a:spcAft>
              <a:buClrTx/>
              <a:buSzTx/>
              <a:buFontTx/>
              <a:buNone/>
              <a:tabLst/>
              <a:defRPr/>
            </a:pPr>
            <a:endParaRPr lang="fr-CA">
              <a:solidFill>
                <a:schemeClr val="tx1"/>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rPr>
              <a:t>L’option « Localiser mon iPhone » ou « Localiser mon iPad » vous permet de voir où se trouve un appareil lorsqu’il est allumé. L’option « Trouver mon réseau » vous permet de le voir même lorsqu’il est éteint.</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30</a:t>
            </a:fld>
            <a:endParaRPr lang="en-CA"/>
          </a:p>
        </p:txBody>
      </p:sp>
      <p:sp>
        <p:nvSpPr>
          <p:cNvPr id="5" name="Footer Placeholder 2">
            <a:extLst>
              <a:ext uri="{FF2B5EF4-FFF2-40B4-BE49-F238E27FC236}">
                <a16:creationId xmlns:a16="http://schemas.microsoft.com/office/drawing/2014/main" id="{B6B8066B-0DE7-4632-A9CE-B1B5E84CC71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7469346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Allez ensuite dans les réglages, puis dans « Confidentialité et sécurité » et « Service de localisation ». Assurez-vous que vous avez donné accès à votre emplacement à l’application « Trouver mon réseau ».  </a:t>
            </a:r>
          </a:p>
          <a:p>
            <a:endParaRPr lang="fr-CA">
              <a:solidFill>
                <a:schemeClr val="tx1"/>
              </a:solidFill>
            </a:endParaRPr>
          </a:p>
          <a:p>
            <a:r>
              <a:rPr lang="fr-CA">
                <a:solidFill>
                  <a:schemeClr val="tx1"/>
                </a:solidFill>
              </a:rPr>
              <a:t>N’oubliez pas que cette action pourrait permettre à d’autres personnes connaissant votre identifiant Apple et votre mot de passe de connaître l’emplacement de votre appareil. Vous devrez déterminer si l’emplacement de votre appareil vous inquiète davantage que de faire connaître votre emplacement à quelqu’un d’autre.</a:t>
            </a:r>
          </a:p>
          <a:p>
            <a:endParaRPr lang="en-CA">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31</a:t>
            </a:fld>
            <a:endParaRPr lang="en-CA"/>
          </a:p>
        </p:txBody>
      </p:sp>
      <p:sp>
        <p:nvSpPr>
          <p:cNvPr id="5" name="Footer Placeholder 2">
            <a:extLst>
              <a:ext uri="{FF2B5EF4-FFF2-40B4-BE49-F238E27FC236}">
                <a16:creationId xmlns:a16="http://schemas.microsoft.com/office/drawing/2014/main" id="{99FA9C10-027B-4A56-87A5-0FB5CEC417E0}"/>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9702813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noRot="1" noChangeAspect="1"/>
          </p:cNvSpPr>
          <p:nvPr>
            <p:ph type="sldImg"/>
          </p:nvPr>
        </p:nvSpPr>
        <p:spPr>
          <a:xfrm>
            <a:off x="1165225" y="692150"/>
            <a:ext cx="4619625" cy="3463925"/>
          </a:xfrm>
          <a:prstGeom prst="rect">
            <a:avLst/>
          </a:prstGeom>
        </p:spPr>
        <p:txBody>
          <a:bodyPr/>
          <a:lstStyle/>
          <a:p>
            <a:endParaRPr/>
          </a:p>
        </p:txBody>
      </p:sp>
      <p:sp>
        <p:nvSpPr>
          <p:cNvPr id="229" name="Shape 229"/>
          <p:cNvSpPr>
            <a:spLocks noGrp="1"/>
          </p:cNvSpPr>
          <p:nvPr>
            <p:ph type="body" sz="quarter" idx="1"/>
          </p:nvPr>
        </p:nvSpPr>
        <p:spPr>
          <a:prstGeom prst="rect">
            <a:avLst/>
          </a:prstGeom>
        </p:spPr>
        <p:txBody>
          <a:bodyPr/>
          <a:lstStyle/>
          <a:p>
            <a:r>
              <a:rPr lang="fr-CA">
                <a:solidFill>
                  <a:schemeClr val="tx1"/>
                </a:solidFill>
              </a:rPr>
              <a:t>Si l’option « Trouve mon… » a été activée sur votre appareil avant que vous ne le perdiez, il est possible de le localiser. Pour retrouver votre appareil, ouvrez le site iCloud.com à partir de n’importe quel navigateur, cliquez sur « Trouver mon… » et entrez votre identifiant Apple et votre mot de passe. Vous verrez alors apparaître une carte sur laquelle figure l’emplacement de votre appareil.</a:t>
            </a:r>
          </a:p>
          <a:p>
            <a:endParaRPr lang="fr-CA">
              <a:solidFill>
                <a:schemeClr val="tx1"/>
              </a:solidFill>
            </a:endParaRPr>
          </a:p>
          <a:p>
            <a:endParaRPr lang="fr-CA">
              <a:solidFill>
                <a:schemeClr val="tx1"/>
              </a:solidFill>
            </a:endParaRPr>
          </a:p>
        </p:txBody>
      </p:sp>
      <p:sp>
        <p:nvSpPr>
          <p:cNvPr id="4" name="Footer Placeholder 2">
            <a:extLst>
              <a:ext uri="{FF2B5EF4-FFF2-40B4-BE49-F238E27FC236}">
                <a16:creationId xmlns:a16="http://schemas.microsoft.com/office/drawing/2014/main" id="{C3FA66DC-19A1-4B6A-8D02-22ED9847F06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A7B64026-F52E-4E8C-B41C-2AB99A3F204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32</a:t>
            </a:fld>
            <a:endParaRPr lang="en-CA"/>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Si vous possédez un autre iPhone ou iPad, vous pouvez également utiliser l’application « Trouver mon… » (photo de l’icône) pour faire la même chose.</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33</a:t>
            </a:fld>
            <a:endParaRPr lang="en-CA"/>
          </a:p>
        </p:txBody>
      </p:sp>
      <p:sp>
        <p:nvSpPr>
          <p:cNvPr id="5" name="Footer Placeholder 2">
            <a:extLst>
              <a:ext uri="{FF2B5EF4-FFF2-40B4-BE49-F238E27FC236}">
                <a16:creationId xmlns:a16="http://schemas.microsoft.com/office/drawing/2014/main" id="{8BF4C1C3-F9FC-4502-A4BD-83E19EB1613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6661385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Shape 233"/>
          <p:cNvSpPr>
            <a:spLocks noGrp="1" noRot="1" noChangeAspect="1"/>
          </p:cNvSpPr>
          <p:nvPr>
            <p:ph type="sldImg"/>
          </p:nvPr>
        </p:nvSpPr>
        <p:spPr>
          <a:xfrm>
            <a:off x="1165225" y="692150"/>
            <a:ext cx="4619625" cy="3463925"/>
          </a:xfrm>
          <a:prstGeom prst="rect">
            <a:avLst/>
          </a:prstGeom>
        </p:spPr>
        <p:txBody>
          <a:bodyPr/>
          <a:lstStyle/>
          <a:p>
            <a:endParaRPr/>
          </a:p>
        </p:txBody>
      </p:sp>
      <p:sp>
        <p:nvSpPr>
          <p:cNvPr id="234" name="Shape 234"/>
          <p:cNvSpPr>
            <a:spLocks noGrp="1"/>
          </p:cNvSpPr>
          <p:nvPr>
            <p:ph type="body" sz="quarter" idx="1"/>
          </p:nvPr>
        </p:nvSpPr>
        <p:spPr>
          <a:prstGeom prst="rect">
            <a:avLst/>
          </a:prstGeom>
        </p:spPr>
        <p:txBody>
          <a:bodyPr/>
          <a:lstStyle/>
          <a:p>
            <a:r>
              <a:rPr lang="fr-CA"/>
              <a:t>Vous</a:t>
            </a:r>
            <a:r>
              <a:rPr lang="fr-CA" baseline="0"/>
              <a:t> pouvez également télécharger des applications comme Lookout et Prey qui vous permettent de suivre, de verrouiller et de supprimer les données de vos appareils en cas de perte. Comme de nombreuses applications, les versions de base sont gratuites, mais certaines fonctionnalités sont payantes.</a:t>
            </a:r>
            <a:endParaRPr/>
          </a:p>
        </p:txBody>
      </p:sp>
      <p:sp>
        <p:nvSpPr>
          <p:cNvPr id="4" name="Footer Placeholder 2">
            <a:extLst>
              <a:ext uri="{FF2B5EF4-FFF2-40B4-BE49-F238E27FC236}">
                <a16:creationId xmlns:a16="http://schemas.microsoft.com/office/drawing/2014/main" id="{D5B5C2C7-630A-4238-808F-C14572B8558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9F318518-6FBD-48BD-9CEA-A906810CD1A1}"/>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34</a:t>
            </a:fld>
            <a:endParaRPr lang="en-CA"/>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Shape 238"/>
          <p:cNvSpPr>
            <a:spLocks noGrp="1" noRot="1" noChangeAspect="1"/>
          </p:cNvSpPr>
          <p:nvPr>
            <p:ph type="sldImg"/>
          </p:nvPr>
        </p:nvSpPr>
        <p:spPr>
          <a:xfrm>
            <a:off x="1165225" y="692150"/>
            <a:ext cx="4619625" cy="3463925"/>
          </a:xfrm>
          <a:prstGeom prst="rect">
            <a:avLst/>
          </a:prstGeom>
        </p:spPr>
        <p:txBody>
          <a:bodyPr/>
          <a:lstStyle/>
          <a:p>
            <a:endParaRPr/>
          </a:p>
        </p:txBody>
      </p:sp>
      <p:sp>
        <p:nvSpPr>
          <p:cNvPr id="239" name="Shape 239"/>
          <p:cNvSpPr>
            <a:spLocks noGrp="1"/>
          </p:cNvSpPr>
          <p:nvPr>
            <p:ph type="body" sz="quarter" idx="1"/>
          </p:nvPr>
        </p:nvSpPr>
        <p:spPr>
          <a:prstGeom prst="rect">
            <a:avLst/>
          </a:prstGeom>
        </p:spPr>
        <p:txBody>
          <a:bodyPr/>
          <a:lstStyle/>
          <a:p>
            <a:r>
              <a:rPr lang="fr-CA"/>
              <a:t>Malheureusement, il est possible</a:t>
            </a:r>
            <a:r>
              <a:rPr lang="fr-CA" baseline="0"/>
              <a:t> de </a:t>
            </a:r>
            <a:r>
              <a:rPr lang="fr-CA"/>
              <a:t>trouver les appareils</a:t>
            </a:r>
            <a:r>
              <a:rPr lang="fr-CA" baseline="0"/>
              <a:t> Android uniquement lorsque les services de localisation sont activés. Vous devrez donc faire un choix entre préserver votre vie privée et être en mesure de trouver votre téléphone.</a:t>
            </a:r>
            <a:endParaRPr/>
          </a:p>
          <a:p>
            <a:endParaRPr/>
          </a:p>
          <a:p>
            <a:r>
              <a:rPr lang="fr-CA"/>
              <a:t>Si les services de localisation</a:t>
            </a:r>
            <a:r>
              <a:rPr lang="fr-CA" baseline="0"/>
              <a:t> et la fonction Localiser mon appareil sont activés dans les Paramètres, vous pouvez le trouver en accédant à la page Android.com/find et en vous connectant à votre compte.</a:t>
            </a:r>
            <a:r>
              <a:rPr lang="fr-CA"/>
              <a:t> En plus de voir l’emplacement de votre téléphone sur la carte, vous pouvez le verrouiller ou en effacer le contenu à distance.</a:t>
            </a:r>
            <a:endParaRPr/>
          </a:p>
        </p:txBody>
      </p:sp>
      <p:sp>
        <p:nvSpPr>
          <p:cNvPr id="4" name="Footer Placeholder 2">
            <a:extLst>
              <a:ext uri="{FF2B5EF4-FFF2-40B4-BE49-F238E27FC236}">
                <a16:creationId xmlns:a16="http://schemas.microsoft.com/office/drawing/2014/main" id="{84AC5226-2C33-4703-961B-DB036527C97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EBB76ABF-5012-4606-874B-4DBB431DFCFB}"/>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35</a:t>
            </a:fld>
            <a:endParaRPr lang="en-CA"/>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3925"/>
          </a:xfrm>
          <a:prstGeom prst="rect">
            <a:avLst/>
          </a:prstGeom>
        </p:spPr>
      </p:sp>
      <p:sp>
        <p:nvSpPr>
          <p:cNvPr id="3" name="Notes Placeholder 2"/>
          <p:cNvSpPr>
            <a:spLocks noGrp="1"/>
          </p:cNvSpPr>
          <p:nvPr>
            <p:ph type="body" idx="1"/>
          </p:nvPr>
        </p:nvSpPr>
        <p:spPr/>
        <p:txBody>
          <a:bodyPr/>
          <a:lstStyle/>
          <a:p>
            <a:r>
              <a:rPr lang="fr-CA">
                <a:solidFill>
                  <a:schemeClr val="tx1"/>
                </a:solidFill>
              </a:rPr>
              <a:t>Faisons maintenant un court questionnaire pour réviser ce que nous avons appris jusqu’à présent.</a:t>
            </a:r>
          </a:p>
          <a:p>
            <a:endParaRPr lang="fr-CA" baseline="0">
              <a:solidFill>
                <a:schemeClr val="tx1"/>
              </a:solidFill>
              <a:highlight>
                <a:srgbClr val="FFFF00"/>
              </a:highlight>
            </a:endParaRPr>
          </a:p>
          <a:p>
            <a:pPr marL="0" marR="0" lvl="0" indent="0" defTabSz="914400" eaLnBrk="1" fontAlgn="auto" latinLnBrk="0" hangingPunct="1">
              <a:lnSpc>
                <a:spcPct val="100000"/>
              </a:lnSpc>
              <a:spcBef>
                <a:spcPts val="0"/>
              </a:spcBef>
              <a:spcAft>
                <a:spcPts val="0"/>
              </a:spcAft>
              <a:buClrTx/>
              <a:buSzTx/>
              <a:buFontTx/>
              <a:buNone/>
              <a:tabLst/>
              <a:defRPr/>
            </a:pPr>
            <a:endParaRPr lang="fr-CA">
              <a:solidFill>
                <a:schemeClr val="tx1"/>
              </a:solidFill>
              <a:highlight>
                <a:srgbClr val="FFFF00"/>
              </a:highlight>
            </a:endParaRPr>
          </a:p>
          <a:p>
            <a:endParaRPr lang="fr-CA">
              <a:solidFill>
                <a:schemeClr val="tx1"/>
              </a:solidFill>
              <a:highlight>
                <a:srgbClr val="FFFF00"/>
              </a:highlight>
            </a:endParaRPr>
          </a:p>
        </p:txBody>
      </p:sp>
      <p:sp>
        <p:nvSpPr>
          <p:cNvPr id="4" name="Footer Placeholder 2">
            <a:extLst>
              <a:ext uri="{FF2B5EF4-FFF2-40B4-BE49-F238E27FC236}">
                <a16:creationId xmlns:a16="http://schemas.microsoft.com/office/drawing/2014/main" id="{4723D3FE-742C-4A31-9D75-21C6CA9D989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27ADB7B5-27C8-43DA-8B67-FF627C4B61CA}"/>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36</a:t>
            </a:fld>
            <a:endParaRPr lang="en-CA"/>
          </a:p>
        </p:txBody>
      </p:sp>
    </p:spTree>
    <p:extLst>
      <p:ext uri="{BB962C8B-B14F-4D97-AF65-F5344CB8AC3E}">
        <p14:creationId xmlns:p14="http://schemas.microsoft.com/office/powerpoint/2010/main" val="16248351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Pourquoi l’authentification à deux facteurs protège-t-elle encore davantage vos comptes?</a:t>
            </a:r>
          </a:p>
          <a:p>
            <a:endParaRPr lang="fr-CA">
              <a:solidFill>
                <a:schemeClr val="tx1"/>
              </a:solidFill>
            </a:endParaRPr>
          </a:p>
          <a:p>
            <a:pPr marL="171450" indent="-171450">
              <a:buFont typeface="Arial" panose="020B0604020202020204" pitchFamily="34" charset="0"/>
              <a:buChar char="•"/>
            </a:pPr>
            <a:r>
              <a:rPr lang="fr-CA">
                <a:solidFill>
                  <a:schemeClr val="tx1"/>
                </a:solidFill>
              </a:rPr>
              <a:t>Parce que vous avez besoin de deux mots de passe différents pour vous connecter</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Parce que vous avez besoin d’un code qui sera envoyé à un autre appareil pour vous connecter</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Parce que vous recevez un nouveau mot de passe tous les deux jours</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Parce que votre mot de passe doit être composé à la fois de lettres et de chiffres</a:t>
            </a:r>
          </a:p>
          <a:p>
            <a:endParaRPr lang="fr-CA">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37</a:t>
            </a:fld>
            <a:endParaRPr lang="en-CA"/>
          </a:p>
        </p:txBody>
      </p:sp>
      <p:sp>
        <p:nvSpPr>
          <p:cNvPr id="5" name="Footer Placeholder 2">
            <a:extLst>
              <a:ext uri="{FF2B5EF4-FFF2-40B4-BE49-F238E27FC236}">
                <a16:creationId xmlns:a16="http://schemas.microsoft.com/office/drawing/2014/main" id="{18771D61-97BF-4D77-A826-081187374ED6}"/>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8423045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La fonction d’authentification à deux facteurs envoie un code à un autre appareil chaque fois que quelqu’un entre votre mot de passe. Personne ne peut accéder au compte sans ce code.</a:t>
            </a:r>
          </a:p>
          <a:p>
            <a:endParaRPr lang="fr-CA">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r>
              <a:rPr lang="fr-CA" sz="120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Il est judicieux de choisir un mot de passe qui contient des lettres, des chiffres et d’autres caractères, mais il n’est pas nécessaire de changer de mot de passe tous les deux jours.</a:t>
            </a:r>
          </a:p>
          <a:p>
            <a:endParaRPr lang="en-US">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38</a:t>
            </a:fld>
            <a:endParaRPr lang="en-CA"/>
          </a:p>
        </p:txBody>
      </p:sp>
      <p:sp>
        <p:nvSpPr>
          <p:cNvPr id="5" name="Footer Placeholder 2">
            <a:extLst>
              <a:ext uri="{FF2B5EF4-FFF2-40B4-BE49-F238E27FC236}">
                <a16:creationId xmlns:a16="http://schemas.microsoft.com/office/drawing/2014/main" id="{AEBE2B42-1A71-44A3-B649-D9EA3574E02B}"/>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35322369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Que ne faut-il jamais faire sur un réseau Wi-Fi public?</a:t>
            </a:r>
          </a:p>
          <a:p>
            <a:endParaRPr lang="fr-CA">
              <a:solidFill>
                <a:schemeClr val="tx1"/>
              </a:solidFill>
            </a:endParaRPr>
          </a:p>
          <a:p>
            <a:pPr marL="171450" indent="-171450">
              <a:buFont typeface="Arial" panose="020B0604020202020204" pitchFamily="34" charset="0"/>
              <a:buChar char="•"/>
            </a:pPr>
            <a:r>
              <a:rPr lang="fr-CA">
                <a:solidFill>
                  <a:schemeClr val="tx1"/>
                </a:solidFill>
              </a:rPr>
              <a:t>Regarder des vidéos</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Télécharger des photos</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Envoyer des informations bancaires ou de carte de crédit</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Utiliser les réseaux sociaux</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39</a:t>
            </a:fld>
            <a:endParaRPr lang="en-CA"/>
          </a:p>
        </p:txBody>
      </p:sp>
      <p:sp>
        <p:nvSpPr>
          <p:cNvPr id="5" name="Footer Placeholder 2">
            <a:extLst>
              <a:ext uri="{FF2B5EF4-FFF2-40B4-BE49-F238E27FC236}">
                <a16:creationId xmlns:a16="http://schemas.microsoft.com/office/drawing/2014/main" id="{094E2C89-369F-4CF7-8A99-FA16B74C8E5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3717907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Shape 96"/>
          <p:cNvSpPr>
            <a:spLocks noGrp="1"/>
          </p:cNvSpPr>
          <p:nvPr>
            <p:ph type="body" sz="quarter" idx="1"/>
          </p:nvPr>
        </p:nvSpPr>
        <p:spPr/>
        <p:txBody>
          <a:bodyPr/>
          <a:lstStyle/>
          <a:p>
            <a:r>
              <a:rPr lang="fr-CA">
                <a:solidFill>
                  <a:schemeClr val="tx1"/>
                </a:solidFill>
                <a:effectLst/>
              </a:rPr>
              <a:t>Au terme de cet atelier, vous saurez comment :</a:t>
            </a:r>
            <a:endParaRPr lang="fr-CA">
              <a:solidFill>
                <a:schemeClr val="tx1"/>
              </a:solidFill>
            </a:endParaRPr>
          </a:p>
          <a:p>
            <a:endParaRPr lang="en-CA">
              <a:solidFill>
                <a:schemeClr val="tx1"/>
              </a:solidFill>
            </a:endParaRPr>
          </a:p>
          <a:p>
            <a:pPr marL="171450" indent="-171450">
              <a:buFont typeface="Arial" panose="020B0604020202020204" pitchFamily="34" charset="0"/>
              <a:buChar char="•"/>
            </a:pPr>
            <a:r>
              <a:rPr lang="fr-CA">
                <a:solidFill>
                  <a:schemeClr val="tx1"/>
                </a:solidFill>
              </a:rPr>
              <a:t>assurer la sécurité de vos comptes et de vos appareils;</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retrouver un appareil perdu, comme un téléphone;</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protéger votre vie personnelle en ligne;</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trouver et supprimer les logiciels espions de votre téléphone.</a:t>
            </a:r>
          </a:p>
          <a:p>
            <a:endParaRPr lang="en-CA">
              <a:solidFill>
                <a:schemeClr val="tx1"/>
              </a:solidFill>
            </a:endParaRPr>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4</a:t>
            </a:fld>
            <a:endParaRPr lang="en-CA"/>
          </a:p>
        </p:txBody>
      </p:sp>
      <p:sp>
        <p:nvSpPr>
          <p:cNvPr id="7" name="Slide Image Placeholder 6"/>
          <p:cNvSpPr>
            <a:spLocks noGrp="1" noRot="1" noChangeAspect="1"/>
          </p:cNvSpPr>
          <p:nvPr>
            <p:ph type="sldImg"/>
          </p:nvPr>
        </p:nvSpPr>
        <p:spPr/>
      </p:sp>
      <p:sp>
        <p:nvSpPr>
          <p:cNvPr id="11" name="Footer Placeholder 2">
            <a:extLst>
              <a:ext uri="{FF2B5EF4-FFF2-40B4-BE49-F238E27FC236}">
                <a16:creationId xmlns:a16="http://schemas.microsoft.com/office/drawing/2014/main" id="{0A9A5C63-211C-486E-9C20-95EF2D597A10}"/>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8234165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effectLst/>
                <a:ea typeface="Calibri" panose="020F0502020204030204" pitchFamily="34" charset="0"/>
                <a:cs typeface="Times New Roman" panose="02020603050405020304" pitchFamily="18" charset="0"/>
              </a:rPr>
              <a:t>Il est géné</a:t>
            </a:r>
            <a:r>
              <a:rPr lang="fr-CA">
                <a:solidFill>
                  <a:schemeClr val="tx1"/>
                </a:solidFill>
                <a:ea typeface="Calibri" panose="020F0502020204030204" pitchFamily="34" charset="0"/>
                <a:cs typeface="Times New Roman" panose="02020603050405020304" pitchFamily="18" charset="0"/>
              </a:rPr>
              <a:t>ralement sécuritaire de naviguer sur un réseau Wi-Fi public, mais n’envoyez pas d’informations sur votre compte bancaire ou votre carte de crédit, ce qui signifie également ne pas faire d’achats en ligne!</a:t>
            </a:r>
          </a:p>
          <a:p>
            <a:endParaRPr lang="en-US">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40</a:t>
            </a:fld>
            <a:endParaRPr lang="en-CA"/>
          </a:p>
        </p:txBody>
      </p:sp>
      <p:sp>
        <p:nvSpPr>
          <p:cNvPr id="5" name="Footer Placeholder 2">
            <a:extLst>
              <a:ext uri="{FF2B5EF4-FFF2-40B4-BE49-F238E27FC236}">
                <a16:creationId xmlns:a16="http://schemas.microsoft.com/office/drawing/2014/main" id="{173325D1-488D-410C-8296-48A6A433B39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8787812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Combien de programmes anti-maliciel devriez-vous exécuter?</a:t>
            </a:r>
          </a:p>
          <a:p>
            <a:endParaRPr lang="fr-CA">
              <a:solidFill>
                <a:schemeClr val="tx1"/>
              </a:solidFill>
            </a:endParaRPr>
          </a:p>
          <a:p>
            <a:pPr marL="171450" indent="-171450">
              <a:buFont typeface="Arial" panose="020B0604020202020204" pitchFamily="34" charset="0"/>
              <a:buChar char="•"/>
            </a:pPr>
            <a:r>
              <a:rPr lang="fr-CA">
                <a:solidFill>
                  <a:schemeClr val="tx1"/>
                </a:solidFill>
              </a:rPr>
              <a:t>Aucun</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Un</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Deux, par prudence</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Le plus grand nombre possible</a:t>
            </a:r>
          </a:p>
          <a:p>
            <a:endParaRPr lang="en-US">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41</a:t>
            </a:fld>
            <a:endParaRPr lang="en-CA"/>
          </a:p>
        </p:txBody>
      </p:sp>
      <p:sp>
        <p:nvSpPr>
          <p:cNvPr id="5" name="Footer Placeholder 2">
            <a:extLst>
              <a:ext uri="{FF2B5EF4-FFF2-40B4-BE49-F238E27FC236}">
                <a16:creationId xmlns:a16="http://schemas.microsoft.com/office/drawing/2014/main" id="{88254BE6-5959-4917-825A-43F76E82329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9504036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Vous avez besoin d’un programme anti-maliciel, mais il est préférable de n’en exécuter qu’un seul. Les programmes pourraient se gêner mutuellement si vous en exécutez plus d’un.</a:t>
            </a:r>
          </a:p>
          <a:p>
            <a:endParaRPr lang="en-CA"/>
          </a:p>
        </p:txBody>
      </p:sp>
      <p:sp>
        <p:nvSpPr>
          <p:cNvPr id="4" name="Slide Number Placeholder 3"/>
          <p:cNvSpPr>
            <a:spLocks noGrp="1"/>
          </p:cNvSpPr>
          <p:nvPr>
            <p:ph type="sldNum" sz="quarter" idx="5"/>
          </p:nvPr>
        </p:nvSpPr>
        <p:spPr/>
        <p:txBody>
          <a:bodyPr/>
          <a:lstStyle/>
          <a:p>
            <a:fld id="{DE5C2B8F-5ADC-43DA-8F91-FCBC985BC329}" type="slidenum">
              <a:rPr lang="en-CA" smtClean="0"/>
              <a:t>42</a:t>
            </a:fld>
            <a:endParaRPr lang="en-CA"/>
          </a:p>
        </p:txBody>
      </p:sp>
      <p:sp>
        <p:nvSpPr>
          <p:cNvPr id="5" name="Footer Placeholder 2">
            <a:extLst>
              <a:ext uri="{FF2B5EF4-FFF2-40B4-BE49-F238E27FC236}">
                <a16:creationId xmlns:a16="http://schemas.microsoft.com/office/drawing/2014/main" id="{9F7DE39D-91CB-449C-A8BB-C799DF3322CA}"/>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7721221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Comment pouvez-vous déterminer que quelque chose cloche sur votre appareil ou l’un de vos comptes?</a:t>
            </a:r>
          </a:p>
          <a:p>
            <a:endParaRPr lang="en-US">
              <a:solidFill>
                <a:schemeClr val="tx1"/>
              </a:solidFill>
            </a:endParaRPr>
          </a:p>
          <a:p>
            <a:pPr marL="171450" indent="-171450">
              <a:buFont typeface="Arial" panose="020B0604020202020204" pitchFamily="34" charset="0"/>
              <a:buChar char="•"/>
            </a:pPr>
            <a:r>
              <a:rPr lang="fr-CA">
                <a:solidFill>
                  <a:schemeClr val="tx1"/>
                </a:solidFill>
              </a:rPr>
              <a:t>Des personnes reçoivent des messages que vous n’avez pas envoyés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Vous ne pouvez pas vous connecter à vos comptes.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Votre appareil est anormalement lent.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Toutes ces réponses.</a:t>
            </a:r>
          </a:p>
          <a:p>
            <a:endParaRPr lang="en-US">
              <a:solidFill>
                <a:schemeClr val="tx1"/>
              </a:solidFill>
            </a:endParaRPr>
          </a:p>
          <a:p>
            <a:endParaRPr lang="en-US">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43</a:t>
            </a:fld>
            <a:endParaRPr lang="en-CA"/>
          </a:p>
        </p:txBody>
      </p:sp>
      <p:sp>
        <p:nvSpPr>
          <p:cNvPr id="5" name="Footer Placeholder 2">
            <a:extLst>
              <a:ext uri="{FF2B5EF4-FFF2-40B4-BE49-F238E27FC236}">
                <a16:creationId xmlns:a16="http://schemas.microsoft.com/office/drawing/2014/main" id="{5FCF132E-6F87-46E7-9601-2868FAF582D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60226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effectLst/>
                <a:ea typeface="Calibri" panose="020F0502020204030204" pitchFamily="34" charset="0"/>
                <a:cs typeface="Times New Roman" panose="02020603050405020304" pitchFamily="18" charset="0"/>
              </a:rPr>
              <a:t>Ce sont tous des signes qui indiquent que vous avez un problème sur votre appareil ou votre compte et que vous avez besoin d’aide.</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44</a:t>
            </a:fld>
            <a:endParaRPr lang="en-CA"/>
          </a:p>
        </p:txBody>
      </p:sp>
      <p:sp>
        <p:nvSpPr>
          <p:cNvPr id="5" name="Footer Placeholder 2">
            <a:extLst>
              <a:ext uri="{FF2B5EF4-FFF2-40B4-BE49-F238E27FC236}">
                <a16:creationId xmlns:a16="http://schemas.microsoft.com/office/drawing/2014/main" id="{1B066C56-6575-4C3B-8D01-B1D327BC3A9C}"/>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40245939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Shape 253"/>
          <p:cNvSpPr>
            <a:spLocks noGrp="1" noRot="1" noChangeAspect="1"/>
          </p:cNvSpPr>
          <p:nvPr>
            <p:ph type="sldImg"/>
          </p:nvPr>
        </p:nvSpPr>
        <p:spPr>
          <a:xfrm>
            <a:off x="1165225" y="692150"/>
            <a:ext cx="4619625" cy="3463925"/>
          </a:xfrm>
          <a:prstGeom prst="rect">
            <a:avLst/>
          </a:prstGeom>
        </p:spPr>
        <p:txBody>
          <a:bodyPr/>
          <a:lstStyle/>
          <a:p>
            <a:endParaRPr/>
          </a:p>
        </p:txBody>
      </p:sp>
      <p:sp>
        <p:nvSpPr>
          <p:cNvPr id="254" name="Shape 254"/>
          <p:cNvSpPr>
            <a:spLocks noGrp="1"/>
          </p:cNvSpPr>
          <p:nvPr>
            <p:ph type="body" sz="quarter" idx="1"/>
          </p:nvPr>
        </p:nvSpPr>
        <p:spPr>
          <a:prstGeom prst="rect">
            <a:avLst/>
          </a:prstGeom>
        </p:spPr>
        <p:txBody>
          <a:bodyPr/>
          <a:lstStyle/>
          <a:p>
            <a:r>
              <a:rPr lang="fr-CA"/>
              <a:t>Essayez de faire l’</a:t>
            </a:r>
            <a:r>
              <a:rPr lang="fr-CA" i="1"/>
              <a:t>une</a:t>
            </a:r>
            <a:r>
              <a:rPr lang="fr-CA"/>
              <a:t> des</a:t>
            </a:r>
            <a:r>
              <a:rPr lang="fr-CA" baseline="0"/>
              <a:t> choses dont nous avons parlé au cours des dernières minutes :</a:t>
            </a:r>
            <a:endParaRPr lang="fr-CA"/>
          </a:p>
          <a:p>
            <a:endParaRPr lang="fr-CA"/>
          </a:p>
          <a:p>
            <a:pPr marL="171450" indent="-171450">
              <a:buFont typeface="Arial" panose="020B0604020202020204" pitchFamily="34" charset="0"/>
              <a:buChar char="•"/>
            </a:pPr>
            <a:r>
              <a:rPr lang="fr-CA"/>
              <a:t>configurer l’authentification</a:t>
            </a:r>
            <a:r>
              <a:rPr lang="fr-CA" baseline="0"/>
              <a:t> à deux facteurs</a:t>
            </a:r>
            <a:r>
              <a:rPr lang="fr-CA"/>
              <a:t>;</a:t>
            </a:r>
          </a:p>
          <a:p>
            <a:pPr marL="171450" indent="-171450">
              <a:buFont typeface="Arial" panose="020B0604020202020204" pitchFamily="34" charset="0"/>
              <a:buChar char="•"/>
            </a:pPr>
            <a:endParaRPr lang="fr-CA"/>
          </a:p>
          <a:p>
            <a:pPr marL="171450" indent="-171450">
              <a:buFont typeface="Arial" panose="020B0604020202020204" pitchFamily="34" charset="0"/>
              <a:buChar char="•"/>
            </a:pPr>
            <a:r>
              <a:rPr lang="fr-CA"/>
              <a:t>configurer</a:t>
            </a:r>
            <a:r>
              <a:rPr lang="fr-CA" baseline="0"/>
              <a:t> vos réseaux sociaux afin de recevoir une alerte si quelqu’un d’autre tente de se connecter;</a:t>
            </a:r>
            <a:endParaRPr lang="fr-CA"/>
          </a:p>
          <a:p>
            <a:pPr marL="171450" indent="-171450">
              <a:buFont typeface="Arial" panose="020B0604020202020204" pitchFamily="34" charset="0"/>
              <a:buChar char="•"/>
            </a:pPr>
            <a:endParaRPr lang="fr-CA"/>
          </a:p>
          <a:p>
            <a:pPr marL="171450" indent="-171450">
              <a:buFont typeface="Arial" panose="020B0604020202020204" pitchFamily="34" charset="0"/>
              <a:buChar char="•"/>
            </a:pPr>
            <a:r>
              <a:rPr lang="fr-CA"/>
              <a:t>désactiver le Bluetooth, la localisation ou AirDrop;</a:t>
            </a:r>
          </a:p>
          <a:p>
            <a:pPr marL="171450" indent="-171450">
              <a:buFont typeface="Arial" panose="020B0604020202020204" pitchFamily="34" charset="0"/>
              <a:buChar char="•"/>
            </a:pPr>
            <a:endParaRPr lang="fr-CA"/>
          </a:p>
          <a:p>
            <a:pPr marL="171450" indent="-171450">
              <a:buFont typeface="Arial" panose="020B0604020202020204" pitchFamily="34" charset="0"/>
              <a:buChar char="•"/>
            </a:pPr>
            <a:r>
              <a:rPr lang="fr-CA"/>
              <a:t>localiser votre appareil à distance.</a:t>
            </a:r>
          </a:p>
          <a:p>
            <a:endParaRPr lang="fr-CA"/>
          </a:p>
        </p:txBody>
      </p:sp>
      <p:sp>
        <p:nvSpPr>
          <p:cNvPr id="4" name="Footer Placeholder 2">
            <a:extLst>
              <a:ext uri="{FF2B5EF4-FFF2-40B4-BE49-F238E27FC236}">
                <a16:creationId xmlns:a16="http://schemas.microsoft.com/office/drawing/2014/main" id="{1BE3F406-F6E9-412A-BF8E-4E7E94ABC3C1}"/>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2A943830-DC41-416A-AAE6-78F04901C8A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45</a:t>
            </a:fld>
            <a:endParaRPr lang="en-CA"/>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Avant de poursuivre, arrêtons-nous un instant pour voir si quelqu’un souhaite faire une pause ou a besoin de soutien.</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46</a:t>
            </a:fld>
            <a:endParaRPr lang="en-CA"/>
          </a:p>
        </p:txBody>
      </p:sp>
      <p:sp>
        <p:nvSpPr>
          <p:cNvPr id="5" name="Footer Placeholder 2">
            <a:extLst>
              <a:ext uri="{FF2B5EF4-FFF2-40B4-BE49-F238E27FC236}">
                <a16:creationId xmlns:a16="http://schemas.microsoft.com/office/drawing/2014/main" id="{3F73EAE2-5EC8-4A7E-943F-7F7C8946E5FF}"/>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1165225" y="692150"/>
            <a:ext cx="4619625" cy="3463925"/>
          </a:xfrm>
          <a:prstGeom prst="rect">
            <a:avLst/>
          </a:prstGeom>
        </p:spPr>
        <p:txBody>
          <a:bodyPr/>
          <a:lstStyle/>
          <a:p>
            <a:endParaRPr/>
          </a:p>
        </p:txBody>
      </p:sp>
      <p:sp>
        <p:nvSpPr>
          <p:cNvPr id="258" name="Shape 258"/>
          <p:cNvSpPr>
            <a:spLocks noGrp="1"/>
          </p:cNvSpPr>
          <p:nvPr>
            <p:ph type="body" sz="quarter" idx="1"/>
          </p:nvPr>
        </p:nvSpPr>
        <p:spPr>
          <a:prstGeom prst="rect">
            <a:avLst/>
          </a:prstGeom>
        </p:spPr>
        <p:txBody>
          <a:bodyPr/>
          <a:lstStyle/>
          <a:p>
            <a:r>
              <a:rPr lang="fr-CA"/>
              <a:t>Bien</a:t>
            </a:r>
            <a:r>
              <a:rPr lang="fr-CA" baseline="0"/>
              <a:t> sûr, la vie privée et la sécurité ne se limitent pas aux appareils et aux comptes. De nos jours, une grande partie de notre vie personnelle se retrouve en ligne et il est également important de la protéger.</a:t>
            </a:r>
            <a:endParaRPr/>
          </a:p>
        </p:txBody>
      </p:sp>
      <p:sp>
        <p:nvSpPr>
          <p:cNvPr id="4" name="Footer Placeholder 2">
            <a:extLst>
              <a:ext uri="{FF2B5EF4-FFF2-40B4-BE49-F238E27FC236}">
                <a16:creationId xmlns:a16="http://schemas.microsoft.com/office/drawing/2014/main" id="{D003FF61-EA19-46A8-8222-F9234D2F0AB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B72E73E1-6D28-4BF3-ADEB-9989FD8017D3}"/>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47</a:t>
            </a:fld>
            <a:endParaRPr lang="en-CA"/>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xfrm>
            <a:off x="1165225" y="692150"/>
            <a:ext cx="4619625" cy="3463925"/>
          </a:xfrm>
          <a:prstGeom prst="rect">
            <a:avLst/>
          </a:prstGeom>
        </p:spPr>
        <p:txBody>
          <a:bodyPr/>
          <a:lstStyle/>
          <a:p>
            <a:endParaRPr/>
          </a:p>
        </p:txBody>
      </p:sp>
      <p:sp>
        <p:nvSpPr>
          <p:cNvPr id="262" name="Shape 262"/>
          <p:cNvSpPr>
            <a:spLocks noGrp="1"/>
          </p:cNvSpPr>
          <p:nvPr>
            <p:ph type="body" sz="quarter" idx="1"/>
          </p:nvPr>
        </p:nvSpPr>
        <p:spPr>
          <a:xfrm>
            <a:off x="926677" y="4387135"/>
            <a:ext cx="5096722" cy="4479373"/>
          </a:xfrm>
          <a:prstGeom prst="rect">
            <a:avLst/>
          </a:prstGeom>
        </p:spPr>
        <p:txBody>
          <a:bodyPr/>
          <a:lstStyle/>
          <a:p>
            <a:r>
              <a:rPr lang="fr-CA" sz="950">
                <a:solidFill>
                  <a:schemeClr val="tx1"/>
                </a:solidFill>
              </a:rPr>
              <a:t>Voyons maintenant quelques conseils pour protéger vos informations lors de rencontres en ligne.</a:t>
            </a:r>
          </a:p>
          <a:p>
            <a:endParaRPr lang="fr-CA" sz="950">
              <a:solidFill>
                <a:schemeClr val="tx1"/>
              </a:solidFill>
            </a:endParaRPr>
          </a:p>
          <a:p>
            <a:r>
              <a:rPr lang="fr-CA" sz="950">
                <a:solidFill>
                  <a:schemeClr val="tx1"/>
                </a:solidFill>
              </a:rPr>
              <a:t>Il n’est jamais trop tôt dans une relation pour commencer à penser à votre sécurité.</a:t>
            </a:r>
          </a:p>
          <a:p>
            <a:endParaRPr lang="fr-CA" sz="950">
              <a:solidFill>
                <a:schemeClr val="tx1"/>
              </a:solidFill>
            </a:endParaRPr>
          </a:p>
          <a:p>
            <a:r>
              <a:rPr lang="fr-CA" sz="950">
                <a:solidFill>
                  <a:schemeClr val="tx1"/>
                </a:solidFill>
              </a:rPr>
              <a:t>Si vous utilisez une application de rencontres en ligne, utilisez un service de messagerie Web gratuit comme Gmail ou Outlook pour créer une nouvelle adresse électronique et utilisez-la pour vous inscrire à une application. Vous pouvez également créer une adresse électronique « jetable » sur SharkLasers.com ou ProtonMail.com. Ces deux sites sont de bonnes options pour préserver la confidentialité de votre adresse électronique lorsque vous faites des rencontres en ligne. En séparant votre adresse électronique principale, vous contribuez à garder confidentielles certaines informations.</a:t>
            </a:r>
          </a:p>
          <a:p>
            <a:endParaRPr lang="fr-CA" sz="950">
              <a:solidFill>
                <a:schemeClr val="tx1"/>
              </a:solidFill>
            </a:endParaRPr>
          </a:p>
          <a:p>
            <a:r>
              <a:rPr lang="fr-CA" sz="950">
                <a:solidFill>
                  <a:schemeClr val="tx1"/>
                </a:solidFill>
              </a:rPr>
              <a:t>Jetons maintenant un coup d’œil à la politique de confidentialité et aux conditions d’utilisation d’une application de rencontres. Il n’est pas toujours nécessaire de tout lire, mais vous devriez savoir si vous pouvez supprimer entièrement vos photos et vos autres publications après avoir fermé votre compte.</a:t>
            </a:r>
          </a:p>
          <a:p>
            <a:endParaRPr lang="fr-CA" sz="950">
              <a:solidFill>
                <a:schemeClr val="tx1"/>
              </a:solidFill>
            </a:endParaRPr>
          </a:p>
          <a:p>
            <a:r>
              <a:rPr lang="fr-CA" sz="950">
                <a:solidFill>
                  <a:schemeClr val="tx1"/>
                </a:solidFill>
              </a:rPr>
              <a:t>Une fois que vous avez établi un lien avec une personne, ne partagez pas de renseignements personnels, en particulier ceux qui pourraient être utilisés pour vous retrouver dans la vie réelle, comme une adresse ou un numéro de téléphone, tant que vous ne vous sentez pas à l’aide avec le partage de ces informations.</a:t>
            </a:r>
          </a:p>
          <a:p>
            <a:endParaRPr lang="fr-CA" sz="950">
              <a:solidFill>
                <a:schemeClr val="tx1"/>
              </a:solidFill>
            </a:endParaRPr>
          </a:p>
          <a:p>
            <a:r>
              <a:rPr lang="fr-CA" sz="950">
                <a:solidFill>
                  <a:schemeClr val="tx1"/>
                </a:solidFill>
              </a:rPr>
              <a:t>Les « fraudes amoureuses », où des personnes vous demandent de l’argent pour les aider à quitter leur pays ou à régler des problèmes, sont fréquentes sur les sites de rencontres. N’envoyez jamais d’argent à une personne rencontrée sur un site ou une application de rencontres.</a:t>
            </a:r>
          </a:p>
          <a:p>
            <a:endParaRPr lang="fr-CA" sz="950">
              <a:solidFill>
                <a:schemeClr val="tx1"/>
              </a:solidFill>
            </a:endParaRPr>
          </a:p>
          <a:p>
            <a:r>
              <a:rPr lang="fr-CA" sz="950">
                <a:solidFill>
                  <a:schemeClr val="tx1"/>
                </a:solidFill>
              </a:rPr>
              <a:t>Si vous décidez de rencontrer en personne une personne rencontrée sur l’application, organisez la première rencontre dans un lieu public et informez-en un ami ou un membre de votre famille. Vous pouvez leur demander de prendre de vos nouvelles pendant la rencontre afin de vous donner une excuse pour partir si les choses ne se passent pas bien.</a:t>
            </a:r>
          </a:p>
        </p:txBody>
      </p:sp>
      <p:sp>
        <p:nvSpPr>
          <p:cNvPr id="4" name="Footer Placeholder 2">
            <a:extLst>
              <a:ext uri="{FF2B5EF4-FFF2-40B4-BE49-F238E27FC236}">
                <a16:creationId xmlns:a16="http://schemas.microsoft.com/office/drawing/2014/main" id="{95842866-24F4-4C86-8363-31D1E86E52F6}"/>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BBBC5179-E32B-4DA2-AFF1-AA16912C2034}"/>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48</a:t>
            </a:fld>
            <a:endParaRPr lang="en-CA"/>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Il est également utile de vérifier quels outils de sécurité ont été intégrés au site ou à l’application de rencontres. Comment pouvez-vous signaler un cas de harcèlement ou l’envoi de photos indésirables? Comment pouvez-vous bloquer une personne si nécessaire?</a:t>
            </a:r>
          </a:p>
          <a:p>
            <a:endParaRPr lang="fr-CA">
              <a:solidFill>
                <a:schemeClr val="tx1"/>
              </a:solidFill>
            </a:endParaRPr>
          </a:p>
          <a:p>
            <a:r>
              <a:rPr lang="fr-CA">
                <a:solidFill>
                  <a:schemeClr val="tx1"/>
                </a:solidFill>
              </a:rPr>
              <a:t>Il est important de vous fier à votre instinct lorsque vous entamez une relation en ligne. Si quelqu’un vous met de la pression ou se montre agressif en demandant à vous rencontrer en personne, vous demande des photos ou se met en colère si vous ne répondez pas à ses messages, bloquez-le immédiatement. </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49</a:t>
            </a:fld>
            <a:endParaRPr lang="en-CA"/>
          </a:p>
        </p:txBody>
      </p:sp>
      <p:sp>
        <p:nvSpPr>
          <p:cNvPr id="5" name="Footer Placeholder 2">
            <a:extLst>
              <a:ext uri="{FF2B5EF4-FFF2-40B4-BE49-F238E27FC236}">
                <a16:creationId xmlns:a16="http://schemas.microsoft.com/office/drawing/2014/main" id="{8CE39E5C-1422-4130-96FB-2899A111721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408852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algn="l"/>
            <a:r>
              <a:rPr lang="fr-CA"/>
              <a:t>[N'hésitez pas à adapter le script suivant pour qu'il soit accessible, en vous basant sur votre connaissance des besoins des participants à l'atelier]. </a:t>
            </a:r>
            <a:endParaRPr lang="en-US"/>
          </a:p>
          <a:p>
            <a:pPr algn="l"/>
            <a:r>
              <a:rPr lang="en-US"/>
              <a:t> </a:t>
            </a:r>
            <a:endParaRPr lang="fr-CA"/>
          </a:p>
          <a:p>
            <a:pPr algn="l"/>
            <a:r>
              <a:rPr lang="fr"/>
              <a:t>Il y a deux occasions de fournir un retour sur ce programme à l'équipe de HabiloMédias qui a développé cet atelier : présentement, avant d'entrer dans le contenu de l'atelier, et une autre fois à la toute fin.  Ces sondages d'évaluation aideront l'équipe de </a:t>
            </a:r>
            <a:r>
              <a:rPr lang="fr" err="1"/>
              <a:t>HabiloMédias</a:t>
            </a:r>
            <a:r>
              <a:rPr lang="fr"/>
              <a:t> à mieux comprendre si les ateliers réussissent à soutenir vos connaissances, vos compétences et votre confiance dans le domaine numérique. </a:t>
            </a:r>
            <a:endParaRPr lang="en-CA"/>
          </a:p>
          <a:p>
            <a:pPr algn="l"/>
            <a:r>
              <a:rPr lang="fr"/>
              <a:t> </a:t>
            </a:r>
            <a:endParaRPr lang="fr-CA"/>
          </a:p>
          <a:p>
            <a:pPr algn="l"/>
            <a:r>
              <a:rPr lang="fr-CA"/>
              <a:t>L'objectif de cette évaluation est d'évaluer la valeur et l'impact du contenu de l'atelier et d'aider l'équipe de HabiloMédias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p>
          <a:p>
            <a:pPr algn="l"/>
            <a:r>
              <a:rPr lang="fr-CA"/>
              <a:t> </a:t>
            </a:r>
          </a:p>
          <a:p>
            <a:pPr algn="l"/>
            <a:r>
              <a:rPr lang="fr"/>
              <a:t>Pour comparer les réponses avant et après l'atelier, </a:t>
            </a:r>
            <a:r>
              <a:rPr lang="fr" err="1"/>
              <a:t>HabiloMédias</a:t>
            </a:r>
            <a:r>
              <a:rPr lang="fr"/>
              <a:t> doit relier les réponses des participants à l'enquête d'évaluation. Pour ce faire, tout en garantissant la confidentialité de vos réponses, </a:t>
            </a:r>
            <a:r>
              <a:rPr lang="fr" err="1"/>
              <a:t>HabiloMédias</a:t>
            </a:r>
            <a:r>
              <a:rPr lang="fr"/>
              <a:t> utilise un code unique appelé « identifiant ».</a:t>
            </a:r>
            <a:endParaRPr lang="fr-CA"/>
          </a:p>
          <a:p>
            <a:pPr algn="l"/>
            <a:r>
              <a:rPr lang="fr-CA"/>
              <a:t> </a:t>
            </a:r>
          </a:p>
          <a:p>
            <a:pPr algn="l"/>
            <a:r>
              <a:rPr lang="fr-CA"/>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p>
          <a:p>
            <a:pPr algn="l"/>
            <a:r>
              <a:rPr lang="fr-CA"/>
              <a:t> </a:t>
            </a:r>
          </a:p>
          <a:p>
            <a:pPr algn="l"/>
            <a:r>
              <a:rPr lang="fr"/>
              <a:t>Ce mot permettra à </a:t>
            </a:r>
            <a:r>
              <a:rPr lang="fr" err="1"/>
              <a:t>HabiloMédias</a:t>
            </a:r>
            <a:r>
              <a:rPr lang="fr"/>
              <a:t> d'établir un lien entre les réponses que vous donnez avant et après l'atelier, sans utiliser d'informations permettant de vous identifier. </a:t>
            </a:r>
            <a:endParaRPr lang="fr-CA"/>
          </a:p>
          <a:p>
            <a:pPr algn="l"/>
            <a:r>
              <a:rPr lang="fr"/>
              <a:t> </a:t>
            </a:r>
            <a:endParaRPr lang="fr-CA"/>
          </a:p>
          <a:p>
            <a:pPr algn="l"/>
            <a:r>
              <a:rPr lang="fr-CA"/>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p>
          <a:p>
            <a:endParaRPr lang="fr-CA"/>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5</a:t>
            </a:fld>
            <a:endParaRPr lang="en-CA"/>
          </a:p>
        </p:txBody>
      </p:sp>
      <p:sp>
        <p:nvSpPr>
          <p:cNvPr id="5" name="Footer Placeholder 2">
            <a:extLst>
              <a:ext uri="{FF2B5EF4-FFF2-40B4-BE49-F238E27FC236}">
                <a16:creationId xmlns:a16="http://schemas.microsoft.com/office/drawing/2014/main" id="{99CF76D5-AA66-4600-B31B-59C31E8967EB}"/>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a:solidFill>
                  <a:schemeClr val="tx1"/>
                </a:solidFill>
              </a:rPr>
              <a:t>Les sextos, c’est-à-dire l’envoi de photos nues ou séduisantes de vous à quelqu’un d’autre, peuvent faire partie d’une relation saine, mais peuvent aussi être comporter des risques.</a:t>
            </a:r>
          </a:p>
          <a:p>
            <a:endParaRPr lang="en-CA"/>
          </a:p>
        </p:txBody>
      </p:sp>
      <p:sp>
        <p:nvSpPr>
          <p:cNvPr id="4" name="Slide Number Placeholder 3"/>
          <p:cNvSpPr>
            <a:spLocks noGrp="1"/>
          </p:cNvSpPr>
          <p:nvPr>
            <p:ph type="sldNum" sz="quarter" idx="5"/>
          </p:nvPr>
        </p:nvSpPr>
        <p:spPr/>
        <p:txBody>
          <a:bodyPr/>
          <a:lstStyle/>
          <a:p>
            <a:fld id="{DE5C2B8F-5ADC-43DA-8F91-FCBC985BC329}" type="slidenum">
              <a:rPr lang="en-CA" smtClean="0"/>
              <a:t>50</a:t>
            </a:fld>
            <a:endParaRPr lang="en-CA"/>
          </a:p>
        </p:txBody>
      </p:sp>
      <p:sp>
        <p:nvSpPr>
          <p:cNvPr id="5" name="Footer Placeholder 2">
            <a:extLst>
              <a:ext uri="{FF2B5EF4-FFF2-40B4-BE49-F238E27FC236}">
                <a16:creationId xmlns:a16="http://schemas.microsoft.com/office/drawing/2014/main" id="{C403B6AC-AB5A-429C-A99B-B1D50195564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6906479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xfrm>
            <a:off x="1165225" y="692150"/>
            <a:ext cx="4619625" cy="3463925"/>
          </a:xfrm>
          <a:prstGeom prst="rect">
            <a:avLst/>
          </a:prstGeom>
        </p:spPr>
        <p:txBody>
          <a:bodyPr/>
          <a:lstStyle/>
          <a:p>
            <a:r>
              <a:rPr lang="en-CA"/>
              <a:t>4</a:t>
            </a:r>
            <a:endParaRPr/>
          </a:p>
        </p:txBody>
      </p:sp>
      <p:sp>
        <p:nvSpPr>
          <p:cNvPr id="266" name="Shape 266"/>
          <p:cNvSpPr>
            <a:spLocks noGrp="1"/>
          </p:cNvSpPr>
          <p:nvPr>
            <p:ph type="body" sz="quarter" idx="1"/>
          </p:nvPr>
        </p:nvSpPr>
        <p:spPr>
          <a:prstGeom prst="rect">
            <a:avLst/>
          </a:prstGeom>
        </p:spPr>
        <p:txBody>
          <a:bodyPr/>
          <a:lstStyle/>
          <a:p>
            <a:r>
              <a:rPr lang="fr-CA"/>
              <a:t>Le sextage, ou l’envoi à quelqu’un d’autre de photos nues</a:t>
            </a:r>
            <a:r>
              <a:rPr lang="fr-CA" baseline="0"/>
              <a:t> ou sexy de vous, peut s’inscrire dans une relation saine, mais comporte également des risques.</a:t>
            </a:r>
            <a:endParaRPr/>
          </a:p>
          <a:p>
            <a:endParaRPr/>
          </a:p>
          <a:p>
            <a:r>
              <a:rPr lang="fr-CA"/>
              <a:t>N’envoyez jamais de</a:t>
            </a:r>
            <a:r>
              <a:rPr lang="fr-CA" baseline="0"/>
              <a:t> sexto à moins que le destinataire vous ait clairement signifié son intérêt.</a:t>
            </a:r>
            <a:endParaRPr/>
          </a:p>
          <a:p>
            <a:endParaRPr/>
          </a:p>
          <a:p>
            <a:r>
              <a:rPr lang="fr-CA"/>
              <a:t>Si vous envoyez un sexto, n’oubliez pas qu’il est impossible d’empêcher</a:t>
            </a:r>
            <a:r>
              <a:rPr lang="fr-CA" baseline="0"/>
              <a:t> une personne d’en faire des copies en ligne, et ce, même avec une application comme Snapchat.</a:t>
            </a:r>
            <a:r>
              <a:t> </a:t>
            </a:r>
          </a:p>
          <a:p>
            <a:endParaRPr/>
          </a:p>
          <a:p>
            <a:r>
              <a:rPr lang="fr-CA"/>
              <a:t>Ne montrez</a:t>
            </a:r>
            <a:r>
              <a:rPr lang="fr-CA" baseline="0"/>
              <a:t> jamais votre visage, de tatouages distinctifs, ou tout élément susceptible de vous identifier.</a:t>
            </a:r>
            <a:endParaRPr/>
          </a:p>
          <a:p>
            <a:endParaRPr/>
          </a:p>
          <a:p>
            <a:r>
              <a:rPr lang="fr-CA"/>
              <a:t>Si vous recevez un sexto non</a:t>
            </a:r>
            <a:r>
              <a:rPr lang="fr-CA" baseline="0"/>
              <a:t> sollicité, bloquez immédiatement l’expéditeur (nous avons vu comment faire dans le cadre de l’atelier </a:t>
            </a:r>
            <a:r>
              <a:rPr lang="fr-CA" i="1" baseline="0"/>
              <a:t>Explorer la vie privée en ligne</a:t>
            </a:r>
            <a:r>
              <a:t>). </a:t>
            </a:r>
            <a:r>
              <a:rPr lang="fr-CA"/>
              <a:t>Si vous possédez un appareil Apple, désactivez </a:t>
            </a:r>
            <a:r>
              <a:rPr err="1"/>
              <a:t>AirDrop</a:t>
            </a:r>
            <a:r>
              <a:t>.</a:t>
            </a:r>
          </a:p>
          <a:p>
            <a:endParaRPr/>
          </a:p>
          <a:p>
            <a:r>
              <a:rPr lang="fr-CA"/>
              <a:t>Si vous recevez un sexto</a:t>
            </a:r>
            <a:r>
              <a:rPr lang="fr-CA" baseline="0"/>
              <a:t> </a:t>
            </a:r>
            <a:r>
              <a:rPr lang="fr-CA" i="1"/>
              <a:t>sollicité</a:t>
            </a:r>
            <a:r>
              <a:t>, </a:t>
            </a:r>
            <a:r>
              <a:rPr lang="fr-CA"/>
              <a:t>ne le partagez pas et ne le montrez pas sans le</a:t>
            </a:r>
            <a:r>
              <a:rPr lang="fr-CA" baseline="0"/>
              <a:t> consentement de la personne concernée.</a:t>
            </a:r>
            <a:endParaRPr lang="en-CA"/>
          </a:p>
          <a:p>
            <a:endParaRPr>
              <a:solidFill>
                <a:srgbClr val="E22400"/>
              </a:solidFill>
            </a:endParaRPr>
          </a:p>
          <a:p>
            <a:r>
              <a:rPr lang="fr-CA"/>
              <a:t>Ne forcez jamais une personne à vous envoyer un sexto.</a:t>
            </a:r>
            <a:endParaRPr/>
          </a:p>
          <a:p>
            <a:endParaRPr/>
          </a:p>
        </p:txBody>
      </p:sp>
      <p:sp>
        <p:nvSpPr>
          <p:cNvPr id="4" name="Footer Placeholder 2">
            <a:extLst>
              <a:ext uri="{FF2B5EF4-FFF2-40B4-BE49-F238E27FC236}">
                <a16:creationId xmlns:a16="http://schemas.microsoft.com/office/drawing/2014/main" id="{7F73F914-DA4E-4DF9-8B53-2730CE7BE46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DB47A737-D7E1-412F-AC82-6F54F228DBC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51</a:t>
            </a:fld>
            <a:endParaRPr lang="en-CA"/>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p:cNvSpPr>
          <p:nvPr>
            <p:ph type="body" sz="quarter" idx="1"/>
          </p:nvPr>
        </p:nvSpPr>
        <p:spPr>
          <a:xfrm>
            <a:off x="926677" y="4387135"/>
            <a:ext cx="5096722" cy="4551381"/>
          </a:xfrm>
        </p:spPr>
        <p:txBody>
          <a:bodyPr/>
          <a:lstStyle/>
          <a:p>
            <a:r>
              <a:rPr lang="fr-FR" sz="1050"/>
              <a:t>Si une personne a partagé un sexto provenant de vous sans votre accord, voici ce que vous pouvez faire.</a:t>
            </a:r>
          </a:p>
          <a:p>
            <a:endParaRPr lang="fr-FR" sz="1050"/>
          </a:p>
          <a:p>
            <a:r>
              <a:rPr lang="fr-FR" sz="1050"/>
              <a:t>Sauvegardez d’abord la preuve. S’il a été publié sur un espace public, faites une capture d’écran. Si quelqu’un affirme l’avoir vu, enregistrez son témoignage. </a:t>
            </a:r>
          </a:p>
          <a:p>
            <a:endParaRPr lang="fr-FR" sz="1050"/>
          </a:p>
          <a:p>
            <a:r>
              <a:rPr lang="fr-FR" sz="1050"/>
              <a:t>Vous pouvez demander à la personne concernée de cesser de le partager ou de le retirer. Même si elle refuse ou ne répond pas, gardez un dossier des textos ou des courriels envoyés afin de démontrer ultérieurement que le partage s’est effectué sans votre consentement.</a:t>
            </a:r>
          </a:p>
          <a:p>
            <a:endParaRPr lang="fr-FR" sz="1050"/>
          </a:p>
          <a:p>
            <a:r>
              <a:rPr lang="fr-FR" sz="1050"/>
              <a:t>S’il a été partagé sur un réseau social ou un site Web, demandez à ce qu’il soit retiré. Pensez à dire que la publication enfreint les conditions générales d’utilisation. Presque tous les sites ont des règlements qui interdisent la publication de sextos sans l’accord de l’expéditeur. S’il s’agit d’une photo que vous avez prise, vous en détenez les droits d’auteur et vous pouvez demander à ce que la photo soit retirée en invoquant ce motif.</a:t>
            </a:r>
          </a:p>
          <a:p>
            <a:endParaRPr lang="fr-FR" sz="1050"/>
          </a:p>
          <a:p>
            <a:r>
              <a:rPr lang="fr-FR" sz="1050"/>
              <a:t>Au Canada, il est illégal de partager des « images intimes » d’une personne sans son accord, peu importe son âge, et un juge peut ordonner le retrait de la photo en plus de déposer des accusations criminelles contre la personne l’ayant partagée. Mieux vaut toutefois être préparé pour cette étape avant d’aller voir la police, en consultant la feuille À l’aide! Quelqu’un a publié un sexto sans mon consentement ou le Guide éclair sur la violence sexuelle liée à des images intimes du YWCA pour obtenir d’autres conseils.</a:t>
            </a:r>
          </a:p>
          <a:p>
            <a:endParaRPr lang="fr-FR" sz="1050"/>
          </a:p>
          <a:p>
            <a:r>
              <a:rPr lang="fr-FR" sz="1050"/>
              <a:t>Si vous souhaitez procéder sans passer par la police, vous pouvez vous rendre au palais de justice pour rencontrer un juge de paix ou demander à un avocat de s’en occuper pour vous. Certaines villes ont également des bureaux d’aide juridique qui peuvent vous aider dans de telles situations, et ce gratuitement ou à tarif réduit.</a:t>
            </a:r>
          </a:p>
        </p:txBody>
      </p:sp>
      <p:sp>
        <p:nvSpPr>
          <p:cNvPr id="4" name="Footer Placeholder 2">
            <a:extLst>
              <a:ext uri="{FF2B5EF4-FFF2-40B4-BE49-F238E27FC236}">
                <a16:creationId xmlns:a16="http://schemas.microsoft.com/office/drawing/2014/main" id="{D6A9A784-2143-44FA-8445-1FA86C8DBDC0}"/>
              </a:ext>
            </a:extLst>
          </p:cNvPr>
          <p:cNvSpPr>
            <a:spLocks noGrp="1"/>
          </p:cNvSpPr>
          <p:nvPr>
            <p:ph type="ftr" sz="quarter" idx="4"/>
          </p:nvPr>
        </p:nvSpPr>
        <p:spPr/>
        <p:txBody>
          <a:bodyPr/>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876E03CE-91AF-4A10-8BAA-A1F7E65762D2}"/>
              </a:ext>
            </a:extLst>
          </p:cNvPr>
          <p:cNvSpPr>
            <a:spLocks noGrp="1"/>
          </p:cNvSpPr>
          <p:nvPr>
            <p:ph type="sldNum" sz="quarter" idx="5"/>
          </p:nvPr>
        </p:nvSpPr>
        <p:spPr/>
        <p:txBody>
          <a:bodyPr/>
          <a:lstStyle>
            <a:lvl1pPr algn="r">
              <a:defRPr sz="1100"/>
            </a:lvl1pPr>
          </a:lstStyle>
          <a:p>
            <a:fld id="{03C71F6E-3818-496F-8B1B-03C137C57051}" type="slidenum">
              <a:rPr lang="en-CA" smtClean="0"/>
              <a:pPr/>
              <a:t>52</a:t>
            </a:fld>
            <a:endParaRPr lang="en-CA"/>
          </a:p>
        </p:txBody>
      </p:sp>
      <p:sp>
        <p:nvSpPr>
          <p:cNvPr id="7" name="Slide Image Placeholder 6">
            <a:extLst>
              <a:ext uri="{FF2B5EF4-FFF2-40B4-BE49-F238E27FC236}">
                <a16:creationId xmlns:a16="http://schemas.microsoft.com/office/drawing/2014/main" id="{9F19D534-7059-468C-8153-6D911AB5F0B4}"/>
              </a:ext>
            </a:extLst>
          </p:cNvPr>
          <p:cNvSpPr>
            <a:spLocks noGrp="1" noRot="1" noChangeAspect="1"/>
          </p:cNvSpPr>
          <p:nvPr>
            <p:ph type="sldImg"/>
          </p:nvPr>
        </p:nvSpPr>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a:spLocks noGrp="1" noRot="1" noChangeAspect="1"/>
          </p:cNvSpPr>
          <p:nvPr>
            <p:ph type="sldImg"/>
          </p:nvPr>
        </p:nvSpPr>
        <p:spPr>
          <a:xfrm>
            <a:off x="1165225" y="692150"/>
            <a:ext cx="4619625" cy="3463925"/>
          </a:xfrm>
          <a:prstGeom prst="rect">
            <a:avLst/>
          </a:prstGeom>
        </p:spPr>
        <p:txBody>
          <a:bodyPr/>
          <a:lstStyle/>
          <a:p>
            <a:endParaRPr/>
          </a:p>
        </p:txBody>
      </p:sp>
      <p:sp>
        <p:nvSpPr>
          <p:cNvPr id="270" name="Shape 270"/>
          <p:cNvSpPr>
            <a:spLocks noGrp="1"/>
          </p:cNvSpPr>
          <p:nvPr>
            <p:ph type="body" sz="quarter" idx="1"/>
          </p:nvPr>
        </p:nvSpPr>
        <p:spPr>
          <a:xfrm>
            <a:off x="926677" y="4387135"/>
            <a:ext cx="5096722" cy="4695398"/>
          </a:xfrm>
          <a:prstGeom prst="rect">
            <a:avLst/>
          </a:prstGeom>
        </p:spPr>
        <p:txBody>
          <a:bodyPr/>
          <a:lstStyle/>
          <a:p>
            <a:r>
              <a:rPr lang="fr-CA" sz="1150">
                <a:solidFill>
                  <a:schemeClr val="tx1"/>
                </a:solidFill>
              </a:rPr>
              <a:t>Même si les choses sont encore amicales entre vous, c’est toujours une bonne idée de changer vos mots de passe lorsque vous rompez avec quelqu’un. Même si vous ne vous souvenez pas d’avoir partagé des mots de passe avec l’autre personne, vous devez supposer qu’elle les connaît. </a:t>
            </a:r>
          </a:p>
          <a:p>
            <a:endParaRPr lang="fr-CA" sz="1150">
              <a:solidFill>
                <a:schemeClr val="tx1"/>
              </a:solidFill>
            </a:endParaRPr>
          </a:p>
          <a:p>
            <a:r>
              <a:rPr lang="fr-CA" sz="1150">
                <a:solidFill>
                  <a:schemeClr val="tx1"/>
                </a:solidFill>
              </a:rPr>
              <a:t>Changez également les questions de sécurité que vous utilisez lorsque vous oubliez vos mots de passe : ces questions sont généralement tirées de choses qu’un partenaire peut avoir apprises lorsque vous étiez ensemble, comme le nom de votre premier animal de compagnie. Il est préférable de rester prudent et de les modifier.</a:t>
            </a:r>
          </a:p>
          <a:p>
            <a:endParaRPr lang="fr-CA" sz="1150">
              <a:solidFill>
                <a:schemeClr val="tx1"/>
              </a:solidFill>
            </a:endParaRPr>
          </a:p>
          <a:p>
            <a:r>
              <a:rPr lang="fr-CA" sz="1150">
                <a:solidFill>
                  <a:schemeClr val="tx1"/>
                </a:solidFill>
              </a:rPr>
              <a:t>Une autre bonne mesure de précaution consiste à faire des sauvegardes des photos, des fichiers et de tout ce qui pourrait être important pour vous, au cas où vous devriez réinitialiser complètement vos appareils ultérieurement. Vous pouvez en faire la sauvegarde sur un service infonuagique comme Google Drive, une clé USB ou les deux.</a:t>
            </a:r>
          </a:p>
          <a:p>
            <a:endParaRPr lang="fr-CA" sz="1150">
              <a:solidFill>
                <a:schemeClr val="tx1"/>
              </a:solidFill>
            </a:endParaRPr>
          </a:p>
          <a:p>
            <a:r>
              <a:rPr lang="fr-CA" sz="1150">
                <a:solidFill>
                  <a:schemeClr val="tx1"/>
                </a:solidFill>
              </a:rPr>
              <a:t>Si vous cherchez du soutien pour quitter une relation, utilisez les éléments que nous avons abordés dans cet atelier (comme l’utilisation de sites sécurisés HTTPS) pour préserver la confidentialité de vos recherches.</a:t>
            </a:r>
          </a:p>
          <a:p>
            <a:endParaRPr lang="fr-CA" sz="1150">
              <a:solidFill>
                <a:schemeClr val="tx1"/>
              </a:solidFill>
            </a:endParaRPr>
          </a:p>
          <a:p>
            <a:r>
              <a:rPr lang="fr-CA" sz="1150">
                <a:solidFill>
                  <a:schemeClr val="tx1"/>
                </a:solidFill>
              </a:rPr>
              <a:t>Vérifiez de nouveau que votre appareil ne contient pas de logiciels espions ou traqueurs qui indiquent à quelqu’un d’autre où vous vous trouvez ou ce que vous faites.</a:t>
            </a:r>
          </a:p>
          <a:p>
            <a:endParaRPr lang="fr-CA" sz="1150">
              <a:solidFill>
                <a:schemeClr val="tx1"/>
              </a:solidFill>
            </a:endParaRPr>
          </a:p>
          <a:p>
            <a:r>
              <a:rPr lang="fr-CA" sz="1150">
                <a:solidFill>
                  <a:schemeClr val="tx1"/>
                </a:solidFill>
              </a:rPr>
              <a:t>Voyons maintenant comment procéder.</a:t>
            </a:r>
            <a:endParaRPr lang="fr-CA" sz="1150">
              <a:solidFill>
                <a:schemeClr val="tx1"/>
              </a:solidFill>
              <a:cs typeface="Calibri"/>
            </a:endParaRPr>
          </a:p>
        </p:txBody>
      </p:sp>
      <p:sp>
        <p:nvSpPr>
          <p:cNvPr id="4" name="Footer Placeholder 2">
            <a:extLst>
              <a:ext uri="{FF2B5EF4-FFF2-40B4-BE49-F238E27FC236}">
                <a16:creationId xmlns:a16="http://schemas.microsoft.com/office/drawing/2014/main" id="{26C515DD-7C56-455F-B1AB-1BCE53532CC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A871CFC6-730F-4492-896A-E18D8CEE994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53</a:t>
            </a:fld>
            <a:endParaRPr lang="en-CA"/>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Sur un iPhone, balayez l’écran d’accueil vers la droite jusqu’à ce que vous voyiez la bibliothèque d’applications. Tapez dans le champ de recherche au haut de l’écran, puis parcourez la liste des applications et supprimez celles que vous ne reconnaissez pas.</a:t>
            </a:r>
            <a:endParaRPr lang="fr-CA">
              <a:solidFill>
                <a:schemeClr val="tx1"/>
              </a:solidFill>
              <a:cs typeface="Calibri"/>
            </a:endParaRPr>
          </a:p>
          <a:p>
            <a:endParaRPr lang="en-US"/>
          </a:p>
        </p:txBody>
      </p:sp>
      <p:sp>
        <p:nvSpPr>
          <p:cNvPr id="4" name="Slide Number Placeholder 3"/>
          <p:cNvSpPr>
            <a:spLocks noGrp="1"/>
          </p:cNvSpPr>
          <p:nvPr>
            <p:ph type="sldNum" sz="quarter" idx="5"/>
          </p:nvPr>
        </p:nvSpPr>
        <p:spPr/>
        <p:txBody>
          <a:bodyPr/>
          <a:lstStyle/>
          <a:p>
            <a:fld id="{DE5C2B8F-5ADC-43DA-8F91-FCBC985BC329}" type="slidenum">
              <a:rPr lang="en-CA" smtClean="0"/>
              <a:t>54</a:t>
            </a:fld>
            <a:endParaRPr lang="en-CA"/>
          </a:p>
        </p:txBody>
      </p:sp>
      <p:sp>
        <p:nvSpPr>
          <p:cNvPr id="5" name="Footer Placeholder 2">
            <a:extLst>
              <a:ext uri="{FF2B5EF4-FFF2-40B4-BE49-F238E27FC236}">
                <a16:creationId xmlns:a16="http://schemas.microsoft.com/office/drawing/2014/main" id="{C2E64238-AB6D-4267-9736-2A5F805AEF7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562114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Sur un appareil Android, allez dans les réglages, puis dans « Applications » et « Voir toutes les applications », ou recherchez le mot « Applications ».</a:t>
            </a:r>
          </a:p>
          <a:p>
            <a:endParaRPr lang="en-US">
              <a:solidFill>
                <a:schemeClr val="tx1"/>
              </a:solidFill>
            </a:endParaRPr>
          </a:p>
          <a:p>
            <a:endParaRPr lang="en-US">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55</a:t>
            </a:fld>
            <a:endParaRPr lang="en-CA"/>
          </a:p>
        </p:txBody>
      </p:sp>
      <p:sp>
        <p:nvSpPr>
          <p:cNvPr id="5" name="Footer Placeholder 2">
            <a:extLst>
              <a:ext uri="{FF2B5EF4-FFF2-40B4-BE49-F238E27FC236}">
                <a16:creationId xmlns:a16="http://schemas.microsoft.com/office/drawing/2014/main" id="{59B8CF0D-C8A8-403C-94E3-4ECD18DB1F9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6865017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Il existe également des applications comme Certo et Incognito qui analysent vos appareils à la recherche de logiciels espions, mais vous devez savoir qu’il est toujours possible qu’un logiciel espion se trouve encore sur votre téléphone.</a:t>
            </a:r>
          </a:p>
          <a:p>
            <a:endParaRPr lang="en-US">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56</a:t>
            </a:fld>
            <a:endParaRPr lang="en-CA"/>
          </a:p>
        </p:txBody>
      </p:sp>
      <p:sp>
        <p:nvSpPr>
          <p:cNvPr id="5" name="Footer Placeholder 2">
            <a:extLst>
              <a:ext uri="{FF2B5EF4-FFF2-40B4-BE49-F238E27FC236}">
                <a16:creationId xmlns:a16="http://schemas.microsoft.com/office/drawing/2014/main" id="{64150362-E860-4938-A438-B8EB38EF87E0}"/>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3831088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Si vous avez un iPhone, vous pouvez également activer le mode de confinement, qui vous protège de la plupart des logiciels espions. Il limite aussi l’utilisation d’applications comme FaceTime et Safari.</a:t>
            </a:r>
          </a:p>
          <a:p>
            <a:endParaRPr lang="fr-CA">
              <a:solidFill>
                <a:schemeClr val="tx1"/>
              </a:solidFill>
            </a:endParaRPr>
          </a:p>
          <a:p>
            <a:r>
              <a:rPr lang="fr-CA">
                <a:solidFill>
                  <a:schemeClr val="tx1"/>
                </a:solidFill>
              </a:rPr>
              <a:t>Pour activer le mode de confinement, allez dans « Réglages », puis dans « Confidentialité et sécurité » et faites basculer le bouton « Mode de confinement ».</a:t>
            </a:r>
          </a:p>
          <a:p>
            <a:endParaRPr lang="en-US">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57</a:t>
            </a:fld>
            <a:endParaRPr lang="en-CA"/>
          </a:p>
        </p:txBody>
      </p:sp>
      <p:sp>
        <p:nvSpPr>
          <p:cNvPr id="6" name="Footer Placeholder 2">
            <a:extLst>
              <a:ext uri="{FF2B5EF4-FFF2-40B4-BE49-F238E27FC236}">
                <a16:creationId xmlns:a16="http://schemas.microsoft.com/office/drawing/2014/main" id="{DB84B6C8-D5D5-4B8C-8391-4EC81D808CE1}"/>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38697568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body" sz="quarter" idx="1"/>
          </p:nvPr>
        </p:nvSpPr>
        <p:spPr/>
        <p:txBody>
          <a:bodyPr/>
          <a:lstStyle/>
          <a:p>
            <a:pPr algn="l" rtl="0"/>
            <a:r>
              <a:rPr lang="fr-CA">
                <a:solidFill>
                  <a:schemeClr val="tx1"/>
                </a:solidFill>
              </a:rPr>
              <a:t>Si vous avez pris cette mesure et que vous pensez toujours que votre </a:t>
            </a:r>
            <a:br>
              <a:rPr lang="fr-CA">
                <a:solidFill>
                  <a:schemeClr val="tx1"/>
                </a:solidFill>
              </a:rPr>
            </a:br>
            <a:r>
              <a:rPr lang="fr-CA">
                <a:solidFill>
                  <a:schemeClr val="tx1"/>
                </a:solidFill>
              </a:rPr>
              <a:t>ex-partenaire vous suit à la trace, vous devrez peut-être effacer complètement le contenu de votre appareil.</a:t>
            </a:r>
          </a:p>
          <a:p>
            <a:endParaRPr lang="fr-CA">
              <a:solidFill>
                <a:schemeClr val="tx1"/>
              </a:solidFill>
              <a:highlight>
                <a:srgbClr val="FFFF00"/>
              </a:highlight>
            </a:endParaRPr>
          </a:p>
          <a:p>
            <a:pPr algn="l" rtl="0"/>
            <a:r>
              <a:rPr lang="fr-CA">
                <a:solidFill>
                  <a:schemeClr val="tx1"/>
                </a:solidFill>
              </a:rPr>
              <a:t>Sur un téléphone Android, allez dans les réglages, puis dans « Sauvegarde et réinitialisation » et « Réinitialisation d’usine des données ». Cette opération effacera tout ce que vous avez sauvegardé sur le téléphone et toutes les applications qui y ont été téléchargées.</a:t>
            </a:r>
          </a:p>
          <a:p>
            <a:endParaRPr lang="fr-CA">
              <a:solidFill>
                <a:schemeClr val="tx1"/>
              </a:solidFill>
              <a:highlight>
                <a:srgbClr val="FFFF00"/>
              </a:highlight>
            </a:endParaRPr>
          </a:p>
          <a:p>
            <a:pPr algn="l" rtl="0"/>
            <a:r>
              <a:rPr lang="fr-CA">
                <a:solidFill>
                  <a:schemeClr val="tx1"/>
                </a:solidFill>
              </a:rPr>
              <a:t>Avant de procéder à cette opération, notez sur une feuille tous vos contacts importants (p. ex. numéros de téléphone et adresses électroniques d’amis proches ou de membres de votre famille) et toute autre information essentielle contenue dans votre téléphone, et conservez cette feuille dans un endroit sûr.</a:t>
            </a:r>
          </a:p>
          <a:p>
            <a:pPr algn="l" rtl="0"/>
            <a:endParaRPr lang="fr-CA">
              <a:solidFill>
                <a:schemeClr val="tx1"/>
              </a:solidFill>
            </a:endParaRPr>
          </a:p>
          <a:p>
            <a:pPr algn="l" rtl="0"/>
            <a:r>
              <a:rPr lang="fr-CA">
                <a:solidFill>
                  <a:schemeClr val="tx1"/>
                </a:solidFill>
              </a:rPr>
              <a:t>Si vous utilisez votre adresse électronique pour l’authentification à deux facteurs, vous devrez réinstaller votre application de messagerie et vous connecter de nouveau.</a:t>
            </a:r>
          </a:p>
          <a:p>
            <a:pPr marL="0" marR="0" lvl="0" indent="0" defTabSz="914400" eaLnBrk="1" fontAlgn="auto" latinLnBrk="0" hangingPunct="1">
              <a:lnSpc>
                <a:spcPct val="100000"/>
              </a:lnSpc>
              <a:spcBef>
                <a:spcPts val="0"/>
              </a:spcBef>
              <a:spcAft>
                <a:spcPts val="0"/>
              </a:spcAft>
              <a:buClrTx/>
              <a:buSzTx/>
              <a:buFontTx/>
              <a:buNone/>
              <a:tabLst/>
              <a:defRPr/>
            </a:pPr>
            <a:endParaRPr lang="en-CA">
              <a:solidFill>
                <a:schemeClr val="tx1"/>
              </a:solidFill>
            </a:endParaRPr>
          </a:p>
          <a:p>
            <a:endParaRPr lang="en-CA">
              <a:solidFill>
                <a:schemeClr val="tx1"/>
              </a:solidFill>
            </a:endParaRPr>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58</a:t>
            </a:fld>
            <a:endParaRPr lang="en-CA"/>
          </a:p>
        </p:txBody>
      </p:sp>
      <p:sp>
        <p:nvSpPr>
          <p:cNvPr id="7" name="Slide Image Placeholder 6"/>
          <p:cNvSpPr>
            <a:spLocks noGrp="1" noRot="1" noChangeAspect="1"/>
          </p:cNvSpPr>
          <p:nvPr>
            <p:ph type="sldImg"/>
          </p:nvPr>
        </p:nvSpPr>
        <p:spPr/>
      </p:sp>
      <p:sp>
        <p:nvSpPr>
          <p:cNvPr id="6" name="Footer Placeholder 2">
            <a:extLst>
              <a:ext uri="{FF2B5EF4-FFF2-40B4-BE49-F238E27FC236}">
                <a16:creationId xmlns:a16="http://schemas.microsoft.com/office/drawing/2014/main" id="{73A150B9-9432-4CDE-8317-EF41041EF89F}"/>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p:cNvSpPr>
          <p:nvPr>
            <p:ph type="body" sz="quarter" idx="1"/>
          </p:nvPr>
        </p:nvSpPr>
        <p:spPr/>
        <p:txBody>
          <a:bodyPr/>
          <a:lstStyle/>
          <a:p>
            <a:r>
              <a:rPr lang="fr-CA">
                <a:solidFill>
                  <a:schemeClr val="tx1"/>
                </a:solidFill>
              </a:rPr>
              <a:t>Sur un iPhone ou iPad, allez dans les réglages, puis sur « Général » et « Réinitialiser ». Tapez ensuite sur « Effacer contenu et réglages » et saisissez votre mot de passe ou identifiant Apple.</a:t>
            </a:r>
          </a:p>
          <a:p>
            <a:endParaRPr lang="fr-CA">
              <a:solidFill>
                <a:schemeClr val="tx1"/>
              </a:solidFill>
            </a:endParaRPr>
          </a:p>
          <a:p>
            <a:r>
              <a:rPr lang="fr-CA">
                <a:solidFill>
                  <a:schemeClr val="tx1"/>
                </a:solidFill>
              </a:rPr>
              <a:t>Quel que soit le type d’appareil que vous utilisez, vous ne devez pas le restaurer à partir d’une sauvegarde ou d’un service infonuagique après l’avoir réinitialisé : vous pourriez ainsi réinstaller les logiciels espions qui s’y trouvaient.</a:t>
            </a:r>
          </a:p>
        </p:txBody>
      </p:sp>
      <p:sp>
        <p:nvSpPr>
          <p:cNvPr id="5" name="Slide Number Placeholder 6"/>
          <p:cNvSpPr>
            <a:spLocks noGrp="1"/>
          </p:cNvSpPr>
          <p:nvPr>
            <p:ph type="sldNum" sz="quarter" idx="5"/>
          </p:nvPr>
        </p:nvSpPr>
        <p:spPr/>
        <p:txBody>
          <a:bodyPr/>
          <a:lstStyle>
            <a:lvl1pPr algn="r">
              <a:defRPr sz="1100"/>
            </a:lvl1pPr>
          </a:lstStyle>
          <a:p>
            <a:fld id="{0B06FBF4-DAE3-44EA-A1DD-E1B4CDE3A022}" type="slidenum">
              <a:rPr lang="en-CA" smtClean="0"/>
              <a:pPr/>
              <a:t>59</a:t>
            </a:fld>
            <a:endParaRPr lang="en-CA"/>
          </a:p>
        </p:txBody>
      </p:sp>
      <p:sp>
        <p:nvSpPr>
          <p:cNvPr id="7" name="Slide Image Placeholder 6"/>
          <p:cNvSpPr>
            <a:spLocks noGrp="1" noRot="1" noChangeAspect="1"/>
          </p:cNvSpPr>
          <p:nvPr>
            <p:ph type="sldImg"/>
          </p:nvPr>
        </p:nvSpPr>
        <p:spPr/>
      </p:sp>
      <p:sp>
        <p:nvSpPr>
          <p:cNvPr id="6" name="Footer Placeholder 2">
            <a:extLst>
              <a:ext uri="{FF2B5EF4-FFF2-40B4-BE49-F238E27FC236}">
                <a16:creationId xmlns:a16="http://schemas.microsoft.com/office/drawing/2014/main" id="{6F9B3312-57B3-4994-9320-048B7CB40EB3}"/>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noRot="1" noChangeAspect="1"/>
          </p:cNvSpPr>
          <p:nvPr>
            <p:ph type="sldImg"/>
          </p:nvPr>
        </p:nvSpPr>
        <p:spPr>
          <a:xfrm>
            <a:off x="1165225" y="692150"/>
            <a:ext cx="4619625" cy="3463925"/>
          </a:xfrm>
          <a:prstGeom prst="rect">
            <a:avLst/>
          </a:prstGeom>
        </p:spPr>
        <p:txBody>
          <a:bodyPr/>
          <a:lstStyle/>
          <a:p>
            <a:endParaRPr/>
          </a:p>
        </p:txBody>
      </p:sp>
      <p:sp>
        <p:nvSpPr>
          <p:cNvPr id="113" name="Shape 113"/>
          <p:cNvSpPr>
            <a:spLocks noGrp="1"/>
          </p:cNvSpPr>
          <p:nvPr>
            <p:ph type="body" sz="quarter" idx="1"/>
          </p:nvPr>
        </p:nvSpPr>
        <p:spPr>
          <a:prstGeom prst="rect">
            <a:avLst/>
          </a:prstGeom>
        </p:spPr>
        <p:txBody>
          <a:bodyPr/>
          <a:lstStyle/>
          <a:p>
            <a:r>
              <a:rPr lang="fr-CA">
                <a:solidFill>
                  <a:schemeClr val="tx1"/>
                </a:solidFill>
              </a:rPr>
              <a:t>Nous allons commencer par discuter de la manière dont vous pouvez protéger vos comptes et vos appareils. Vous avez peut-être déjà abordé certaines compétences liées à ce sujet lors d’un autre atelier, mais nous allons les revoir ici.</a:t>
            </a:r>
            <a:endParaRPr>
              <a:solidFill>
                <a:schemeClr val="tx1"/>
              </a:solidFill>
            </a:endParaRPr>
          </a:p>
        </p:txBody>
      </p:sp>
      <p:sp>
        <p:nvSpPr>
          <p:cNvPr id="5" name="Slide Number Placeholder 3">
            <a:extLst>
              <a:ext uri="{FF2B5EF4-FFF2-40B4-BE49-F238E27FC236}">
                <a16:creationId xmlns:a16="http://schemas.microsoft.com/office/drawing/2014/main" id="{94DD842C-832E-49DD-A2B7-88DEA9551756}"/>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6</a:t>
            </a:fld>
            <a:endParaRPr lang="en-CA"/>
          </a:p>
        </p:txBody>
      </p:sp>
      <p:sp>
        <p:nvSpPr>
          <p:cNvPr id="6" name="Footer Placeholder 2">
            <a:extLst>
              <a:ext uri="{FF2B5EF4-FFF2-40B4-BE49-F238E27FC236}">
                <a16:creationId xmlns:a16="http://schemas.microsoft.com/office/drawing/2014/main" id="{66326676-3424-43BA-9E50-BA7FBD98835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3925"/>
          </a:xfrm>
          <a:prstGeom prst="rect">
            <a:avLst/>
          </a:prstGeo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rPr>
              <a:t>Faisons un autre court questionnaire pour récapituler.</a:t>
            </a:r>
            <a:endParaRPr lang="en-CA">
              <a:solidFill>
                <a:schemeClr val="tx1"/>
              </a:solidFill>
            </a:endParaRPr>
          </a:p>
        </p:txBody>
      </p:sp>
      <p:sp>
        <p:nvSpPr>
          <p:cNvPr id="4" name="Footer Placeholder 2">
            <a:extLst>
              <a:ext uri="{FF2B5EF4-FFF2-40B4-BE49-F238E27FC236}">
                <a16:creationId xmlns:a16="http://schemas.microsoft.com/office/drawing/2014/main" id="{7C108925-7C89-4230-B956-D788CF72450D}"/>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0938DEE5-961C-4A88-BE03-7999F883B97F}"/>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60</a:t>
            </a:fld>
            <a:endParaRPr lang="en-CA"/>
          </a:p>
        </p:txBody>
      </p:sp>
    </p:spTree>
    <p:extLst>
      <p:ext uri="{BB962C8B-B14F-4D97-AF65-F5344CB8AC3E}">
        <p14:creationId xmlns:p14="http://schemas.microsoft.com/office/powerpoint/2010/main" val="9802193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0" y="1162050"/>
            <a:ext cx="4156075" cy="3117850"/>
          </a:xfrm>
        </p:spPr>
      </p:sp>
      <p:sp>
        <p:nvSpPr>
          <p:cNvPr id="3" name="Notes Placeholder 2"/>
          <p:cNvSpPr>
            <a:spLocks noGrp="1"/>
          </p:cNvSpPr>
          <p:nvPr>
            <p:ph type="body" idx="1"/>
          </p:nvPr>
        </p:nvSpPr>
        <p:spPr/>
        <p:txBody>
          <a:bodyPr/>
          <a:lstStyle/>
          <a:p>
            <a:r>
              <a:rPr lang="fr-CA">
                <a:solidFill>
                  <a:schemeClr val="tx1"/>
                </a:solidFill>
              </a:rPr>
              <a:t>Quelle est la chose la plus importante à faire lorsque vous créez un profil sur un site de rencontres?</a:t>
            </a:r>
          </a:p>
          <a:p>
            <a:endParaRPr lang="fr-CA">
              <a:solidFill>
                <a:schemeClr val="tx1"/>
              </a:solidFill>
            </a:endParaRPr>
          </a:p>
          <a:p>
            <a:pPr marL="171450" indent="-171450">
              <a:buFont typeface="Arial" panose="020B0604020202020204" pitchFamily="34" charset="0"/>
              <a:buChar char="•"/>
            </a:pPr>
            <a:r>
              <a:rPr lang="fr-CA">
                <a:solidFill>
                  <a:schemeClr val="tx1"/>
                </a:solidFill>
              </a:rPr>
              <a:t>Choisir une bonne photo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Écrire une biographie séduisante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Lire la politique de confidentialité </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Toutes ces réponses</a:t>
            </a:r>
          </a:p>
        </p:txBody>
      </p:sp>
      <p:sp>
        <p:nvSpPr>
          <p:cNvPr id="4" name="Slide Number Placeholder 3"/>
          <p:cNvSpPr>
            <a:spLocks noGrp="1"/>
          </p:cNvSpPr>
          <p:nvPr>
            <p:ph type="sldNum" sz="quarter" idx="5"/>
          </p:nvPr>
        </p:nvSpPr>
        <p:spPr/>
        <p:txBody>
          <a:bodyPr/>
          <a:lstStyle/>
          <a:p>
            <a:fld id="{DE5C2B8F-5ADC-43DA-8F91-FCBC985BC329}" type="slidenum">
              <a:rPr lang="en-CA" smtClean="0"/>
              <a:t>61</a:t>
            </a:fld>
            <a:endParaRPr lang="en-CA"/>
          </a:p>
        </p:txBody>
      </p:sp>
      <p:sp>
        <p:nvSpPr>
          <p:cNvPr id="5" name="Footer Placeholder 2">
            <a:extLst>
              <a:ext uri="{FF2B5EF4-FFF2-40B4-BE49-F238E27FC236}">
                <a16:creationId xmlns:a16="http://schemas.microsoft.com/office/drawing/2014/main" id="{2B29774E-EA8B-42A0-B21F-AAFA998EA403}"/>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1935420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B52C3-360C-7F34-F5F1-EC576019EE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AAC31-7C0E-532F-DD90-F056439F71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EFB5FB-9E17-88D0-DAE7-2FD785C1C786}"/>
              </a:ext>
            </a:extLst>
          </p:cNvPr>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Votre photo et votre biographie sont des éléments importants, mais vous devez vérifier ce qu’il adviendra du contenu que vous aurez téléchargé si vous décidez de supprimer votre compte.</a:t>
            </a:r>
          </a:p>
          <a:p>
            <a:endParaRPr lang="en-CA">
              <a:solidFill>
                <a:schemeClr val="tx1"/>
              </a:solidFill>
            </a:endParaRPr>
          </a:p>
          <a:p>
            <a:endParaRPr lang="en-CA">
              <a:solidFill>
                <a:schemeClr val="tx1"/>
              </a:solidFill>
            </a:endParaRPr>
          </a:p>
        </p:txBody>
      </p:sp>
      <p:sp>
        <p:nvSpPr>
          <p:cNvPr id="4" name="Slide Number Placeholder 3">
            <a:extLst>
              <a:ext uri="{FF2B5EF4-FFF2-40B4-BE49-F238E27FC236}">
                <a16:creationId xmlns:a16="http://schemas.microsoft.com/office/drawing/2014/main" id="{F9C70F9A-47B2-1BD3-D6AF-8555738EB3D4}"/>
              </a:ext>
            </a:extLst>
          </p:cNvPr>
          <p:cNvSpPr>
            <a:spLocks noGrp="1"/>
          </p:cNvSpPr>
          <p:nvPr>
            <p:ph type="sldNum" sz="quarter" idx="5"/>
          </p:nvPr>
        </p:nvSpPr>
        <p:spPr/>
        <p:txBody>
          <a:bodyPr/>
          <a:lstStyle/>
          <a:p>
            <a:fld id="{DE5C2B8F-5ADC-43DA-8F91-FCBC985BC329}" type="slidenum">
              <a:rPr lang="en-CA" smtClean="0"/>
              <a:t>62</a:t>
            </a:fld>
            <a:endParaRPr lang="en-CA"/>
          </a:p>
        </p:txBody>
      </p:sp>
      <p:sp>
        <p:nvSpPr>
          <p:cNvPr id="5" name="Footer Placeholder 2">
            <a:extLst>
              <a:ext uri="{FF2B5EF4-FFF2-40B4-BE49-F238E27FC236}">
                <a16:creationId xmlns:a16="http://schemas.microsoft.com/office/drawing/2014/main" id="{D23EC23F-323A-4360-85D6-792A2552A0C0}"/>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8577621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mj-lt"/>
              <a:buNone/>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Si vous rompez avec quelqu’un, qu’est-il important de faire?</a:t>
            </a:r>
          </a:p>
          <a:p>
            <a:pPr marL="0" lvl="0" indent="0">
              <a:lnSpc>
                <a:spcPct val="107000"/>
              </a:lnSpc>
              <a:buFont typeface="Symbol" panose="05050102010706020507" pitchFamily="18" charset="2"/>
              <a:buNone/>
            </a:pPr>
            <a:endParaRPr lang="en-CA">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lnSpc>
                <a:spcPct val="107000"/>
              </a:lnSpc>
              <a:buFont typeface="Arial" panose="020B0604020202020204" pitchFamily="34" charset="0"/>
              <a:buChar char="•"/>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Modifier vos mots de passe et </a:t>
            </a:r>
            <a:r>
              <a:rPr lang="fr-CA">
                <a:solidFill>
                  <a:schemeClr val="tx1"/>
                </a:solidFill>
                <a:latin typeface="Calibri" panose="020F0502020204030204" pitchFamily="34" charset="0"/>
                <a:ea typeface="Calibri" panose="020F0502020204030204" pitchFamily="34" charset="0"/>
                <a:cs typeface="Times New Roman" panose="02020603050405020304" pitchFamily="18" charset="0"/>
              </a:rPr>
              <a:t>questions de sécurité</a:t>
            </a: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p>
            <a:pPr marL="171450" lvl="0" indent="-171450">
              <a:lnSpc>
                <a:spcPct val="107000"/>
              </a:lnSpc>
              <a:buFont typeface="Arial" panose="020B0604020202020204" pitchFamily="34" charset="0"/>
              <a:buChar char="•"/>
            </a:pPr>
            <a:endParaRPr lang="fr-CA">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71450" lvl="0" indent="-171450">
              <a:lnSpc>
                <a:spcPct val="107000"/>
              </a:lnSpc>
              <a:buFont typeface="Arial" panose="020B0604020202020204" pitchFamily="34" charset="0"/>
              <a:buChar char="•"/>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Faire une sauvegarde de vos appareils</a:t>
            </a:r>
          </a:p>
          <a:p>
            <a:pPr marL="171450" lvl="0" indent="-171450">
              <a:lnSpc>
                <a:spcPct val="107000"/>
              </a:lnSpc>
              <a:buFont typeface="Arial" panose="020B0604020202020204" pitchFamily="34" charset="0"/>
              <a:buChar char="•"/>
            </a:pPr>
            <a:endParaRPr lang="fr-CA">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71450" lvl="0" indent="-171450">
              <a:lnSpc>
                <a:spcPct val="107000"/>
              </a:lnSpc>
              <a:buFont typeface="Arial" panose="020B0604020202020204" pitchFamily="34" charset="0"/>
              <a:buChar char="•"/>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Revoir vos paramètres de localisation </a:t>
            </a:r>
          </a:p>
          <a:p>
            <a:pPr marL="171450" lvl="0" indent="-171450">
              <a:lnSpc>
                <a:spcPct val="107000"/>
              </a:lnSpc>
              <a:buFont typeface="Arial" panose="020B0604020202020204" pitchFamily="34" charset="0"/>
              <a:buChar char="•"/>
            </a:pPr>
            <a:endParaRPr lang="fr-CA">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marL="171450" lvl="0" indent="-171450">
              <a:lnSpc>
                <a:spcPct val="107000"/>
              </a:lnSpc>
              <a:buFont typeface="Arial" panose="020B0604020202020204" pitchFamily="34" charset="0"/>
              <a:buChar char="•"/>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Toutes ces réponses</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63</a:t>
            </a:fld>
            <a:endParaRPr lang="en-CA"/>
          </a:p>
        </p:txBody>
      </p:sp>
      <p:sp>
        <p:nvSpPr>
          <p:cNvPr id="5" name="Footer Placeholder 2">
            <a:extLst>
              <a:ext uri="{FF2B5EF4-FFF2-40B4-BE49-F238E27FC236}">
                <a16:creationId xmlns:a16="http://schemas.microsoft.com/office/drawing/2014/main" id="{444BE100-C940-4E29-974E-ED52989665A7}"/>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4731995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Nous partageons beaucoup d’informations avec nos partenaires, comme nos mots de passe et nos appareils. Lorsqu’une relation prend fin, assurez-vous de ne plus partager ces éléments.</a:t>
            </a:r>
          </a:p>
          <a:p>
            <a:pPr marL="0" lvl="0" indent="0">
              <a:lnSpc>
                <a:spcPct val="107000"/>
              </a:lnSpc>
              <a:buFont typeface="+mj-lt"/>
              <a:buNone/>
            </a:pPr>
            <a:endParaRPr lang="en-CA">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mj-lt"/>
              <a:buNone/>
            </a:pPr>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64</a:t>
            </a:fld>
            <a:endParaRPr lang="en-CA"/>
          </a:p>
        </p:txBody>
      </p:sp>
      <p:sp>
        <p:nvSpPr>
          <p:cNvPr id="5" name="Footer Placeholder 2">
            <a:extLst>
              <a:ext uri="{FF2B5EF4-FFF2-40B4-BE49-F238E27FC236}">
                <a16:creationId xmlns:a16="http://schemas.microsoft.com/office/drawing/2014/main" id="{D2ED08E1-6691-4B5B-8F6F-66CF2E95D548}"/>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8266328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Si quelqu’un a partagé une photo de vous nu ou partiellement nu sans votre autorisation, lequel des énoncés suivants est vrai?</a:t>
            </a:r>
          </a:p>
          <a:p>
            <a:endParaRPr lang="fr-CA">
              <a:solidFill>
                <a:schemeClr val="tx1"/>
              </a:solidFill>
            </a:endParaRPr>
          </a:p>
          <a:p>
            <a:pPr marL="171450" indent="-171450">
              <a:buFont typeface="Arial" panose="020B0604020202020204" pitchFamily="34" charset="0"/>
              <a:buChar char="•"/>
            </a:pPr>
            <a:r>
              <a:rPr lang="fr-CA">
                <a:solidFill>
                  <a:schemeClr val="tx1"/>
                </a:solidFill>
              </a:rPr>
              <a:t>Cette personne a enfreint la loi et un juge peut ordonner que la photo soit retirée.</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Vous ne pouvez rien faire d’autre que de lui demander de la retirer.</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Vous pouvez le poursuivre en justice pour qu’il la retire.</a:t>
            </a:r>
          </a:p>
          <a:p>
            <a:pPr marL="171450" indent="-171450">
              <a:buFont typeface="Arial" panose="020B0604020202020204" pitchFamily="34" charset="0"/>
              <a:buChar char="•"/>
            </a:pPr>
            <a:endParaRPr lang="fr-CA">
              <a:solidFill>
                <a:schemeClr val="tx1"/>
              </a:solidFill>
            </a:endParaRPr>
          </a:p>
          <a:p>
            <a:pPr marL="171450" indent="-171450">
              <a:buFont typeface="Arial" panose="020B0604020202020204" pitchFamily="34" charset="0"/>
              <a:buChar char="•"/>
            </a:pPr>
            <a:r>
              <a:rPr lang="fr-CA">
                <a:solidFill>
                  <a:schemeClr val="tx1"/>
                </a:solidFill>
              </a:rPr>
              <a:t>Vous pouvez demander que le site Web la retire.</a:t>
            </a:r>
          </a:p>
          <a:p>
            <a:endParaRPr lang="en-US">
              <a:solidFill>
                <a:schemeClr val="tx1"/>
              </a:solidFill>
            </a:endParaRP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65</a:t>
            </a:fld>
            <a:endParaRPr lang="en-CA"/>
          </a:p>
        </p:txBody>
      </p:sp>
      <p:sp>
        <p:nvSpPr>
          <p:cNvPr id="5" name="Footer Placeholder 2">
            <a:extLst>
              <a:ext uri="{FF2B5EF4-FFF2-40B4-BE49-F238E27FC236}">
                <a16:creationId xmlns:a16="http://schemas.microsoft.com/office/drawing/2014/main" id="{515172FE-7D15-4FB1-9DDE-AFBB9B9AFC0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3038882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Au Canada, le partage d’« images intimes » sans l’autorisation des personnes qui y figurent constitue un crime, et un juge peut ordonner à un site Web de les retirer.</a:t>
            </a:r>
          </a:p>
          <a:p>
            <a:endParaRPr lang="en-CA">
              <a:solidFill>
                <a:schemeClr val="tx1"/>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66</a:t>
            </a:fld>
            <a:endParaRPr lang="en-CA"/>
          </a:p>
        </p:txBody>
      </p:sp>
      <p:sp>
        <p:nvSpPr>
          <p:cNvPr id="5" name="Footer Placeholder 2">
            <a:extLst>
              <a:ext uri="{FF2B5EF4-FFF2-40B4-BE49-F238E27FC236}">
                <a16:creationId xmlns:a16="http://schemas.microsoft.com/office/drawing/2014/main" id="{FC4B6F73-9EEF-436A-BDBC-486A49642E7F}"/>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116709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solidFill>
                  <a:schemeClr val="tx1"/>
                </a:solidFill>
              </a:rPr>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67</a:t>
            </a:fld>
            <a:endParaRPr lang="en-CA"/>
          </a:p>
        </p:txBody>
      </p:sp>
      <p:sp>
        <p:nvSpPr>
          <p:cNvPr id="5" name="Footer Placeholder 2">
            <a:extLst>
              <a:ext uri="{FF2B5EF4-FFF2-40B4-BE49-F238E27FC236}">
                <a16:creationId xmlns:a16="http://schemas.microsoft.com/office/drawing/2014/main" id="{085E3392-5726-4CE1-A66C-1ECC79F900E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noRot="1" noChangeAspect="1"/>
          </p:cNvSpPr>
          <p:nvPr>
            <p:ph type="sldImg"/>
          </p:nvPr>
        </p:nvSpPr>
        <p:spPr>
          <a:xfrm>
            <a:off x="1165225" y="692150"/>
            <a:ext cx="4619625" cy="3463925"/>
          </a:xfrm>
          <a:prstGeom prst="rect">
            <a:avLst/>
          </a:prstGeom>
        </p:spPr>
        <p:txBody>
          <a:bodyPr/>
          <a:lstStyle/>
          <a:p>
            <a:endParaRPr/>
          </a:p>
        </p:txBody>
      </p:sp>
      <p:sp>
        <p:nvSpPr>
          <p:cNvPr id="286" name="Shape 286"/>
          <p:cNvSpPr>
            <a:spLocks noGrp="1"/>
          </p:cNvSpPr>
          <p:nvPr>
            <p:ph type="body" sz="quarter" idx="1"/>
          </p:nvPr>
        </p:nvSpPr>
        <p:spPr>
          <a:prstGeom prst="rect">
            <a:avLst/>
          </a:prstGeom>
        </p:spPr>
        <p:txBody>
          <a:bodyPr/>
          <a:lstStyle/>
          <a:p>
            <a:r>
              <a:rPr lang="fr-CA"/>
              <a:t>Toutefois,</a:t>
            </a:r>
            <a:r>
              <a:rPr lang="fr-CA" baseline="0"/>
              <a:t> malgré nos </a:t>
            </a:r>
            <a:r>
              <a:rPr lang="fr-CA"/>
              <a:t>efforts, notre vie privée</a:t>
            </a:r>
            <a:r>
              <a:rPr lang="fr-CA" baseline="0"/>
              <a:t> peut également mal tourner en ligne.</a:t>
            </a:r>
            <a:endParaRPr/>
          </a:p>
          <a:p>
            <a:endParaRPr/>
          </a:p>
          <a:p>
            <a:r>
              <a:rPr lang="fr-CA"/>
              <a:t>Voici quelques mesures</a:t>
            </a:r>
            <a:r>
              <a:rPr lang="fr-CA" baseline="0"/>
              <a:t> que vous pouvez prendre pour vous aider à garder les choses sous contrôle.</a:t>
            </a:r>
            <a:endParaRPr/>
          </a:p>
        </p:txBody>
      </p:sp>
      <p:sp>
        <p:nvSpPr>
          <p:cNvPr id="4" name="Footer Placeholder 2">
            <a:extLst>
              <a:ext uri="{FF2B5EF4-FFF2-40B4-BE49-F238E27FC236}">
                <a16:creationId xmlns:a16="http://schemas.microsoft.com/office/drawing/2014/main" id="{1A73AD2E-7A12-4171-8E00-02EA06CB7E86}"/>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2A5C7AE7-957C-4C9D-BAD0-990B2F4C1590}"/>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68</a:t>
            </a:fld>
            <a:endParaRPr lang="en-CA"/>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xfrm>
            <a:off x="1165225" y="692150"/>
            <a:ext cx="4619625" cy="3463925"/>
          </a:xfrm>
          <a:prstGeom prst="rect">
            <a:avLst/>
          </a:prstGeom>
        </p:spPr>
        <p:txBody>
          <a:bodyPr/>
          <a:lstStyle/>
          <a:p>
            <a:endParaRPr/>
          </a:p>
        </p:txBody>
      </p:sp>
      <p:sp>
        <p:nvSpPr>
          <p:cNvPr id="298" name="Shape 298"/>
          <p:cNvSpPr>
            <a:spLocks noGrp="1"/>
          </p:cNvSpPr>
          <p:nvPr>
            <p:ph type="body" sz="quarter" idx="1"/>
          </p:nvPr>
        </p:nvSpPr>
        <p:spPr>
          <a:prstGeom prst="rect">
            <a:avLst/>
          </a:prstGeom>
        </p:spPr>
        <p:txBody>
          <a:bodyPr/>
          <a:lstStyle/>
          <a:p>
            <a:r>
              <a:rPr lang="fr-CA"/>
              <a:t>En</a:t>
            </a:r>
            <a:r>
              <a:rPr lang="fr-CA" baseline="0"/>
              <a:t> matière de harcèlement, l’une des premières étapes consiste à bloquer l’expéditeur.</a:t>
            </a:r>
            <a:endParaRPr/>
          </a:p>
          <a:p>
            <a:endParaRPr/>
          </a:p>
          <a:p>
            <a:r>
              <a:rPr lang="fr-CA"/>
              <a:t>Sur </a:t>
            </a:r>
            <a:r>
              <a:t>Facebook, </a:t>
            </a:r>
            <a:r>
              <a:rPr lang="fr-CA"/>
              <a:t>une personne bloquée</a:t>
            </a:r>
            <a:r>
              <a:rPr lang="fr-CA" baseline="0"/>
              <a:t> ne pourra pas vous envoyer une demande d’amitié, ne verra pas votre profil, ne pourra pas vous identifier sur une publication et ne pourra pas vous envoyer de messages sur ce réseau.</a:t>
            </a:r>
            <a:endParaRPr/>
          </a:p>
          <a:p>
            <a:endParaRPr/>
          </a:p>
          <a:p>
            <a:r>
              <a:rPr lang="fr-CA"/>
              <a:t>Pour bloquer une personne,</a:t>
            </a:r>
            <a:r>
              <a:rPr lang="fr-CA" baseline="0"/>
              <a:t> accédez à vos Paramètres, puis sélectionnez Blocage dans le menu de gauche.</a:t>
            </a:r>
            <a:endParaRPr/>
          </a:p>
        </p:txBody>
      </p:sp>
      <p:sp>
        <p:nvSpPr>
          <p:cNvPr id="4" name="Footer Placeholder 2">
            <a:extLst>
              <a:ext uri="{FF2B5EF4-FFF2-40B4-BE49-F238E27FC236}">
                <a16:creationId xmlns:a16="http://schemas.microsoft.com/office/drawing/2014/main" id="{A6E79BDC-83CD-4983-95B5-9B22D416120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C6C2A5A4-24C5-4D24-9892-F4DE7AF536E1}"/>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69</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65225" y="692150"/>
            <a:ext cx="4619625" cy="3463925"/>
          </a:xfrm>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r>
              <a:rPr lang="fr-CA"/>
              <a:t>Un autre outil que vous pouvez utiliser pour protéger encore davantage vos comptes est</a:t>
            </a:r>
            <a:r>
              <a:rPr lang="fr-CA" baseline="0"/>
              <a:t> l’authentification à </a:t>
            </a:r>
            <a:r>
              <a:rPr lang="fr-CA" i="1" baseline="0"/>
              <a:t>deux facteurs</a:t>
            </a:r>
            <a:r>
              <a:rPr lang="fr-CA" baseline="0"/>
              <a:t>.</a:t>
            </a:r>
            <a:endParaRPr/>
          </a:p>
          <a:p>
            <a:endParaRPr/>
          </a:p>
          <a:p>
            <a:r>
              <a:rPr lang="fr-CA"/>
              <a:t>Si vous avez activé</a:t>
            </a:r>
            <a:r>
              <a:rPr lang="fr-CA" baseline="0"/>
              <a:t> l’authentification à deux facteurs, en plus d’entrer votre mot de passe, vous recevrez également sur votre téléphone un message texte contenant un code à usage unique. Vous devrez entrer ce code ainsi que votre mot de passe pour ouvrir une session.</a:t>
            </a:r>
            <a:endParaRPr/>
          </a:p>
          <a:p>
            <a:endParaRPr/>
          </a:p>
          <a:p>
            <a:pPr marL="0" marR="0" lvl="0" indent="0" defTabSz="914400" eaLnBrk="1" fontAlgn="auto" latinLnBrk="0" hangingPunct="1">
              <a:lnSpc>
                <a:spcPct val="100000"/>
              </a:lnSpc>
              <a:spcBef>
                <a:spcPts val="0"/>
              </a:spcBef>
              <a:spcAft>
                <a:spcPts val="0"/>
              </a:spcAft>
              <a:buClrTx/>
              <a:buSzTx/>
              <a:buFontTx/>
              <a:buNone/>
              <a:tabLst/>
              <a:defRPr/>
            </a:pPr>
            <a:r>
              <a:rPr lang="fr-CA"/>
              <a:t>Ainsi, </a:t>
            </a:r>
            <a:r>
              <a:rPr lang="fr-CA">
                <a:solidFill>
                  <a:schemeClr val="tx1"/>
                </a:solidFill>
              </a:rPr>
              <a:t>une personne qui obtiendrait votre mot de passe ne pourrait pas accéder à vos comptes. L’inconvénient,</a:t>
            </a:r>
            <a:r>
              <a:rPr lang="fr-CA" baseline="0">
                <a:solidFill>
                  <a:schemeClr val="tx1"/>
                </a:solidFill>
              </a:rPr>
              <a:t> c’est que vos comptes seront verrouillés si vous perdez votre téléphone, et cette mesure ne sera peut-être pas aussi utile si votre téléphone est votre principal moyen d’accéder à Internet.</a:t>
            </a:r>
            <a:endParaRPr lang="fr-CA">
              <a:solidFill>
                <a:schemeClr val="tx1"/>
              </a:solidFill>
            </a:endParaRPr>
          </a:p>
        </p:txBody>
      </p:sp>
      <p:sp>
        <p:nvSpPr>
          <p:cNvPr id="4" name="Footer Placeholder 2">
            <a:extLst>
              <a:ext uri="{FF2B5EF4-FFF2-40B4-BE49-F238E27FC236}">
                <a16:creationId xmlns:a16="http://schemas.microsoft.com/office/drawing/2014/main" id="{C4B8E3EA-3704-4CB3-9CCF-1FAAC83259B9}"/>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54CD1F21-85BC-43E9-868F-DA96B6DA5DEF}"/>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7</a:t>
            </a:fld>
            <a:endParaRPr lang="en-CA"/>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noRot="1" noChangeAspect="1"/>
          </p:cNvSpPr>
          <p:nvPr>
            <p:ph type="sldImg"/>
          </p:nvPr>
        </p:nvSpPr>
        <p:spPr>
          <a:xfrm>
            <a:off x="1165225" y="692150"/>
            <a:ext cx="4619625" cy="3463925"/>
          </a:xfrm>
          <a:prstGeom prst="rect">
            <a:avLst/>
          </a:prstGeom>
        </p:spPr>
        <p:txBody>
          <a:bodyPr/>
          <a:lstStyle/>
          <a:p>
            <a:endParaRPr/>
          </a:p>
        </p:txBody>
      </p:sp>
      <p:sp>
        <p:nvSpPr>
          <p:cNvPr id="302" name="Shape 302"/>
          <p:cNvSpPr>
            <a:spLocks noGrp="1"/>
          </p:cNvSpPr>
          <p:nvPr>
            <p:ph type="body" sz="quarter" idx="1"/>
          </p:nvPr>
        </p:nvSpPr>
        <p:spPr>
          <a:prstGeom prst="rect">
            <a:avLst/>
          </a:prstGeom>
        </p:spPr>
        <p:txBody>
          <a:bodyPr/>
          <a:lstStyle/>
          <a:p>
            <a:r>
              <a:rPr lang="fr-CA"/>
              <a:t>Tapez ensuite le nom de la personne</a:t>
            </a:r>
            <a:r>
              <a:rPr lang="fr-CA" baseline="0"/>
              <a:t> que vous souhaitez bloquer dans « Bloquer des utilisateurs ». Une fois que vous avez sélectionné la bonne personne, cliquez sur Bloquer.</a:t>
            </a:r>
            <a:endParaRPr/>
          </a:p>
          <a:p>
            <a:endParaRPr/>
          </a:p>
          <a:p>
            <a:r>
              <a:rPr lang="fr-CA"/>
              <a:t>La plupart des réseaux sociaux et des applications de messagerie offrent</a:t>
            </a:r>
            <a:r>
              <a:rPr lang="fr-CA" baseline="0"/>
              <a:t> également une forme de blocage quelconque.</a:t>
            </a:r>
            <a:endParaRPr/>
          </a:p>
        </p:txBody>
      </p:sp>
      <p:sp>
        <p:nvSpPr>
          <p:cNvPr id="4" name="Footer Placeholder 2">
            <a:extLst>
              <a:ext uri="{FF2B5EF4-FFF2-40B4-BE49-F238E27FC236}">
                <a16:creationId xmlns:a16="http://schemas.microsoft.com/office/drawing/2014/main" id="{E1A3F1C8-DA63-4E13-97A8-5019EFD1EF53}"/>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FEA7E108-20E0-495C-AC1E-2EECD1577C60}"/>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70</a:t>
            </a:fld>
            <a:endParaRPr lang="en-CA"/>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Shape 325"/>
          <p:cNvSpPr>
            <a:spLocks noGrp="1" noRot="1" noChangeAspect="1"/>
          </p:cNvSpPr>
          <p:nvPr>
            <p:ph type="sldImg"/>
          </p:nvPr>
        </p:nvSpPr>
        <p:spPr>
          <a:xfrm>
            <a:off x="1165225" y="692150"/>
            <a:ext cx="4619625" cy="3463925"/>
          </a:xfrm>
          <a:prstGeom prst="rect">
            <a:avLst/>
          </a:prstGeom>
        </p:spPr>
        <p:txBody>
          <a:bodyPr/>
          <a:lstStyle/>
          <a:p>
            <a:endParaRPr/>
          </a:p>
        </p:txBody>
      </p:sp>
      <p:sp>
        <p:nvSpPr>
          <p:cNvPr id="326" name="Shape 326"/>
          <p:cNvSpPr>
            <a:spLocks noGrp="1"/>
          </p:cNvSpPr>
          <p:nvPr>
            <p:ph type="body" sz="quarter" idx="1"/>
          </p:nvPr>
        </p:nvSpPr>
        <p:spPr>
          <a:prstGeom prst="rect">
            <a:avLst/>
          </a:prstGeom>
        </p:spPr>
        <p:txBody>
          <a:bodyPr/>
          <a:lstStyle/>
          <a:p>
            <a:pPr defTabSz="924916">
              <a:defRPr/>
            </a:pPr>
            <a:r>
              <a:rPr lang="fr-CA"/>
              <a:t>Avant de se laisser, revenons un peu sur les nouveaux termes appris au cours de l’atelier.</a:t>
            </a:r>
          </a:p>
          <a:p>
            <a:endParaRPr/>
          </a:p>
          <a:p>
            <a:r>
              <a:rPr lang="fr-CA" baseline="0"/>
              <a:t>Un </a:t>
            </a:r>
            <a:r>
              <a:rPr lang="fr-CA" i="1" baseline="0"/>
              <a:t>navigateur</a:t>
            </a:r>
            <a:r>
              <a:rPr lang="fr-CA" baseline="0"/>
              <a:t> est l’application ou le programme qui permet à votre appareil de visiter des pages Web.</a:t>
            </a:r>
            <a:r>
              <a:rPr lang="fr-CA" i="0" baseline="0"/>
              <a:t> Chrome, Firefox et Safari sont des exemples de navigateurs.</a:t>
            </a:r>
            <a:br>
              <a:rPr/>
            </a:br>
            <a:endParaRPr/>
          </a:p>
          <a:p>
            <a:r>
              <a:rPr lang="fr-CA"/>
              <a:t>Une</a:t>
            </a:r>
            <a:r>
              <a:t> </a:t>
            </a:r>
            <a:r>
              <a:rPr i="1"/>
              <a:t>extension </a:t>
            </a:r>
            <a:r>
              <a:rPr lang="fr-CA" i="0"/>
              <a:t>est</a:t>
            </a:r>
            <a:r>
              <a:rPr lang="fr-CA" i="0" baseline="0"/>
              <a:t> un petit programme qui ajoute des fonctionnalités à votre navigateur.</a:t>
            </a:r>
            <a:endParaRPr/>
          </a:p>
          <a:p>
            <a:pPr>
              <a:defRPr i="1"/>
            </a:pPr>
            <a:endParaRPr/>
          </a:p>
          <a:p>
            <a:pPr defTabSz="924916">
              <a:defRPr i="1"/>
            </a:pPr>
            <a:r>
              <a:rPr lang="fr-CA" i="0"/>
              <a:t>Le </a:t>
            </a:r>
            <a:r>
              <a:rPr lang="fr-CA" i="1"/>
              <a:t>Wi-Fi</a:t>
            </a:r>
            <a:r>
              <a:rPr lang="fr-CA"/>
              <a:t> </a:t>
            </a:r>
            <a:r>
              <a:rPr lang="fr-CA" i="0"/>
              <a:t>envoie un signal Internet à votre ordinateur sans qu’aucun fil ou câble ne soit requis en utilisant un </a:t>
            </a:r>
            <a:r>
              <a:rPr lang="fr-CA" i="1"/>
              <a:t>routeur</a:t>
            </a:r>
            <a:r>
              <a:rPr lang="fr-CA"/>
              <a:t> </a:t>
            </a:r>
            <a:r>
              <a:rPr lang="fr-CA" i="0"/>
              <a:t>sans fil connecté à l’Internet par câble.</a:t>
            </a:r>
          </a:p>
          <a:p>
            <a:pPr>
              <a:defRPr i="1"/>
            </a:pPr>
            <a:endParaRPr i="0"/>
          </a:p>
          <a:p>
            <a:endParaRPr i="0"/>
          </a:p>
        </p:txBody>
      </p:sp>
      <p:sp>
        <p:nvSpPr>
          <p:cNvPr id="4" name="Footer Placeholder 2">
            <a:extLst>
              <a:ext uri="{FF2B5EF4-FFF2-40B4-BE49-F238E27FC236}">
                <a16:creationId xmlns:a16="http://schemas.microsoft.com/office/drawing/2014/main" id="{B3575E61-EFE4-472A-84E5-E71BB60631E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40057C11-8B92-4B37-8774-4C233EAEBEA3}"/>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71</a:t>
            </a:fld>
            <a:endParaRPr lang="en-CA"/>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noRot="1" noChangeAspect="1"/>
          </p:cNvSpPr>
          <p:nvPr>
            <p:ph type="sldImg"/>
          </p:nvPr>
        </p:nvSpPr>
        <p:spPr>
          <a:xfrm>
            <a:off x="1165225" y="692150"/>
            <a:ext cx="4619625" cy="3463925"/>
          </a:xfrm>
          <a:prstGeom prst="rect">
            <a:avLst/>
          </a:prstGeom>
        </p:spPr>
        <p:txBody>
          <a:bodyPr/>
          <a:lstStyle/>
          <a:p>
            <a:endParaRPr/>
          </a:p>
        </p:txBody>
      </p:sp>
      <p:sp>
        <p:nvSpPr>
          <p:cNvPr id="337" name="Shape 337"/>
          <p:cNvSpPr>
            <a:spLocks noGrp="1"/>
          </p:cNvSpPr>
          <p:nvPr>
            <p:ph type="body" sz="quarter" idx="1"/>
          </p:nvPr>
        </p:nvSpPr>
        <p:spPr>
          <a:prstGeom prst="rect">
            <a:avLst/>
          </a:prstGeom>
        </p:spPr>
        <p:txBody>
          <a:bodyPr/>
          <a:lstStyle/>
          <a:p>
            <a:pPr defTabSz="924916">
              <a:defRPr/>
            </a:pPr>
            <a:r>
              <a:rPr lang="fr-CA">
                <a:solidFill>
                  <a:schemeClr val="tx1"/>
                </a:solidFill>
              </a:rPr>
              <a:t>Un système d’exploitation est un programme informatique qui permet à votre appareil d’exécuter d’autres programmes. Il y a trois grands systèmes d’exploitation pour les ordinateurs : Windows, Mac et Chrome. En ce qui concerne les téléphones et les tablettes, il existe seulement deux grands systèmes d’exploitation : iOS et Android.</a:t>
            </a:r>
            <a:endParaRPr/>
          </a:p>
          <a:p>
            <a:pPr>
              <a:defRPr i="1"/>
            </a:pPr>
            <a:endParaRPr/>
          </a:p>
          <a:p>
            <a:pPr defTabSz="924916">
              <a:defRPr i="1"/>
            </a:pPr>
            <a:r>
              <a:rPr lang="fr-CA" i="0" baseline="0"/>
              <a:t>Un</a:t>
            </a:r>
            <a:r>
              <a:rPr lang="fr-CA" baseline="0"/>
              <a:t> </a:t>
            </a:r>
            <a:r>
              <a:rPr lang="fr-CA" i="1" baseline="0"/>
              <a:t>programme malveillant</a:t>
            </a:r>
            <a:r>
              <a:rPr lang="fr-CA" baseline="0"/>
              <a:t> </a:t>
            </a:r>
            <a:r>
              <a:rPr lang="fr-CA" i="0" baseline="0"/>
              <a:t>ressemble à un virus et apporte des modifications indésirables à votre ordinateur.</a:t>
            </a:r>
          </a:p>
          <a:p>
            <a:pPr>
              <a:defRPr i="1"/>
            </a:pPr>
            <a:endParaRPr i="0"/>
          </a:p>
          <a:p>
            <a:endParaRPr i="0"/>
          </a:p>
          <a:p>
            <a:endParaRPr i="0"/>
          </a:p>
        </p:txBody>
      </p:sp>
      <p:sp>
        <p:nvSpPr>
          <p:cNvPr id="4" name="Footer Placeholder 2">
            <a:extLst>
              <a:ext uri="{FF2B5EF4-FFF2-40B4-BE49-F238E27FC236}">
                <a16:creationId xmlns:a16="http://schemas.microsoft.com/office/drawing/2014/main" id="{9EF771CB-290A-4CFF-9D6B-CE7E5172C01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E49306AB-E72A-40CE-9E1C-8281CC15D54A}"/>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72</a:t>
            </a:fld>
            <a:endParaRPr lang="en-CA"/>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a:spLocks noGrp="1" noRot="1" noChangeAspect="1"/>
          </p:cNvSpPr>
          <p:nvPr>
            <p:ph type="sldImg"/>
          </p:nvPr>
        </p:nvSpPr>
        <p:spPr>
          <a:xfrm>
            <a:off x="1165225" y="692150"/>
            <a:ext cx="4619625" cy="3463925"/>
          </a:xfrm>
          <a:prstGeom prst="rect">
            <a:avLst/>
          </a:prstGeom>
        </p:spPr>
        <p:txBody>
          <a:bodyPr/>
          <a:lstStyle/>
          <a:p>
            <a:endParaRPr/>
          </a:p>
        </p:txBody>
      </p:sp>
      <p:sp>
        <p:nvSpPr>
          <p:cNvPr id="341" name="Shape 341"/>
          <p:cNvSpPr>
            <a:spLocks noGrp="1"/>
          </p:cNvSpPr>
          <p:nvPr>
            <p:ph type="body" sz="quarter" idx="1"/>
          </p:nvPr>
        </p:nvSpPr>
        <p:spPr>
          <a:prstGeom prst="rect">
            <a:avLst/>
          </a:prstGeom>
        </p:spPr>
        <p:txBody>
          <a:bodyPr/>
          <a:lstStyle/>
          <a:p>
            <a:r>
              <a:rPr lang="fr-CA"/>
              <a:t>Cet atelier tire à sa fin. Si vous avez encore des questions au sujet des notions abordées aujourd’hui, c’est le moment de les poser.</a:t>
            </a:r>
          </a:p>
          <a:p>
            <a:endParaRPr lang="en-CA" baseline="0"/>
          </a:p>
          <a:p>
            <a:r>
              <a:rPr lang="fr-CA" baseline="0"/>
              <a:t>Si vous préférez me les poser en privé, n’hésitez pas à venir me voir après l’atelier. Je resterai sur place un petit moment.</a:t>
            </a:r>
          </a:p>
          <a:p>
            <a:endParaRPr/>
          </a:p>
        </p:txBody>
      </p:sp>
      <p:sp>
        <p:nvSpPr>
          <p:cNvPr id="4" name="Footer Placeholder 2">
            <a:extLst>
              <a:ext uri="{FF2B5EF4-FFF2-40B4-BE49-F238E27FC236}">
                <a16:creationId xmlns:a16="http://schemas.microsoft.com/office/drawing/2014/main" id="{0CA1562C-9C1A-4FE6-B8B5-907C68AD61B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4191F67A-6968-4CE0-B6A1-713C8217F673}"/>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73</a:t>
            </a:fld>
            <a:endParaRPr lang="en-CA"/>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65225" y="692150"/>
            <a:ext cx="4619625" cy="3463925"/>
          </a:xfrm>
          <a:prstGeom prst="rect">
            <a:avLst/>
          </a:prstGeom>
        </p:spPr>
      </p:sp>
      <p:sp>
        <p:nvSpPr>
          <p:cNvPr id="3" name="Notes Placeholder 2"/>
          <p:cNvSpPr>
            <a:spLocks noGrp="1"/>
          </p:cNvSpPr>
          <p:nvPr>
            <p:ph type="body" idx="1"/>
          </p:nvPr>
        </p:nvSpPr>
        <p:spPr/>
        <p:txBody>
          <a:bodyPr/>
          <a:lstStyle/>
          <a:p>
            <a:r>
              <a:rPr lang="fr-CA" noProof="0"/>
              <a:t>Assurez-vous d’apporter</a:t>
            </a:r>
            <a:r>
              <a:rPr lang="fr-CA" baseline="0" noProof="0"/>
              <a:t> la fiche d’exercice pour cet atelier. Utilisez le lien vidéo qui s’y trouve pour revoir ce que nous avons couvert aujourd’hui.</a:t>
            </a:r>
            <a:endParaRPr lang="fr-CA" noProof="0"/>
          </a:p>
        </p:txBody>
      </p:sp>
      <p:sp>
        <p:nvSpPr>
          <p:cNvPr id="5" name="Footer Placeholder 2">
            <a:extLst>
              <a:ext uri="{FF2B5EF4-FFF2-40B4-BE49-F238E27FC236}">
                <a16:creationId xmlns:a16="http://schemas.microsoft.com/office/drawing/2014/main" id="{D891E990-BAFE-421F-8985-A01C6BFD5D48}"/>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6" name="Slide Number Placeholder 3">
            <a:extLst>
              <a:ext uri="{FF2B5EF4-FFF2-40B4-BE49-F238E27FC236}">
                <a16:creationId xmlns:a16="http://schemas.microsoft.com/office/drawing/2014/main" id="{5ACC41B5-E948-485F-80C5-D2B8F6AE8449}"/>
              </a:ext>
            </a:extLst>
          </p:cNvPr>
          <p:cNvSpPr txBox="1">
            <a:spLocks/>
          </p:cNvSpPr>
          <p:nvPr/>
        </p:nvSpPr>
        <p:spPr>
          <a:xfrm>
            <a:off x="3937000" y="8772525"/>
            <a:ext cx="3011488" cy="463550"/>
          </a:xfrm>
          <a:prstGeom prst="rect">
            <a:avLst/>
          </a:prstGeom>
        </p:spPr>
        <p:txBody>
          <a:bodyPr vert="horz" lIns="91440" tIns="45720" rIns="91440" bIns="45720" rtlCol="0" anchor="b"/>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fld id="{03C71F6E-3818-496F-8B1B-03C137C57051}" type="slidenum">
              <a:rPr lang="en-CA" smtClean="0"/>
              <a:pPr/>
              <a:t>74</a:t>
            </a:fld>
            <a:endParaRPr lang="en-CA"/>
          </a:p>
        </p:txBody>
      </p:sp>
    </p:spTree>
    <p:extLst>
      <p:ext uri="{BB962C8B-B14F-4D97-AF65-F5344CB8AC3E}">
        <p14:creationId xmlns:p14="http://schemas.microsoft.com/office/powerpoint/2010/main" val="25244837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algn="l"/>
            <a:r>
              <a:rPr lang="fr-CA"/>
              <a:t>[N'hésitez pas à adapter le texte suivant pour qu'il soit accessible, en fonction de votre connaissance des besoins des participants à l'atelier]. </a:t>
            </a:r>
            <a:endParaRPr lang="en-US"/>
          </a:p>
          <a:p>
            <a:pPr algn="l"/>
            <a:r>
              <a:rPr lang="fr-CA"/>
              <a:t> </a:t>
            </a:r>
          </a:p>
          <a:p>
            <a:pPr algn="l"/>
            <a:r>
              <a:rPr lang="fr-CA"/>
              <a:t>Avant de procéder au débriefing, nous vous demandons de bien vouloir prendre cinq minutes pour répondre à l'enquête d'évaluation post-atelier. Cette enquête est similaire à celle réalisée au début de l'atelier ; elle aidera l'équipe de </a:t>
            </a:r>
            <a:r>
              <a:rPr lang="fr-CA" err="1"/>
              <a:t>HabiloMédias</a:t>
            </a:r>
            <a:r>
              <a:rPr lang="fr-CA"/>
              <a:t> à mieux comprendre si l'atelier réussit à soutenir les connaissances, les compétences et la confiance des survivants dans le domaine numérique, et à informer les futures mises à jour du programme. Vos réponses sont totalement anonymes.  </a:t>
            </a:r>
          </a:p>
          <a:p>
            <a:pPr algn="l"/>
            <a:r>
              <a:rPr lang="fr-CA"/>
              <a:t> </a:t>
            </a:r>
          </a:p>
          <a:p>
            <a:pPr algn="l"/>
            <a:r>
              <a:rPr lang="fr-CA"/>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a:t>
            </a:r>
            <a:r>
              <a:rPr lang="fr-CA" err="1"/>
              <a:t>HabiloMédias</a:t>
            </a:r>
            <a:r>
              <a:rPr lang="fr-CA"/>
              <a:t> de savoir que vous êtes le même participant qui remplit les deux enquêtes d'évaluation sans utiliser d'informations permettant de vous identifier.  </a:t>
            </a:r>
          </a:p>
          <a:p>
            <a:pPr algn="l"/>
            <a:r>
              <a:rPr lang="fr-CA"/>
              <a:t> </a:t>
            </a:r>
            <a:endParaRPr lang="en-CA"/>
          </a:p>
          <a:p>
            <a:pPr algn="l"/>
            <a:r>
              <a:rPr lang="fr-CA"/>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p>
          <a:p>
            <a:endParaRPr lang="fr-CA"/>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75</a:t>
            </a:fld>
            <a:endParaRPr lang="en-CA"/>
          </a:p>
        </p:txBody>
      </p:sp>
      <p:sp>
        <p:nvSpPr>
          <p:cNvPr id="5" name="Footer Placeholder 2">
            <a:extLst>
              <a:ext uri="{FF2B5EF4-FFF2-40B4-BE49-F238E27FC236}">
                <a16:creationId xmlns:a16="http://schemas.microsoft.com/office/drawing/2014/main" id="{2E6F5292-4811-44ED-9FBE-230D6A3BED05}"/>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fontAlgn="base"/>
            <a:r>
              <a:rPr lang="fr-CA"/>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err="1"/>
              <a:t>Shoppers</a:t>
            </a:r>
            <a:r>
              <a:rPr lang="fr-CA"/>
              <a:t>. L’équipe de HabiloMédias qui a élaboré cet atelier utilisera ces entrevues pour guider les mises à jour du programme et évaluer la valeur et l’impact de cet atelier.</a:t>
            </a:r>
            <a:endParaRPr lang="en-CA"/>
          </a:p>
          <a:p>
            <a:pPr fontAlgn="base"/>
            <a:r>
              <a:rPr lang="fr-CA"/>
              <a:t> </a:t>
            </a:r>
            <a:endParaRPr lang="en-CA"/>
          </a:p>
          <a:p>
            <a:pPr fontAlgn="base"/>
            <a:r>
              <a:rPr lang="fr-CA"/>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76</a:t>
            </a:fld>
            <a:endParaRPr lang="en-CA"/>
          </a:p>
        </p:txBody>
      </p:sp>
      <p:sp>
        <p:nvSpPr>
          <p:cNvPr id="5" name="Footer Placeholder 2">
            <a:extLst>
              <a:ext uri="{FF2B5EF4-FFF2-40B4-BE49-F238E27FC236}">
                <a16:creationId xmlns:a16="http://schemas.microsoft.com/office/drawing/2014/main" id="{AD716997-EE05-4734-BEF2-84CB302AFC4E}"/>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18681686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Nous en sommes maintenant à la fin de l’atelier. Nous aimerions faire le point avec vous avant que vous quittiez. </a:t>
            </a:r>
          </a:p>
          <a:p>
            <a:endParaRPr lang="fr-CA"/>
          </a:p>
          <a:p>
            <a:r>
              <a:rPr lang="fr-CA"/>
              <a:t>Y a-t-il des préoccupations ou des besoins immédiats que nous pourrions vous aider à résoudre? Si nous ne pouvons pas vous aider, nous vous indiquerons des ressources disponibles qui pourraient vous aider.</a:t>
            </a:r>
          </a:p>
          <a:p>
            <a:endParaRPr lang="fr-CA"/>
          </a:p>
          <a:p>
            <a:r>
              <a:rPr lang="fr-CA"/>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a:p>
          <a:p>
            <a:r>
              <a:rPr lang="fr-CA"/>
              <a:t>Terminons par une question : quelle compétence avez-vous acquise au cours de cet atelier et qui vous sera utile dans votre propre vie?</a:t>
            </a:r>
          </a:p>
        </p:txBody>
      </p:sp>
      <p:sp>
        <p:nvSpPr>
          <p:cNvPr id="4" name="Slide Number Placeholder 3"/>
          <p:cNvSpPr>
            <a:spLocks noGrp="1"/>
          </p:cNvSpPr>
          <p:nvPr>
            <p:ph type="sldNum" sz="quarter" idx="5"/>
          </p:nvPr>
        </p:nvSpPr>
        <p:spPr/>
        <p:txBody>
          <a:bodyPr/>
          <a:lstStyle/>
          <a:p>
            <a:fld id="{DE5C2B8F-5ADC-43DA-8F91-FCBC985BC329}" type="slidenum">
              <a:rPr lang="en-CA" smtClean="0"/>
              <a:t>78</a:t>
            </a:fld>
            <a:endParaRPr lang="en-CA"/>
          </a:p>
        </p:txBody>
      </p:sp>
      <p:sp>
        <p:nvSpPr>
          <p:cNvPr id="5" name="Footer Placeholder 2">
            <a:extLst>
              <a:ext uri="{FF2B5EF4-FFF2-40B4-BE49-F238E27FC236}">
                <a16:creationId xmlns:a16="http://schemas.microsoft.com/office/drawing/2014/main" id="{2BFE2567-63F0-430C-B272-6E7BB10411F3}"/>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Tree>
    <p:extLst>
      <p:ext uri="{BB962C8B-B14F-4D97-AF65-F5344CB8AC3E}">
        <p14:creationId xmlns:p14="http://schemas.microsoft.com/office/powerpoint/2010/main" val="204104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1165225" y="692150"/>
            <a:ext cx="4619625" cy="3463925"/>
          </a:xfrm>
          <a:prstGeom prst="rect">
            <a:avLst/>
          </a:prstGeom>
        </p:spPr>
        <p:txBody>
          <a:bodyPr/>
          <a:lstStyle/>
          <a:p>
            <a:endParaRPr/>
          </a:p>
        </p:txBody>
      </p:sp>
      <p:sp>
        <p:nvSpPr>
          <p:cNvPr id="121" name="Shape 121"/>
          <p:cNvSpPr>
            <a:spLocks noGrp="1"/>
          </p:cNvSpPr>
          <p:nvPr>
            <p:ph type="body" sz="quarter" idx="1"/>
          </p:nvPr>
        </p:nvSpPr>
        <p:spPr>
          <a:prstGeom prst="rect">
            <a:avLst/>
          </a:prstGeom>
        </p:spPr>
        <p:txBody>
          <a:bodyPr/>
          <a:lstStyle/>
          <a:p>
            <a:r>
              <a:rPr lang="fr-CA"/>
              <a:t>Vous pouvez également demander à certains réseaux sociaux</a:t>
            </a:r>
            <a:r>
              <a:rPr lang="fr-CA" baseline="0"/>
              <a:t> de vous envoyer une alerte si un nouvel appareil se connecte à votre compte. Sur Facebook, accédez à vos paramètres et cliquez sur Sécurité et connexion à gauche</a:t>
            </a:r>
            <a:r>
              <a:rPr lang="fr-CA"/>
              <a:t>.</a:t>
            </a:r>
            <a:endParaRPr/>
          </a:p>
          <a:p>
            <a:endParaRPr/>
          </a:p>
        </p:txBody>
      </p:sp>
      <p:sp>
        <p:nvSpPr>
          <p:cNvPr id="4" name="Footer Placeholder 2">
            <a:extLst>
              <a:ext uri="{FF2B5EF4-FFF2-40B4-BE49-F238E27FC236}">
                <a16:creationId xmlns:a16="http://schemas.microsoft.com/office/drawing/2014/main" id="{DDECC8E9-AC7D-45C4-AC81-096F3DC739A4}"/>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85910E34-0940-49E3-9965-07714FC2D709}"/>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8</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165225" y="692150"/>
            <a:ext cx="4619625" cy="3463925"/>
          </a:xfrm>
          <a:prstGeom prst="rect">
            <a:avLst/>
          </a:prstGeom>
        </p:spPr>
        <p:txBody>
          <a:bodyPr/>
          <a:lstStyle/>
          <a:p>
            <a:endParaRPr/>
          </a:p>
        </p:txBody>
      </p:sp>
      <p:sp>
        <p:nvSpPr>
          <p:cNvPr id="125" name="Shape 125"/>
          <p:cNvSpPr>
            <a:spLocks noGrp="1"/>
          </p:cNvSpPr>
          <p:nvPr>
            <p:ph type="body" sz="quarter" idx="1"/>
          </p:nvPr>
        </p:nvSpPr>
        <p:spPr>
          <a:prstGeom prst="rect">
            <a:avLst/>
          </a:prstGeom>
        </p:spPr>
        <p:txBody>
          <a:bodyPr/>
          <a:lstStyle/>
          <a:p>
            <a:r>
              <a:rPr lang="en-US" err="1"/>
              <a:t>Cliquez</a:t>
            </a:r>
            <a:r>
              <a:rPr lang="en-US"/>
              <a:t> “Mot de passe et Sécurité” </a:t>
            </a:r>
            <a:r>
              <a:rPr lang="en-US" err="1"/>
              <a:t>puis</a:t>
            </a:r>
            <a:r>
              <a:rPr lang="en-US"/>
              <a:t> “</a:t>
            </a:r>
            <a:r>
              <a:rPr lang="en-US" err="1"/>
              <a:t>Alertes</a:t>
            </a:r>
            <a:r>
              <a:rPr lang="en-US"/>
              <a:t> de </a:t>
            </a:r>
            <a:r>
              <a:rPr lang="en-US" err="1"/>
              <a:t>connexion</a:t>
            </a:r>
            <a:r>
              <a:rPr lang="en-US"/>
              <a:t>.”</a:t>
            </a:r>
          </a:p>
          <a:p>
            <a:pPr marL="0" marR="0" lvl="0" indent="0" defTabSz="914400" eaLnBrk="1" fontAlgn="auto" latinLnBrk="0" hangingPunct="1">
              <a:lnSpc>
                <a:spcPct val="100000"/>
              </a:lnSpc>
              <a:spcBef>
                <a:spcPts val="0"/>
              </a:spcBef>
              <a:spcAft>
                <a:spcPts val="0"/>
              </a:spcAft>
              <a:buClrTx/>
              <a:buSzTx/>
              <a:buFontTx/>
              <a:buNone/>
              <a:tabLst/>
              <a:defRPr/>
            </a:pPr>
            <a:endParaRPr lang="fr-CA">
              <a:solidFill>
                <a:srgbClr val="00B050"/>
              </a:solidFill>
            </a:endParaRPr>
          </a:p>
          <a:p>
            <a:endParaRPr/>
          </a:p>
        </p:txBody>
      </p:sp>
      <p:sp>
        <p:nvSpPr>
          <p:cNvPr id="4" name="Footer Placeholder 2">
            <a:extLst>
              <a:ext uri="{FF2B5EF4-FFF2-40B4-BE49-F238E27FC236}">
                <a16:creationId xmlns:a16="http://schemas.microsoft.com/office/drawing/2014/main" id="{7F992BE9-9FFC-4C8A-BB72-B5983B50DB62}"/>
              </a:ext>
            </a:extLst>
          </p:cNvPr>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100"/>
            </a:lvl1pPr>
          </a:lstStyle>
          <a:p>
            <a:r>
              <a:rPr lang="en-CA"/>
              <a:t>© 2024 HabiloMédias</a:t>
            </a:r>
          </a:p>
        </p:txBody>
      </p:sp>
      <p:sp>
        <p:nvSpPr>
          <p:cNvPr id="5" name="Slide Number Placeholder 3">
            <a:extLst>
              <a:ext uri="{FF2B5EF4-FFF2-40B4-BE49-F238E27FC236}">
                <a16:creationId xmlns:a16="http://schemas.microsoft.com/office/drawing/2014/main" id="{418D804F-6B33-49AC-B8C0-B44293F27DCC}"/>
              </a:ext>
            </a:extLst>
          </p:cNvPr>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100"/>
            </a:lvl1pPr>
          </a:lstStyle>
          <a:p>
            <a:fld id="{03C71F6E-3818-496F-8B1B-03C137C57051}" type="slidenum">
              <a:rPr lang="en-CA" smtClean="0"/>
              <a:pPr/>
              <a:t>9</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143199" y="1122622"/>
            <a:ext cx="6859191" cy="2388154"/>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143199" y="3602872"/>
            <a:ext cx="6859191" cy="1656146"/>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623996" y="1710134"/>
            <a:ext cx="7888070" cy="2853398"/>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623996" y="4590525"/>
            <a:ext cx="7888070" cy="1500535"/>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628759" y="1826048"/>
            <a:ext cx="3886875" cy="435234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629950" y="365210"/>
            <a:ext cx="7888070" cy="1325870"/>
          </a:xfrm>
          <a:prstGeom prst="rect">
            <a:avLst/>
          </a:prstGeom>
        </p:spPr>
        <p:txBody>
          <a:bodyPr/>
          <a:lstStyle/>
          <a:p>
            <a:r>
              <a:t>Title Text</a:t>
            </a:r>
          </a:p>
        </p:txBody>
      </p:sp>
      <p:sp>
        <p:nvSpPr>
          <p:cNvPr id="48" name="Body Level One…"/>
          <p:cNvSpPr txBox="1">
            <a:spLocks noGrp="1"/>
          </p:cNvSpPr>
          <p:nvPr>
            <p:ph type="body" sz="quarter" idx="1"/>
          </p:nvPr>
        </p:nvSpPr>
        <p:spPr>
          <a:xfrm>
            <a:off x="629950" y="1681553"/>
            <a:ext cx="3869014" cy="824104"/>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13"/>
          </p:nvPr>
        </p:nvSpPr>
        <p:spPr>
          <a:xfrm>
            <a:off x="4629954" y="1681553"/>
            <a:ext cx="3888066" cy="824104"/>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629950" y="457306"/>
            <a:ext cx="2949691" cy="1600571"/>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3888066" y="987654"/>
            <a:ext cx="4629955" cy="4874754"/>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13"/>
          </p:nvPr>
        </p:nvSpPr>
        <p:spPr>
          <a:xfrm>
            <a:off x="629949" y="2057876"/>
            <a:ext cx="2949691" cy="3812471"/>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629950" y="457306"/>
            <a:ext cx="2949691" cy="1600571"/>
          </a:xfrm>
          <a:prstGeom prst="rect">
            <a:avLst/>
          </a:prstGeom>
        </p:spPr>
        <p:txBody>
          <a:bodyPr anchor="b"/>
          <a:lstStyle>
            <a:lvl1pPr>
              <a:defRPr sz="3200"/>
            </a:lvl1pPr>
          </a:lstStyle>
          <a:p>
            <a:r>
              <a:t>Title Text</a:t>
            </a:r>
          </a:p>
        </p:txBody>
      </p:sp>
      <p:sp>
        <p:nvSpPr>
          <p:cNvPr id="83" name="Picture Placeholder 2"/>
          <p:cNvSpPr>
            <a:spLocks noGrp="1"/>
          </p:cNvSpPr>
          <p:nvPr>
            <p:ph type="pic" sz="half" idx="13"/>
          </p:nvPr>
        </p:nvSpPr>
        <p:spPr>
          <a:xfrm>
            <a:off x="3888066" y="987654"/>
            <a:ext cx="4629955" cy="4874754"/>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629950" y="2057876"/>
            <a:ext cx="2949691" cy="3812471"/>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28759" y="365210"/>
            <a:ext cx="7888070" cy="132587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628759" y="1826048"/>
            <a:ext cx="7888070" cy="435234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241757" y="6401928"/>
            <a:ext cx="275073" cy="276999"/>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7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C8F3C7B-B6E7-4325-959B-EAA1EB741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52E711-E8FC-4870-B1C7-E39170AED2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34563403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4A821CF-3C4E-44DE-8432-85B6630AFE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19595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7C4D11-176C-4563-AB54-9C1B5FE18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41669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59D19B-134F-47F2-A473-A77D0E4A2C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BC832E-09F6-4161-B776-A58C193235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4CEF2E-1487-4055-8041-6D3D87D5FB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96A086-9935-4AFD-901B-B43AE7E67D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2283F4-6E5C-45CA-935A-4C19249872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FD7F16-ECFF-46CC-8D60-651CE126CB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4FE842D-9FFD-4F17-8FCE-F1C8720BB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8B76B4-F5DB-498F-A029-C886F51DCC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0827151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C44102-DE0B-4A16-88D6-22D870F32E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A708EE-596E-4528-9203-8B91D0FA81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A6DE63-5F80-4A6B-8F33-4159DB12E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89042783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1C67F8-235C-4659-ADE3-0A2D3AAB2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03B1FF-17F0-424A-84F0-07C1A1245D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87B2A4-5484-4D52-A1E8-139116DAA9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18808103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EB7BBD-E00C-4F96-A849-7C4F555974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D82145-829F-4308-83E5-BB1B80A2DC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F427D1-40A2-4F79-948A-0C05261C2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1C1A67-739C-4F69-BB0A-B3771BFF1C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734386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5A14E7-9599-4611-A421-C9D77CF287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48762082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DEDB528-A9DE-44BA-A7A3-3CC735B3B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168117396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B8FEE5-301C-435D-9394-AB30182C29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1442696839"/>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25CD81-5021-4E82-9E73-683CE2A1F8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70C7341-6BA1-43B6-9276-EC0C8B7537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09846288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198E03-6E0C-4ABE-9F90-D0C27FA2B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CD21BD-A4BD-43C0-B370-A5ED0F06F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F59C2C-113F-44FA-9B47-542DC9CC64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D41DB5-EDEE-4428-8317-916E7E88D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71126067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463279-4EBB-44CD-B728-FF35156335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425233176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D8F7DE-F177-4E07-81B7-32C20F7599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30031899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789389-38DB-4B15-AD5B-07C15334DF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785036941"/>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FABAB7-32CA-4311-8679-8DC85F470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423013871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31549F-732F-4E35-8547-049485CD6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33935097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5AD9A40-88CC-427F-BAA6-BBA42805CF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34692030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CEE09F-4D79-4335-8C0E-C1A317E4D6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12304686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78BC28-80DC-487A-9FBF-FBE0356EF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18238929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278EAF-42C3-42C7-837C-D7F2113749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A353481-09D6-40F0-ABF3-5D760D072F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642066733"/>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AD1FB3-ED7B-4828-B579-C2982F696F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AC6055-0414-43A3-8DC1-D8EEF191A7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3F94BF-3A23-47EF-8986-201B7FF0D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34660678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716636F-8E32-4933-9E87-216BA6F331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pic>
        <p:nvPicPr>
          <p:cNvPr id="3" name="Picture 2">
            <a:extLst>
              <a:ext uri="{FF2B5EF4-FFF2-40B4-BE49-F238E27FC236}">
                <a16:creationId xmlns:a16="http://schemas.microsoft.com/office/drawing/2014/main" id="{D01AEDCB-8F46-4D10-B09D-46D13B052D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8698" y="3069754"/>
            <a:ext cx="1728192" cy="1728192"/>
          </a:xfrm>
          <a:prstGeom prst="rect">
            <a:avLst/>
          </a:prstGeom>
        </p:spPr>
      </p:pic>
      <p:sp>
        <p:nvSpPr>
          <p:cNvPr id="4" name="Rectangle 3">
            <a:extLst>
              <a:ext uri="{FF2B5EF4-FFF2-40B4-BE49-F238E27FC236}">
                <a16:creationId xmlns:a16="http://schemas.microsoft.com/office/drawing/2014/main" id="{3873997A-3F47-4647-B415-94CFE6A10072}"/>
              </a:ext>
            </a:extLst>
          </p:cNvPr>
          <p:cNvSpPr/>
          <p:nvPr/>
        </p:nvSpPr>
        <p:spPr>
          <a:xfrm>
            <a:off x="2412554" y="4978541"/>
            <a:ext cx="4572000" cy="523220"/>
          </a:xfrm>
          <a:prstGeom prst="rect">
            <a:avLst/>
          </a:prstGeom>
        </p:spPr>
        <p:txBody>
          <a:bodyPr>
            <a:spAutoFit/>
          </a:bodyPr>
          <a:lstStyle/>
          <a:p>
            <a:r>
              <a:rPr lang="en-CA" sz="2800" b="1"/>
              <a:t>https://bit.ly/sondage-eval</a:t>
            </a:r>
          </a:p>
        </p:txBody>
      </p:sp>
    </p:spTree>
    <p:extLst>
      <p:ext uri="{BB962C8B-B14F-4D97-AF65-F5344CB8AC3E}">
        <p14:creationId xmlns:p14="http://schemas.microsoft.com/office/powerpoint/2010/main" val="846875752"/>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3A51C6-CF8E-4096-9CF5-93305C655C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808722259"/>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D09413-972E-4A1A-8BEA-DD20A3FFE7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F493A0-49D2-4872-A3B4-24C6158B7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04F0EA-D0BD-4AAB-8E07-941B56A002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C021288-AA15-4078-AD36-965C59E50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286398331"/>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60FA5AB-1D57-4DC1-877D-9302B152D2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28981427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DB6C3C-5CB5-4C5E-8656-265531D472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72808151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44AC14-B2B9-44B0-B292-68586022D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4079594994"/>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5EA301-C105-421C-B06C-78B914AEF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730428-2159-4F2B-B7E3-3EDEF9090F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512F5B-3A9F-44AA-9A06-26ADBC3D8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67224B-C4DC-4FFD-A32A-0092046069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5DCFBC-02E7-4477-BA3A-DF6F833DBA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23615938"/>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CFDFD-265B-2DD3-3F04-FAC76BEEA5D4}"/>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06D0539-CD53-4980-9314-05A551BD56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172514247"/>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F5A914E-FC76-4F71-B170-BF90EAE76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589955735"/>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C0B819-ABB1-472A-9EB1-A417D2C7A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4187371023"/>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C8C2E1-443C-4CDF-9D9B-26239BBC2F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1713427995"/>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5D70BA-4356-4AA9-80C0-03CB42AD1E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1150891377"/>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F2AA51-65A4-453D-96FA-DD9747F91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371893262"/>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34CF41-7BD0-4392-9F33-1AAF5EF47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041E20-121E-4314-A571-6E88B13AFF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3FE755-C181-4538-A606-A04CE62851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7613F4-BD3E-491E-B35C-CAFAB0205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21B939B-0803-4304-B1D7-0579CB995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FC1E2E-0019-4516-974E-82B39824BB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0253E9-8888-47D0-A307-D8A2F153C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09B04F-0714-4C9A-85CA-746968233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3195848910"/>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0517371-A268-41CE-8EE8-C5BA2D1E5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
        <p:nvSpPr>
          <p:cNvPr id="4" name="Rectangle 3">
            <a:extLst>
              <a:ext uri="{FF2B5EF4-FFF2-40B4-BE49-F238E27FC236}">
                <a16:creationId xmlns:a16="http://schemas.microsoft.com/office/drawing/2014/main" id="{BBA649B0-69EF-46AD-AA4C-58B7CE268570}"/>
              </a:ext>
            </a:extLst>
          </p:cNvPr>
          <p:cNvSpPr/>
          <p:nvPr/>
        </p:nvSpPr>
        <p:spPr>
          <a:xfrm>
            <a:off x="2374430" y="4990474"/>
            <a:ext cx="4412490" cy="523220"/>
          </a:xfrm>
          <a:prstGeom prst="rect">
            <a:avLst/>
          </a:prstGeom>
        </p:spPr>
        <p:txBody>
          <a:bodyPr wrap="none">
            <a:spAutoFit/>
          </a:bodyPr>
          <a:lstStyle/>
          <a:p>
            <a:r>
              <a:rPr lang="en-CA" sz="2800" b="1"/>
              <a:t>https://bit.ly/sondage-eval2</a:t>
            </a:r>
          </a:p>
        </p:txBody>
      </p:sp>
      <p:pic>
        <p:nvPicPr>
          <p:cNvPr id="5" name="Picture 4">
            <a:extLst>
              <a:ext uri="{FF2B5EF4-FFF2-40B4-BE49-F238E27FC236}">
                <a16:creationId xmlns:a16="http://schemas.microsoft.com/office/drawing/2014/main" id="{E73B6AC1-45B6-431B-8AC5-D898568A8B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6690" y="3069754"/>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23720D0-3912-4AAF-A1B0-233BF09CF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6435898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3C1959-058D-44B1-9985-73F2A0137C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 y="787"/>
            <a:ext cx="9144018" cy="6858014"/>
          </a:xfrm>
          <a:prstGeom prst="rect">
            <a:avLst/>
          </a:prstGeom>
        </p:spPr>
      </p:pic>
    </p:spTree>
    <p:extLst>
      <p:ext uri="{BB962C8B-B14F-4D97-AF65-F5344CB8AC3E}">
        <p14:creationId xmlns:p14="http://schemas.microsoft.com/office/powerpoint/2010/main" val="2385173364"/>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A991C1-1567-4BA9-9EE3-02CC3F9937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515F290-AE73-468D-88AE-3FE072583B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 y="787"/>
            <a:ext cx="9144018" cy="6858014"/>
          </a:xfrm>
          <a:prstGeom prst="rect">
            <a:avLst/>
          </a:prstGeom>
        </p:spPr>
      </p:pic>
    </p:spTree>
    <p:extLst>
      <p:ext uri="{BB962C8B-B14F-4D97-AF65-F5344CB8AC3E}">
        <p14:creationId xmlns:p14="http://schemas.microsoft.com/office/powerpoint/2010/main" val="196597536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DFE75C-F125-4F4D-BB61-8248DC6B7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C53F2A-46BC-477B-B92E-F686D2110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 y="794"/>
            <a:ext cx="9144000" cy="6858000"/>
          </a:xfrm>
          <a:prstGeom prst="rect">
            <a:avLst/>
          </a:prstGeom>
        </p:spPr>
      </p:pic>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265daba87adfe0eed0291bdd6d44703ee16afa"/>
</p:tagLst>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7CC34E-DFC3-4825-9F82-C00E14805DD1}"/>
</file>

<file path=customXml/itemProps2.xml><?xml version="1.0" encoding="utf-8"?>
<ds:datastoreItem xmlns:ds="http://schemas.openxmlformats.org/officeDocument/2006/customXml" ds:itemID="{812890B9-7163-4233-ACAB-BF77039147AE}">
  <ds:schemaRefs>
    <ds:schemaRef ds:uri="http://purl.org/dc/terms/"/>
    <ds:schemaRef ds:uri="b01ef96e-219f-4be9-a834-eb01f50fa731"/>
    <ds:schemaRef ds:uri="http://schemas.microsoft.com/office/2006/documentManagement/types"/>
    <ds:schemaRef ds:uri="http://purl.org/dc/elements/1.1/"/>
    <ds:schemaRef ds:uri="http://purl.org/dc/dcmitype/"/>
    <ds:schemaRef ds:uri="http://schemas.microsoft.com/office/2006/metadata/properties"/>
    <ds:schemaRef ds:uri="http://schemas.microsoft.com/office/infopath/2007/PartnerControls"/>
    <ds:schemaRef ds:uri="http://schemas.openxmlformats.org/package/2006/metadata/core-properties"/>
    <ds:schemaRef ds:uri="cc48ac03-9cf9-44ce-aaea-61a9f4bb4331"/>
    <ds:schemaRef ds:uri="http://www.w3.org/XML/1998/namespace"/>
  </ds:schemaRefs>
</ds:datastoreItem>
</file>

<file path=customXml/itemProps3.xml><?xml version="1.0" encoding="utf-8"?>
<ds:datastoreItem xmlns:ds="http://schemas.openxmlformats.org/officeDocument/2006/customXml" ds:itemID="{E0FA4B25-BC1E-409E-A21D-1326E5AB3D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TotalTime>
  <Words>6875</Words>
  <Application>Microsoft Office PowerPoint</Application>
  <PresentationFormat>Custom</PresentationFormat>
  <Paragraphs>486</Paragraphs>
  <Slides>79</Slides>
  <Notes>77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79</vt:i4>
      </vt:variant>
    </vt:vector>
  </HeadingPairs>
  <TitlesOfParts>
    <vt:vector size="86" baseType="lpstr">
      <vt:lpstr>Arial</vt:lpstr>
      <vt:lpstr>Calibri</vt:lpstr>
      <vt:lpstr>Calibri Light</vt:lpstr>
      <vt:lpstr>Segoe UI</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1</cp:revision>
  <cp:lastPrinted>2024-08-13T12:06:40Z</cp:lastPrinted>
  <dcterms:modified xsi:type="dcterms:W3CDTF">2025-04-09T18:40:02Z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36781100</vt:r8>
  </property>
  <property fmtid="{D5CDD505-2E9C-101B-9397-08002B2CF9AE}" pid="3" name="ContentTypeId">
    <vt:lpwstr>0x0101003B0072686291764A9A4051E7722B3456</vt:lpwstr>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_SourceUrl">
    <vt:lpwstr/>
  </property>
  <property fmtid="{D5CDD505-2E9C-101B-9397-08002B2CF9AE}" pid="12" name="_SharedFileIndex">
    <vt:lpwstr/>
  </property>
</Properties>
</file>