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62" r:id="rId5"/>
    <p:sldId id="256" r:id="rId6"/>
    <p:sldId id="264" r:id="rId7"/>
    <p:sldId id="257" r:id="rId8"/>
    <p:sldId id="266" r:id="rId9"/>
    <p:sldId id="263" r:id="rId10"/>
    <p:sldId id="259" r:id="rId11"/>
    <p:sldId id="267" r:id="rId12"/>
    <p:sldId id="260"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2734" autoAdjust="0"/>
  </p:normalViewPr>
  <p:slideViewPr>
    <p:cSldViewPr snapToGrid="0">
      <p:cViewPr varScale="1">
        <p:scale>
          <a:sx n="68" d="100"/>
          <a:sy n="68" d="100"/>
        </p:scale>
        <p:origin x="1747" y="62"/>
      </p:cViewPr>
      <p:guideLst/>
    </p:cSldViewPr>
  </p:slideViewPr>
  <p:notesTextViewPr>
    <p:cViewPr>
      <p:scale>
        <a:sx n="100" d="100"/>
        <a:sy n="100" d="100"/>
      </p:scale>
      <p:origin x="0" y="0"/>
    </p:cViewPr>
  </p:notesTextViewPr>
  <p:notesViewPr>
    <p:cSldViewPr snapToGrid="0">
      <p:cViewPr>
        <p:scale>
          <a:sx n="125" d="100"/>
          <a:sy n="125" d="100"/>
        </p:scale>
        <p:origin x="2928" y="-23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29371-0244-4855-AB4E-7D54C639020D}" type="datetimeFigureOut">
              <a:rPr lang="en-CA" smtClean="0"/>
              <a:t>2023-02-23</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FE162-A99C-45DD-8F8F-1537E0100502}" type="slidenum">
              <a:rPr lang="en-CA" smtClean="0"/>
              <a:t>‹#›</a:t>
            </a:fld>
            <a:endParaRPr lang="en-CA" dirty="0"/>
          </a:p>
        </p:txBody>
      </p:sp>
    </p:spTree>
    <p:extLst>
      <p:ext uri="{BB962C8B-B14F-4D97-AF65-F5344CB8AC3E}">
        <p14:creationId xmlns:p14="http://schemas.microsoft.com/office/powerpoint/2010/main" val="198187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5FE162-A99C-45DD-8F8F-1537E0100502}" type="slidenum">
              <a:rPr lang="en-CA" smtClean="0"/>
              <a:t>1</a:t>
            </a:fld>
            <a:endParaRPr lang="en-CA" dirty="0"/>
          </a:p>
        </p:txBody>
      </p:sp>
    </p:spTree>
    <p:extLst>
      <p:ext uri="{BB962C8B-B14F-4D97-AF65-F5344CB8AC3E}">
        <p14:creationId xmlns:p14="http://schemas.microsoft.com/office/powerpoint/2010/main" val="272690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En quoi ces différences de conception changent-elles la façon dont nous percevons le personnage? Lequel a l’air plus héroïque? Lequel a l’air plus dangereux? Quels mots utiliseriez-vous pour décrire Batgirl que nous n’utiliseriez pas pour décrire Batman?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Donnez du temps aux élèves pour discuter. Suggestions pour la dernière question : Sympathique, joyeuse, serviable, espiègle, rusée.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Quels messages sur les différences entre les garçons et les filles pouvons-nous tirer des différences entre Bat</a:t>
            </a:r>
            <a:r>
              <a:rPr lang="fr-CA" i="1" dirty="0"/>
              <a:t>man</a:t>
            </a:r>
            <a:r>
              <a:rPr lang="fr-CA" dirty="0"/>
              <a:t> et Bat</a:t>
            </a:r>
            <a:r>
              <a:rPr lang="fr-CA" i="1" dirty="0"/>
              <a:t>girl</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i="0" dirty="0"/>
              <a:t>Ces messages correspondent-ils à vos expériences avec les garçons et les filles? Pensez-vous que les vraies athlètes féminines ressemblent davantage à Batgirl ou à Batman?</a:t>
            </a:r>
          </a:p>
          <a:p>
            <a:endParaRPr lang="fr-CA" i="0" dirty="0"/>
          </a:p>
          <a:p>
            <a:r>
              <a:rPr lang="fr-CA" i="1" dirty="0"/>
              <a:t>Donnez du temps aux élèves pour discuter. </a:t>
            </a:r>
          </a:p>
          <a:p>
            <a:endParaRPr lang="fr-CA" i="1" dirty="0"/>
          </a:p>
          <a:p>
            <a:endParaRPr lang="fr-CA" dirty="0"/>
          </a:p>
          <a:p>
            <a:endParaRPr lang="fr-CA" dirty="0"/>
          </a:p>
          <a:p>
            <a:endParaRPr lang="fr-CA" dirty="0"/>
          </a:p>
          <a:p>
            <a:endParaRPr lang="fr-CA" dirty="0"/>
          </a:p>
          <a:p>
            <a:r>
              <a:rPr lang="fr-CA" i="1" dirty="0"/>
              <a:t>(Artistes inconnus, droits d’auteur de Batman et Batgirl, Warner Brothers)</a:t>
            </a:r>
          </a:p>
        </p:txBody>
      </p:sp>
      <p:sp>
        <p:nvSpPr>
          <p:cNvPr id="4" name="Slide Number Placeholder 3"/>
          <p:cNvSpPr>
            <a:spLocks noGrp="1"/>
          </p:cNvSpPr>
          <p:nvPr>
            <p:ph type="sldNum" sz="quarter" idx="5"/>
          </p:nvPr>
        </p:nvSpPr>
        <p:spPr/>
        <p:txBody>
          <a:bodyPr/>
          <a:lstStyle/>
          <a:p>
            <a:fld id="{655FE162-A99C-45DD-8F8F-1537E0100502}" type="slidenum">
              <a:rPr lang="en-CA" smtClean="0"/>
              <a:t>10</a:t>
            </a:fld>
            <a:endParaRPr lang="en-CA" dirty="0"/>
          </a:p>
        </p:txBody>
      </p:sp>
    </p:spTree>
    <p:extLst>
      <p:ext uri="{BB962C8B-B14F-4D97-AF65-F5344CB8AC3E}">
        <p14:creationId xmlns:p14="http://schemas.microsoft.com/office/powerpoint/2010/main" val="361692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a:t>Les formes dans la conception des personnages peuvent être utilisées pour </a:t>
            </a:r>
            <a:r>
              <a:rPr lang="fr-CA" i="1" dirty="0"/>
              <a:t>coder</a:t>
            </a:r>
            <a:r>
              <a:rPr lang="fr-CA" dirty="0"/>
              <a:t> le genre des personnages qui ne sont pas des humains, comme les animaux des dessins animés, et même ceux qui ne sont ni masculins ni féminins, comme les robots.</a:t>
            </a:r>
          </a:p>
          <a:p>
            <a:endParaRPr lang="fr-CA" i="0" dirty="0"/>
          </a:p>
          <a:p>
            <a:r>
              <a:rPr lang="fr-CA" dirty="0"/>
              <a:t>Dans le film </a:t>
            </a:r>
            <a:r>
              <a:rPr lang="fr-CA" i="1" dirty="0"/>
              <a:t>Big Hero 6</a:t>
            </a:r>
            <a:r>
              <a:rPr lang="fr-CA" dirty="0"/>
              <a:t>, Baymax est un robot infirmier, un métier que nous associons généralement aux femmes. Sa forme de base est faite de cercles et d’ovales.</a:t>
            </a:r>
          </a:p>
          <a:p>
            <a:endParaRPr lang="fr-CA" i="0" dirty="0"/>
          </a:p>
          <a:p>
            <a:r>
              <a:rPr lang="fr-CA" dirty="0"/>
              <a:t>Par contre, son armure de combat lui donne la pyramide inversée que nous avons vue sur Batman et Superman, transforme les ovales en rectangles arrondis, et ajoute quelques triangles (ailes et antennes). Il est maintenant fait de formes « masculines » pour correspondre à son nouveau rôle de combattant et de protecteur, des caractéristiques que nous percevons souvent comme étant « masculines ».</a:t>
            </a:r>
          </a:p>
          <a:p>
            <a:endParaRPr lang="fr-CA" i="0" dirty="0"/>
          </a:p>
          <a:p>
            <a:r>
              <a:rPr lang="fr-CA" dirty="0"/>
              <a:t>Mais dans le film, Baymax doit être littéralement enfoncé dans l’armure! </a:t>
            </a:r>
            <a:r>
              <a:rPr lang="fr-CA" i="0" dirty="0"/>
              <a:t>Les réalisateurs l’ont fait ainsi pour montrer visuellement que certaines personnes se sentent obligées de se comporter comme les autres pensent que les garçons ou les filles « devraient » agir.</a:t>
            </a:r>
          </a:p>
          <a:p>
            <a:endParaRPr lang="fr-CA" i="0" dirty="0"/>
          </a:p>
          <a:p>
            <a:r>
              <a:rPr lang="fr-CA" i="0" dirty="0"/>
              <a:t>Cependant, les créateurs ne sont pas tous aussi conscients des messages sur le genre qu’ils envoient par le biais des dessins de leurs personnages.</a:t>
            </a:r>
          </a:p>
          <a:p>
            <a:endParaRPr lang="fr-CA" dirty="0"/>
          </a:p>
          <a:p>
            <a:endParaRPr lang="fr-CA" dirty="0"/>
          </a:p>
        </p:txBody>
      </p:sp>
      <p:sp>
        <p:nvSpPr>
          <p:cNvPr id="4" name="Slide Number Placeholder 3"/>
          <p:cNvSpPr>
            <a:spLocks noGrp="1"/>
          </p:cNvSpPr>
          <p:nvPr>
            <p:ph type="sldNum" sz="quarter" idx="5"/>
          </p:nvPr>
        </p:nvSpPr>
        <p:spPr/>
        <p:txBody>
          <a:bodyPr/>
          <a:lstStyle/>
          <a:p>
            <a:fld id="{655FE162-A99C-45DD-8F8F-1537E0100502}" type="slidenum">
              <a:rPr lang="en-CA" smtClean="0"/>
              <a:t>11</a:t>
            </a:fld>
            <a:endParaRPr lang="en-CA" dirty="0"/>
          </a:p>
        </p:txBody>
      </p:sp>
    </p:spTree>
    <p:extLst>
      <p:ext uri="{BB962C8B-B14F-4D97-AF65-F5344CB8AC3E}">
        <p14:creationId xmlns:p14="http://schemas.microsoft.com/office/powerpoint/2010/main" val="298210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bandes dessinées et les dessins animés étant </a:t>
            </a:r>
            <a:r>
              <a:rPr lang="fr-CA" i="1" dirty="0"/>
              <a:t>dessinés</a:t>
            </a:r>
            <a:r>
              <a:rPr lang="fr-CA" dirty="0"/>
              <a:t> (à la main ou à l’ordinateur), une grande partie de la personnalité d’un personnage provient des formes utilisées dans sa conception.</a:t>
            </a:r>
          </a:p>
          <a:p>
            <a:endParaRPr lang="fr-CA" dirty="0"/>
          </a:p>
          <a:p>
            <a:r>
              <a:rPr lang="fr-CA" dirty="0"/>
              <a:t>Nous n’en sommes pas toujours conscients, mais les formes ont beaucoup de personnalité. Si chacune de ces formes était une personne, comment la </a:t>
            </a:r>
            <a:br>
              <a:rPr lang="fr-CA" dirty="0"/>
            </a:br>
            <a:r>
              <a:rPr lang="fr-CA" dirty="0"/>
              <a:t>décririez-vous?</a:t>
            </a:r>
          </a:p>
          <a:p>
            <a:endParaRPr lang="fr-CA" i="0" dirty="0"/>
          </a:p>
          <a:p>
            <a:r>
              <a:rPr lang="fr-CA" i="1" dirty="0"/>
              <a:t>Facultatif</a:t>
            </a:r>
            <a:r>
              <a:rPr lang="fr-CA" dirty="0"/>
              <a:t> : Commençons par dresser une liste de mots que nous pourrions utiliser pour décrire une personne. Nous choisirons ensuite ceux auxquels ces formes nous font penser. </a:t>
            </a:r>
            <a:endParaRPr lang="fr-CA" i="1" dirty="0"/>
          </a:p>
        </p:txBody>
      </p:sp>
      <p:sp>
        <p:nvSpPr>
          <p:cNvPr id="4" name="Slide Number Placeholder 3"/>
          <p:cNvSpPr>
            <a:spLocks noGrp="1"/>
          </p:cNvSpPr>
          <p:nvPr>
            <p:ph type="sldNum" sz="quarter" idx="5"/>
          </p:nvPr>
        </p:nvSpPr>
        <p:spPr/>
        <p:txBody>
          <a:bodyPr/>
          <a:lstStyle/>
          <a:p>
            <a:fld id="{655FE162-A99C-45DD-8F8F-1537E0100502}" type="slidenum">
              <a:rPr lang="en-CA" smtClean="0"/>
              <a:t>2</a:t>
            </a:fld>
            <a:endParaRPr lang="en-CA" dirty="0"/>
          </a:p>
        </p:txBody>
      </p:sp>
    </p:spTree>
    <p:extLst>
      <p:ext uri="{BB962C8B-B14F-4D97-AF65-F5344CB8AC3E}">
        <p14:creationId xmlns:p14="http://schemas.microsoft.com/office/powerpoint/2010/main" val="108307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1" dirty="0"/>
              <a:t>Attendez que les élèves fassent des suggestions.</a:t>
            </a:r>
          </a:p>
          <a:p>
            <a:endParaRPr lang="fr-CA" i="1" dirty="0"/>
          </a:p>
          <a:p>
            <a:r>
              <a:rPr lang="fr-CA" dirty="0"/>
              <a:t>Les carrés et les rectangles sont forts et fiables, mais ils peuvent aussi sembler inflexibles, comme un mur ou une porte verrouillée. </a:t>
            </a:r>
          </a:p>
          <a:p>
            <a:endParaRPr lang="fr-CA" dirty="0"/>
          </a:p>
          <a:p>
            <a:r>
              <a:rPr lang="fr-CA" dirty="0"/>
              <a:t>Les cercles sont sympathiques et ouverts puisqu’ils n’ont pas de lignes droites ni de pointes.</a:t>
            </a:r>
          </a:p>
          <a:p>
            <a:endParaRPr lang="fr-CA" dirty="0"/>
          </a:p>
          <a:p>
            <a:r>
              <a:rPr lang="fr-CA" dirty="0"/>
              <a:t>Par contre, les triangles ne sont constitués que de pointes et peuvent donc sembler dangereux et imprévisibles.</a:t>
            </a:r>
          </a:p>
        </p:txBody>
      </p:sp>
      <p:sp>
        <p:nvSpPr>
          <p:cNvPr id="4" name="Slide Number Placeholder 3"/>
          <p:cNvSpPr>
            <a:spLocks noGrp="1"/>
          </p:cNvSpPr>
          <p:nvPr>
            <p:ph type="sldNum" sz="quarter" idx="5"/>
          </p:nvPr>
        </p:nvSpPr>
        <p:spPr/>
        <p:txBody>
          <a:bodyPr/>
          <a:lstStyle/>
          <a:p>
            <a:fld id="{655FE162-A99C-45DD-8F8F-1537E0100502}" type="slidenum">
              <a:rPr lang="en-CA" smtClean="0"/>
              <a:t>3</a:t>
            </a:fld>
            <a:endParaRPr lang="en-CA" dirty="0"/>
          </a:p>
        </p:txBody>
      </p:sp>
    </p:spTree>
    <p:extLst>
      <p:ext uri="{BB962C8B-B14F-4D97-AF65-F5344CB8AC3E}">
        <p14:creationId xmlns:p14="http://schemas.microsoft.com/office/powerpoint/2010/main" val="95254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créateurs ne se limitent pas aux formes de base, évidemment. Nous pouvons les modifier de différentes manières pour obtenir des effets plus complexes. Il est possible de mélanger les formes comme nous le ferions pour obtenir de nouvelles couleurs. Arrondir les coins d’un carré nous permet de combiner la force du carré et la sécurité du cercle pour un sentiment de protection.</a:t>
            </a:r>
          </a:p>
          <a:p>
            <a:endParaRPr lang="fr-CA" dirty="0"/>
          </a:p>
          <a:p>
            <a:r>
              <a:rPr lang="fr-CA" dirty="0"/>
              <a:t>La rotation des formes peut également modifier la façon dont nous les « lisons ». En inversant un triangle, nous atténuons les pointes et lui donnons la force d’un carré, engendrant ainsi un sentiment de puissance.</a:t>
            </a:r>
          </a:p>
          <a:p>
            <a:endParaRPr lang="fr-CA" dirty="0"/>
          </a:p>
          <a:p>
            <a:r>
              <a:rPr lang="fr-CA" dirty="0"/>
              <a:t>Toutefois, modifier l’équilibre d’un carré en l’inclinant </a:t>
            </a:r>
            <a:r>
              <a:rPr lang="fr-CA" i="1" dirty="0"/>
              <a:t>accentue</a:t>
            </a:r>
            <a:r>
              <a:rPr lang="fr-CA" dirty="0"/>
              <a:t> les pointes en les rendant plus nettes, ce qui peut rendre un carré inflexible plus dynamique, mais aussi donner une impression d’instabilité ou de déséquilibre.</a:t>
            </a:r>
          </a:p>
          <a:p>
            <a:endParaRPr lang="fr-CA" dirty="0"/>
          </a:p>
          <a:p>
            <a:endParaRPr lang="fr-CA" dirty="0"/>
          </a:p>
        </p:txBody>
      </p:sp>
      <p:sp>
        <p:nvSpPr>
          <p:cNvPr id="4" name="Slide Number Placeholder 3"/>
          <p:cNvSpPr>
            <a:spLocks noGrp="1"/>
          </p:cNvSpPr>
          <p:nvPr>
            <p:ph type="sldNum" sz="quarter" idx="5"/>
          </p:nvPr>
        </p:nvSpPr>
        <p:spPr/>
        <p:txBody>
          <a:bodyPr/>
          <a:lstStyle/>
          <a:p>
            <a:fld id="{655FE162-A99C-45DD-8F8F-1537E0100502}" type="slidenum">
              <a:rPr lang="en-CA" smtClean="0"/>
              <a:t>4</a:t>
            </a:fld>
            <a:endParaRPr lang="en-CA" dirty="0"/>
          </a:p>
        </p:txBody>
      </p:sp>
    </p:spTree>
    <p:extLst>
      <p:ext uri="{BB962C8B-B14F-4D97-AF65-F5344CB8AC3E}">
        <p14:creationId xmlns:p14="http://schemas.microsoft.com/office/powerpoint/2010/main" val="406642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Déséquilibrer une forme en l’inclinant ou en ajoutant simplement une ligne supplémentaire peut donner du caractère même à un simple bonhomme-allumettes. Même si vous ne savez pas que ce personnage s’appelle Cynicalman, vous pouvez deviner sa personnalité seulement en le regardant.</a:t>
            </a:r>
          </a:p>
          <a:p>
            <a:endParaRPr lang="fr-CA" dirty="0"/>
          </a:p>
          <a:p>
            <a:r>
              <a:rPr lang="fr-CA" i="1" dirty="0"/>
              <a:t>(Œuvre de Matt Feazell, droits d’auteur de Cynicalman, Matt Feazell)</a:t>
            </a:r>
          </a:p>
        </p:txBody>
      </p:sp>
      <p:sp>
        <p:nvSpPr>
          <p:cNvPr id="4" name="Slide Number Placeholder 3"/>
          <p:cNvSpPr>
            <a:spLocks noGrp="1"/>
          </p:cNvSpPr>
          <p:nvPr>
            <p:ph type="sldNum" sz="quarter" idx="5"/>
          </p:nvPr>
        </p:nvSpPr>
        <p:spPr/>
        <p:txBody>
          <a:bodyPr/>
          <a:lstStyle/>
          <a:p>
            <a:fld id="{655FE162-A99C-45DD-8F8F-1537E0100502}" type="slidenum">
              <a:rPr lang="en-CA" smtClean="0"/>
              <a:t>5</a:t>
            </a:fld>
            <a:endParaRPr lang="en-CA" dirty="0"/>
          </a:p>
        </p:txBody>
      </p:sp>
    </p:spTree>
    <p:extLst>
      <p:ext uri="{BB962C8B-B14F-4D97-AF65-F5344CB8AC3E}">
        <p14:creationId xmlns:p14="http://schemas.microsoft.com/office/powerpoint/2010/main" val="80836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Ces formes ne sont pas utilisées par accident! Les créateurs de bandes dessinées et de dessins animés consacrent beaucoup de temps à la conception d’un personnage et ils y ont réfléchi longtemps, et qu’ils le fassent consciemment ou non, les formes y occupent une grande place.</a:t>
            </a:r>
          </a:p>
          <a:p>
            <a:endParaRPr lang="fr-CA" dirty="0"/>
          </a:p>
          <a:p>
            <a:r>
              <a:rPr lang="fr-CA" dirty="0"/>
              <a:t>Prenons l’exemple de deux des personnages de bandes dessinées et de dessins animés les plus populaires, Batman et Superman. Quelles formes sont utilisées dans leur représentation? Lesquelles les deux personnages ont-ils en commun, et lesquelles sont différentes? Comment ces formes affectent-elles la façon dont nous percevons les personnages?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Facultatif : </a:t>
            </a:r>
            <a:r>
              <a:rPr lang="fr-CA" dirty="0"/>
              <a:t>Vous pouvez dessiner des formes sur le document qui vous a été distribué pour vous aider à les visualiser.</a:t>
            </a:r>
          </a:p>
          <a:p>
            <a:endParaRPr lang="fr-CA" dirty="0"/>
          </a:p>
          <a:p>
            <a:r>
              <a:rPr lang="fr-CA" i="1" dirty="0"/>
              <a:t>Donnez du temps aux élèves pour en discuter.</a:t>
            </a:r>
          </a:p>
          <a:p>
            <a:endParaRPr lang="fr-CA" dirty="0"/>
          </a:p>
          <a:p>
            <a:r>
              <a:rPr lang="fr-CA" i="1" dirty="0"/>
              <a:t>(Artiste inconnu, droits d’auteur de Superman et Batman, Warner Brothers)</a:t>
            </a:r>
          </a:p>
          <a:p>
            <a:endParaRPr lang="fr-CA" i="1" dirty="0">
              <a:highlight>
                <a:srgbClr val="00FFFF"/>
              </a:highlight>
            </a:endParaRPr>
          </a:p>
        </p:txBody>
      </p:sp>
      <p:sp>
        <p:nvSpPr>
          <p:cNvPr id="4" name="Slide Number Placeholder 3"/>
          <p:cNvSpPr>
            <a:spLocks noGrp="1"/>
          </p:cNvSpPr>
          <p:nvPr>
            <p:ph type="sldNum" sz="quarter" idx="5"/>
          </p:nvPr>
        </p:nvSpPr>
        <p:spPr/>
        <p:txBody>
          <a:bodyPr/>
          <a:lstStyle/>
          <a:p>
            <a:fld id="{655FE162-A99C-45DD-8F8F-1537E0100502}" type="slidenum">
              <a:rPr lang="en-CA" smtClean="0"/>
              <a:t>6</a:t>
            </a:fld>
            <a:endParaRPr lang="en-CA" dirty="0"/>
          </a:p>
        </p:txBody>
      </p:sp>
    </p:spTree>
    <p:extLst>
      <p:ext uri="{BB962C8B-B14F-4D97-AF65-F5344CB8AC3E}">
        <p14:creationId xmlns:p14="http://schemas.microsoft.com/office/powerpoint/2010/main" val="297958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Comme la plupart des superhéros, ils sont tous deux conçus à partir d’un triangle qui donne un sentiment de puissance. (Superman a même un deuxième triangle inversé sur la poitrine.)</a:t>
            </a:r>
          </a:p>
          <a:p>
            <a:endParaRPr lang="fr-CA" dirty="0"/>
          </a:p>
          <a:p>
            <a:r>
              <a:rPr lang="fr-CA" dirty="0"/>
              <a:t>Le reste de Superman est principalement constitué de carrés arrondis, nous donnant ainsi l’impression que son pouvoir est surtout utilisé pour se protéger, comme un bouclier. Sa boucle de ceinture circulaire lui donne un soupçon de rondeur, le faisant paraître plus sûr et plus sympathique.</a:t>
            </a:r>
          </a:p>
          <a:p>
            <a:endParaRPr lang="fr-CA" dirty="0">
              <a:highlight>
                <a:srgbClr val="00FFFF"/>
              </a:highlight>
            </a:endParaRPr>
          </a:p>
          <a:p>
            <a:r>
              <a:rPr lang="fr-CA" dirty="0"/>
              <a:t>Batman, quant à lui, est principalement composé de triangles, lui donnant un aspect plus agressif et dangereux. La plupart des triangles sont asymétriques et présentent des côtés inégaux. Cette utilisation de l’équilibre accroît le sentiment de danger et d’imprévisibilité, par opposition à l’apparence impassible et fiable de Superman. Il n’est pas surprenant que les jeunes enfants aiment plus souvent Superman et que Batman plaise davantage aux enfants plus âgés.</a:t>
            </a:r>
          </a:p>
          <a:p>
            <a:endParaRPr lang="fr-CA" dirty="0">
              <a:highlight>
                <a:srgbClr val="00FFFF"/>
              </a:highlight>
            </a:endParaRPr>
          </a:p>
          <a:p>
            <a:r>
              <a:rPr lang="fr-CA" dirty="0"/>
              <a:t>Chacun des personnages se tient également légèrement en angle pour lui donner un peu de dynamisme : un personnage </a:t>
            </a:r>
            <a:r>
              <a:rPr lang="fr-CA" i="1" dirty="0"/>
              <a:t>trop </a:t>
            </a:r>
            <a:r>
              <a:rPr lang="fr-CA" dirty="0"/>
              <a:t>équilibré semblera statique et terne.</a:t>
            </a:r>
          </a:p>
          <a:p>
            <a:endParaRPr lang="fr-CA" dirty="0">
              <a:highlight>
                <a:srgbClr val="FFFF00"/>
              </a:highlight>
            </a:endParaRPr>
          </a:p>
        </p:txBody>
      </p:sp>
      <p:sp>
        <p:nvSpPr>
          <p:cNvPr id="4" name="Slide Number Placeholder 3"/>
          <p:cNvSpPr>
            <a:spLocks noGrp="1"/>
          </p:cNvSpPr>
          <p:nvPr>
            <p:ph type="sldNum" sz="quarter" idx="5"/>
          </p:nvPr>
        </p:nvSpPr>
        <p:spPr/>
        <p:txBody>
          <a:bodyPr/>
          <a:lstStyle/>
          <a:p>
            <a:fld id="{655FE162-A99C-45DD-8F8F-1537E0100502}" type="slidenum">
              <a:rPr lang="en-CA" smtClean="0"/>
              <a:t>7</a:t>
            </a:fld>
            <a:endParaRPr lang="en-CA" dirty="0"/>
          </a:p>
        </p:txBody>
      </p:sp>
    </p:spTree>
    <p:extLst>
      <p:ext uri="{BB962C8B-B14F-4D97-AF65-F5344CB8AC3E}">
        <p14:creationId xmlns:p14="http://schemas.microsoft.com/office/powerpoint/2010/main" val="284337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a:t>Si nous voulions montrer Superman en train de protéger des gens en bloquant les balles avec sa poitrine, nous pourrions lui donner une posture plus large et plus équilibrée. Maintenant, il est presque totalement asymétrique, et seule sa cape ondulante lui donne un peu de dynamisme.</a:t>
            </a:r>
          </a:p>
          <a:p>
            <a:endParaRPr lang="fr-CA" dirty="0"/>
          </a:p>
          <a:p>
            <a:pPr lvl="0">
              <a:buClr>
                <a:srgbClr val="000000"/>
              </a:buClr>
              <a:tabLst>
                <a:tab pos="-20116800" algn="l"/>
                <a:tab pos="449580" algn="l"/>
              </a:tabLst>
            </a:pPr>
            <a:r>
              <a:rPr lang="fr-CA" kern="1400" dirty="0">
                <a:effectLst/>
                <a:ea typeface="Times New Roman" panose="02020603050405020304" pitchFamily="18" charset="0"/>
                <a:cs typeface="Arial" panose="020B0604020202020204" pitchFamily="34" charset="0"/>
              </a:rPr>
              <a:t>Pour que Batman semble plus sûr et plus adapté aux enfants, nous pourrions éliminer la plupart des triangles en raccourcissant les oreilles et en courbant les pointes de ses gants. En arrondissant ses épaules, en ajoutant le point noir rond au masque, et en plaçant la chauve‑souris sur sa poitrine à l’intérieur d’un ovale, des formes circulaires s’ajoutent au dessin, lui donnant également un aspect plus sûr et plus sympathique.</a:t>
            </a:r>
          </a:p>
          <a:p>
            <a:endParaRPr lang="fr-CA" i="0" dirty="0"/>
          </a:p>
          <a:p>
            <a:r>
              <a:rPr lang="fr-CA" i="1" dirty="0"/>
              <a:t>(Œuvre de Superman par Dave Bullock, œuvre de Batman par artiste inconnu, droits d’auteur de Superman, Batman, Robin et Bat-Mite, Warner Brothers)</a:t>
            </a:r>
          </a:p>
          <a:p>
            <a:endParaRPr lang="fr-CA" i="1" dirty="0"/>
          </a:p>
        </p:txBody>
      </p:sp>
      <p:sp>
        <p:nvSpPr>
          <p:cNvPr id="4" name="Slide Number Placeholder 3"/>
          <p:cNvSpPr>
            <a:spLocks noGrp="1"/>
          </p:cNvSpPr>
          <p:nvPr>
            <p:ph type="sldNum" sz="quarter" idx="5"/>
          </p:nvPr>
        </p:nvSpPr>
        <p:spPr/>
        <p:txBody>
          <a:bodyPr/>
          <a:lstStyle/>
          <a:p>
            <a:fld id="{655FE162-A99C-45DD-8F8F-1537E0100502}" type="slidenum">
              <a:rPr lang="fr-CA" smtClean="0"/>
              <a:t>8</a:t>
            </a:fld>
            <a:endParaRPr lang="fr-CA" dirty="0"/>
          </a:p>
        </p:txBody>
      </p:sp>
    </p:spTree>
    <p:extLst>
      <p:ext uri="{BB962C8B-B14F-4D97-AF65-F5344CB8AC3E}">
        <p14:creationId xmlns:p14="http://schemas.microsoft.com/office/powerpoint/2010/main" val="223104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690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Comparons maintenant Batman et Batgirl. (Ces images sont tirées de la même série alors nous savons que les personnages sont dessinés dans le même style et visent le même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Comme nous l’avons vu précédemment, cette version de Batman est principalement composée de triangles et de quelques rectangles arrondis. En quoi le dessin de Batgirl est-il différent?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Facultatif :</a:t>
            </a:r>
            <a:r>
              <a:rPr lang="fr-CA" dirty="0"/>
              <a:t> Vous pouvez dessiner des formes sur le document qui vous a été distribué pour vous aider à les visualiser.</a:t>
            </a:r>
            <a:endParaRPr lang="fr-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Donnez du temps aux élèves pour discuter.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0" dirty="0"/>
              <a:t>Ce dessin comporte des triangles, mais ils sont moins saillants. Les pics des gants et des ailes de la chauve-souris sont moins pointus, et le festonnage à l’extrémité de la cape est moins profond. Les cheveux qui sortent de son capuchon ajoutent aussi des courbes. Sa poitrine est un triangle inversé, comme celle de Batman, mais ses épaules sont arrondies, comme celles du Batman pour enfants, de sorte que l’impression de puissance n’est pas aussi forte.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highlight>
                <a:srgbClr val="FFFF00"/>
              </a:highlight>
            </a:endParaRPr>
          </a:p>
          <a:p>
            <a:r>
              <a:rPr lang="fr-CA" i="0" dirty="0"/>
              <a:t>Seules les oreilles de chauve-souris sont à peu près aussi triangulaires que celles de Batman, et même celles-ci ne sont pas inclinées vers l’arrière comme les siennes, donnant un effet moins dynamique.</a:t>
            </a:r>
          </a:p>
          <a:p>
            <a:endParaRPr lang="fr-CA" dirty="0"/>
          </a:p>
          <a:p>
            <a:r>
              <a:rPr lang="fr-CA" i="0" dirty="0"/>
              <a:t>De même, tous les éléments rectangulaires du dessin de Batman (les rectangles droits de sa ceinture et le rectangle arrondi de sa tête) deviennent un cercle pour Batgirl : une boucle circulaire unique sur la ceinture, et une tête oval</a:t>
            </a:r>
            <a:r>
              <a:rPr lang="fr-CA" dirty="0"/>
              <a:t>e dont la rondeur est soulignée par la couleur bleue.</a:t>
            </a:r>
          </a:p>
          <a:p>
            <a:endParaRPr lang="fr-CA" i="0" dirty="0"/>
          </a:p>
          <a:p>
            <a:r>
              <a:rPr lang="fr-CA" dirty="0"/>
              <a:t>Alors que les yeux de Batman sont des triangles inclinés, ceux de Batgirl comportent chacun un double cercle et un cercle complet à l’intérieur d’un ovale pointu. La pointe et l’angle des ovales lui donnent toujours un air un peu imprévisible et espiègle, mais pas le regard menaçant de Batman.</a:t>
            </a:r>
            <a:endParaRPr lang="fr-CA" i="0" dirty="0"/>
          </a:p>
          <a:p>
            <a:endParaRPr lang="fr-CA" i="1" dirty="0">
              <a:highlight>
                <a:srgbClr val="FFFF00"/>
              </a:highlight>
            </a:endParaRPr>
          </a:p>
          <a:p>
            <a:endParaRPr lang="fr-CA" dirty="0">
              <a:highlight>
                <a:srgbClr val="FFFF00"/>
              </a:highlight>
            </a:endParaRPr>
          </a:p>
          <a:p>
            <a:r>
              <a:rPr lang="fr-CA" i="1" dirty="0"/>
              <a:t>(Artistes inconnus, droits d’auteur de Batman et Batgirl, Warner Brothers)</a:t>
            </a:r>
          </a:p>
        </p:txBody>
      </p:sp>
      <p:sp>
        <p:nvSpPr>
          <p:cNvPr id="4" name="Slide Number Placeholder 3"/>
          <p:cNvSpPr>
            <a:spLocks noGrp="1"/>
          </p:cNvSpPr>
          <p:nvPr>
            <p:ph type="sldNum" sz="quarter" idx="5"/>
          </p:nvPr>
        </p:nvSpPr>
        <p:spPr/>
        <p:txBody>
          <a:bodyPr/>
          <a:lstStyle/>
          <a:p>
            <a:fld id="{655FE162-A99C-45DD-8F8F-1537E0100502}" type="slidenum">
              <a:rPr lang="en-CA" smtClean="0"/>
              <a:t>9</a:t>
            </a:fld>
            <a:endParaRPr lang="en-CA" dirty="0"/>
          </a:p>
        </p:txBody>
      </p:sp>
    </p:spTree>
    <p:extLst>
      <p:ext uri="{BB962C8B-B14F-4D97-AF65-F5344CB8AC3E}">
        <p14:creationId xmlns:p14="http://schemas.microsoft.com/office/powerpoint/2010/main" val="100764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2015074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136465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287643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52227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138362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25287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218420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346224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51552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150848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86EC9-4344-4F4C-BC4C-D97351DDD1E2}" type="datetimeFigureOut">
              <a:rPr lang="en-CA" smtClean="0"/>
              <a:t>2023-02-23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2BF4BE3-2002-4154-86F8-624586E74355}" type="slidenum">
              <a:rPr lang="en-CA" smtClean="0"/>
              <a:t>‹#›</a:t>
            </a:fld>
            <a:endParaRPr lang="en-CA" dirty="0"/>
          </a:p>
        </p:txBody>
      </p:sp>
    </p:spTree>
    <p:extLst>
      <p:ext uri="{BB962C8B-B14F-4D97-AF65-F5344CB8AC3E}">
        <p14:creationId xmlns:p14="http://schemas.microsoft.com/office/powerpoint/2010/main" val="7764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86EC9-4344-4F4C-BC4C-D97351DDD1E2}" type="datetimeFigureOut">
              <a:rPr lang="en-CA" smtClean="0"/>
              <a:t>2023-02-23</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F4BE3-2002-4154-86F8-624586E74355}" type="slidenum">
              <a:rPr lang="en-CA" smtClean="0"/>
              <a:t>‹#›</a:t>
            </a:fld>
            <a:endParaRPr lang="en-CA" dirty="0"/>
          </a:p>
        </p:txBody>
      </p:sp>
    </p:spTree>
    <p:extLst>
      <p:ext uri="{BB962C8B-B14F-4D97-AF65-F5344CB8AC3E}">
        <p14:creationId xmlns:p14="http://schemas.microsoft.com/office/powerpoint/2010/main" val="3214092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8.xml"/><Relationship Id="rId7"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notesSlide" Target="../notesSlides/notesSlide4.xml"/><Relationship Id="rId5" Type="http://schemas.openxmlformats.org/officeDocument/2006/relationships/tags" Target="../tags/tag16.xml"/><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notesSlide" Target="../notesSlides/notesSlide7.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slideLayout" Target="../slideLayouts/slideLayout2.xml"/><Relationship Id="rId2" Type="http://schemas.openxmlformats.org/officeDocument/2006/relationships/tags" Target="../tags/tag24.xml"/><Relationship Id="rId16" Type="http://schemas.openxmlformats.org/officeDocument/2006/relationships/tags" Target="../tags/tag38.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10" Type="http://schemas.openxmlformats.org/officeDocument/2006/relationships/tags" Target="../tags/tag32.xml"/><Relationship Id="rId19" Type="http://schemas.openxmlformats.org/officeDocument/2006/relationships/image" Target="../media/image2.jp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4.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7EF0-3903-00F8-EE32-3B6CA961F27E}"/>
              </a:ext>
            </a:extLst>
          </p:cNvPr>
          <p:cNvSpPr>
            <a:spLocks noGrp="1"/>
          </p:cNvSpPr>
          <p:nvPr>
            <p:ph type="title"/>
            <p:custDataLst>
              <p:tags r:id="rId1"/>
            </p:custDataLst>
          </p:nvPr>
        </p:nvSpPr>
        <p:spPr>
          <a:xfrm>
            <a:off x="628650" y="2766218"/>
            <a:ext cx="7886700" cy="1325563"/>
          </a:xfrm>
        </p:spPr>
        <p:txBody>
          <a:bodyPr>
            <a:noAutofit/>
          </a:bodyPr>
          <a:lstStyle/>
          <a:p>
            <a:pPr algn="ctr"/>
            <a:r>
              <a:rPr lang="fr-CA" sz="6500" b="1" dirty="0">
                <a:latin typeface="HP Simplified" panose="020B0604020204020204" pitchFamily="34" charset="0"/>
              </a:rPr>
              <a:t>PERSONNAGES DE BANDES DESSINÉES ET DE DESSINS ANIMÉS</a:t>
            </a:r>
          </a:p>
        </p:txBody>
      </p:sp>
    </p:spTree>
    <p:extLst>
      <p:ext uri="{BB962C8B-B14F-4D97-AF65-F5344CB8AC3E}">
        <p14:creationId xmlns:p14="http://schemas.microsoft.com/office/powerpoint/2010/main" val="233380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6DB448-5D8E-848B-0496-CFFA4741A19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flipH="1">
            <a:off x="4571999" y="764088"/>
            <a:ext cx="3454531" cy="6225426"/>
          </a:xfrm>
          <a:prstGeom prst="rect">
            <a:avLst/>
          </a:prstGeom>
        </p:spPr>
      </p:pic>
      <p:pic>
        <p:nvPicPr>
          <p:cNvPr id="17" name="Picture 16">
            <a:extLst>
              <a:ext uri="{FF2B5EF4-FFF2-40B4-BE49-F238E27FC236}">
                <a16:creationId xmlns:a16="http://schemas.microsoft.com/office/drawing/2014/main" id="{9E5C11C7-3741-E779-5A31-E320E82AC3E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372210" y="301068"/>
            <a:ext cx="3974321" cy="6422231"/>
          </a:xfrm>
          <a:prstGeom prst="rect">
            <a:avLst/>
          </a:prstGeom>
        </p:spPr>
      </p:pic>
    </p:spTree>
    <p:extLst>
      <p:ext uri="{BB962C8B-B14F-4D97-AF65-F5344CB8AC3E}">
        <p14:creationId xmlns:p14="http://schemas.microsoft.com/office/powerpoint/2010/main" val="168336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584D6B9-2919-FAE1-07D9-DF5D5A571D99}"/>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879937" y="845820"/>
            <a:ext cx="6264063" cy="5166360"/>
          </a:xfrm>
          <a:prstGeom prst="rect">
            <a:avLst/>
          </a:prstGeom>
        </p:spPr>
      </p:pic>
      <p:pic>
        <p:nvPicPr>
          <p:cNvPr id="15" name="Picture 14">
            <a:extLst>
              <a:ext uri="{FF2B5EF4-FFF2-40B4-BE49-F238E27FC236}">
                <a16:creationId xmlns:a16="http://schemas.microsoft.com/office/drawing/2014/main" id="{CF507D60-2D3F-9BF3-5D49-0B230B1F1117}"/>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28600" y="1888356"/>
            <a:ext cx="3474720" cy="4605161"/>
          </a:xfrm>
          <a:prstGeom prst="rect">
            <a:avLst/>
          </a:prstGeom>
        </p:spPr>
      </p:pic>
    </p:spTree>
    <p:extLst>
      <p:ext uri="{BB962C8B-B14F-4D97-AF65-F5344CB8AC3E}">
        <p14:creationId xmlns:p14="http://schemas.microsoft.com/office/powerpoint/2010/main" val="326141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09176A-8B58-6138-AF23-C5DB72F34627}"/>
              </a:ext>
            </a:extLst>
          </p:cNvPr>
          <p:cNvSpPr/>
          <p:nvPr>
            <p:custDataLst>
              <p:tags r:id="rId1"/>
            </p:custDataLst>
          </p:nvPr>
        </p:nvSpPr>
        <p:spPr>
          <a:xfrm>
            <a:off x="430306" y="2253727"/>
            <a:ext cx="2549563" cy="1721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1">
            <a:extLst>
              <a:ext uri="{FF2B5EF4-FFF2-40B4-BE49-F238E27FC236}">
                <a16:creationId xmlns:a16="http://schemas.microsoft.com/office/drawing/2014/main" id="{E8AABD8F-80D2-5119-8DED-C636A60786D9}"/>
              </a:ext>
            </a:extLst>
          </p:cNvPr>
          <p:cNvSpPr txBox="1">
            <a:spLocks/>
          </p:cNvSpPr>
          <p:nvPr>
            <p:custDataLst>
              <p:tags r:id="rId2"/>
            </p:custDataLst>
          </p:nvPr>
        </p:nvSpPr>
        <p:spPr>
          <a:xfrm>
            <a:off x="628650" y="4531518"/>
            <a:ext cx="7886700" cy="132556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8000" b="1" dirty="0">
                <a:latin typeface="HP Simplified" panose="020B0604020204020204" pitchFamily="34" charset="0"/>
              </a:rPr>
              <a:t>Si ces formes étaient des personnes, comment les décririez-vous?</a:t>
            </a:r>
          </a:p>
        </p:txBody>
      </p:sp>
      <p:sp>
        <p:nvSpPr>
          <p:cNvPr id="8" name="Oval 7">
            <a:extLst>
              <a:ext uri="{FF2B5EF4-FFF2-40B4-BE49-F238E27FC236}">
                <a16:creationId xmlns:a16="http://schemas.microsoft.com/office/drawing/2014/main" id="{D3E2DF75-0CC5-3FD0-33AD-85AD1A72F7E3}"/>
              </a:ext>
            </a:extLst>
          </p:cNvPr>
          <p:cNvSpPr/>
          <p:nvPr>
            <p:custDataLst>
              <p:tags r:id="rId3"/>
            </p:custDataLst>
          </p:nvPr>
        </p:nvSpPr>
        <p:spPr>
          <a:xfrm>
            <a:off x="3297219" y="1839557"/>
            <a:ext cx="2549562" cy="25495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Isosceles Triangle 8">
            <a:extLst>
              <a:ext uri="{FF2B5EF4-FFF2-40B4-BE49-F238E27FC236}">
                <a16:creationId xmlns:a16="http://schemas.microsoft.com/office/drawing/2014/main" id="{0226A30A-E2BE-2C0F-AA5D-3AB6B938DCD7}"/>
              </a:ext>
            </a:extLst>
          </p:cNvPr>
          <p:cNvSpPr/>
          <p:nvPr>
            <p:custDataLst>
              <p:tags r:id="rId4"/>
            </p:custDataLst>
          </p:nvPr>
        </p:nvSpPr>
        <p:spPr>
          <a:xfrm>
            <a:off x="6164131" y="1839556"/>
            <a:ext cx="2682958" cy="231289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5042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09176A-8B58-6138-AF23-C5DB72F34627}"/>
              </a:ext>
            </a:extLst>
          </p:cNvPr>
          <p:cNvSpPr/>
          <p:nvPr>
            <p:custDataLst>
              <p:tags r:id="rId1"/>
            </p:custDataLst>
          </p:nvPr>
        </p:nvSpPr>
        <p:spPr>
          <a:xfrm>
            <a:off x="430306" y="2253727"/>
            <a:ext cx="2549563" cy="1721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Oval 4">
            <a:extLst>
              <a:ext uri="{FF2B5EF4-FFF2-40B4-BE49-F238E27FC236}">
                <a16:creationId xmlns:a16="http://schemas.microsoft.com/office/drawing/2014/main" id="{16E22039-8F27-1982-C671-DE0993BDFBDF}"/>
              </a:ext>
            </a:extLst>
          </p:cNvPr>
          <p:cNvSpPr/>
          <p:nvPr>
            <p:custDataLst>
              <p:tags r:id="rId2"/>
            </p:custDataLst>
          </p:nvPr>
        </p:nvSpPr>
        <p:spPr>
          <a:xfrm>
            <a:off x="3297219" y="1839557"/>
            <a:ext cx="2549562" cy="25495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Isosceles Triangle 5">
            <a:extLst>
              <a:ext uri="{FF2B5EF4-FFF2-40B4-BE49-F238E27FC236}">
                <a16:creationId xmlns:a16="http://schemas.microsoft.com/office/drawing/2014/main" id="{82130801-8792-6FEB-968B-9BF7314D0928}"/>
              </a:ext>
            </a:extLst>
          </p:cNvPr>
          <p:cNvSpPr/>
          <p:nvPr>
            <p:custDataLst>
              <p:tags r:id="rId3"/>
            </p:custDataLst>
          </p:nvPr>
        </p:nvSpPr>
        <p:spPr>
          <a:xfrm>
            <a:off x="6164131" y="1839556"/>
            <a:ext cx="2682958" cy="231289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a:extLst>
              <a:ext uri="{FF2B5EF4-FFF2-40B4-BE49-F238E27FC236}">
                <a16:creationId xmlns:a16="http://schemas.microsoft.com/office/drawing/2014/main" id="{498C2DA3-7035-FE55-D768-D79CEA633F12}"/>
              </a:ext>
            </a:extLst>
          </p:cNvPr>
          <p:cNvSpPr txBox="1">
            <a:spLocks/>
          </p:cNvSpPr>
          <p:nvPr>
            <p:custDataLst>
              <p:tags r:id="rId4"/>
            </p:custDataLst>
          </p:nvPr>
        </p:nvSpPr>
        <p:spPr>
          <a:xfrm>
            <a:off x="529477" y="4820918"/>
            <a:ext cx="2351219"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600" b="1" dirty="0">
                <a:latin typeface="HP Simplified" panose="020B0604020204020204" pitchFamily="34" charset="0"/>
              </a:rPr>
              <a:t>Fortes</a:t>
            </a:r>
          </a:p>
          <a:p>
            <a:r>
              <a:rPr lang="fr-CA" sz="2600" b="1" dirty="0">
                <a:latin typeface="HP Simplified" panose="020B0604020204020204" pitchFamily="34" charset="0"/>
              </a:rPr>
              <a:t>Fiables</a:t>
            </a:r>
          </a:p>
          <a:p>
            <a:r>
              <a:rPr lang="fr-CA" sz="2600" b="1" dirty="0">
                <a:latin typeface="HP Simplified" panose="020B0604020204020204" pitchFamily="34" charset="0"/>
              </a:rPr>
              <a:t>Inflexibles</a:t>
            </a:r>
          </a:p>
        </p:txBody>
      </p:sp>
      <p:sp>
        <p:nvSpPr>
          <p:cNvPr id="3" name="Title 1">
            <a:extLst>
              <a:ext uri="{FF2B5EF4-FFF2-40B4-BE49-F238E27FC236}">
                <a16:creationId xmlns:a16="http://schemas.microsoft.com/office/drawing/2014/main" id="{E93B0754-49F8-E7C9-E581-214E5B4CAF70}"/>
              </a:ext>
            </a:extLst>
          </p:cNvPr>
          <p:cNvSpPr txBox="1">
            <a:spLocks/>
          </p:cNvSpPr>
          <p:nvPr>
            <p:custDataLst>
              <p:tags r:id="rId5"/>
            </p:custDataLst>
          </p:nvPr>
        </p:nvSpPr>
        <p:spPr>
          <a:xfrm>
            <a:off x="3429738" y="4820918"/>
            <a:ext cx="2351219" cy="16437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600" b="1" dirty="0">
                <a:latin typeface="HP Simplified" panose="020B0604020204020204" pitchFamily="34" charset="0"/>
              </a:rPr>
              <a:t>Sûres</a:t>
            </a:r>
          </a:p>
          <a:p>
            <a:r>
              <a:rPr lang="fr-CA" sz="2600" b="1" dirty="0">
                <a:latin typeface="HP Simplified" panose="020B0604020204020204" pitchFamily="34" charset="0"/>
              </a:rPr>
              <a:t>Sympathiques</a:t>
            </a:r>
          </a:p>
          <a:p>
            <a:r>
              <a:rPr lang="fr-CA" sz="2600" b="1" dirty="0">
                <a:latin typeface="HP Simplified" panose="020B0604020204020204" pitchFamily="34" charset="0"/>
              </a:rPr>
              <a:t>Ouvertes</a:t>
            </a:r>
          </a:p>
          <a:p>
            <a:endParaRPr lang="fr-CA" sz="2600" b="1" dirty="0">
              <a:latin typeface="HP Simplified" panose="020B0604020204020204" pitchFamily="34" charset="0"/>
            </a:endParaRPr>
          </a:p>
        </p:txBody>
      </p:sp>
      <p:sp>
        <p:nvSpPr>
          <p:cNvPr id="7" name="Title 1">
            <a:extLst>
              <a:ext uri="{FF2B5EF4-FFF2-40B4-BE49-F238E27FC236}">
                <a16:creationId xmlns:a16="http://schemas.microsoft.com/office/drawing/2014/main" id="{F00C776F-9551-7D0C-B3C2-FF809953B152}"/>
              </a:ext>
            </a:extLst>
          </p:cNvPr>
          <p:cNvSpPr txBox="1">
            <a:spLocks/>
          </p:cNvSpPr>
          <p:nvPr>
            <p:custDataLst>
              <p:tags r:id="rId6"/>
            </p:custDataLst>
          </p:nvPr>
        </p:nvSpPr>
        <p:spPr>
          <a:xfrm>
            <a:off x="6329999" y="4820918"/>
            <a:ext cx="2517090" cy="1325563"/>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fr-CA" sz="8000" b="1" dirty="0">
                <a:latin typeface="HP Simplified" panose="020B0604020204020204" pitchFamily="34" charset="0"/>
              </a:rPr>
              <a:t>Intenses</a:t>
            </a:r>
          </a:p>
          <a:p>
            <a:pPr>
              <a:lnSpc>
                <a:spcPct val="110000"/>
              </a:lnSpc>
            </a:pPr>
            <a:r>
              <a:rPr lang="fr-CA" sz="8000" b="1" dirty="0">
                <a:latin typeface="HP Simplified" panose="020B0604020204020204" pitchFamily="34" charset="0"/>
              </a:rPr>
              <a:t>Dangereuses</a:t>
            </a:r>
          </a:p>
          <a:p>
            <a:pPr>
              <a:lnSpc>
                <a:spcPct val="110000"/>
              </a:lnSpc>
            </a:pPr>
            <a:r>
              <a:rPr lang="fr-CA" sz="8000" b="1" dirty="0">
                <a:latin typeface="HP Simplified" panose="020B0604020204020204" pitchFamily="34" charset="0"/>
              </a:rPr>
              <a:t>Imprévisibles</a:t>
            </a:r>
          </a:p>
        </p:txBody>
      </p:sp>
    </p:spTree>
    <p:extLst>
      <p:ext uri="{BB962C8B-B14F-4D97-AF65-F5344CB8AC3E}">
        <p14:creationId xmlns:p14="http://schemas.microsoft.com/office/powerpoint/2010/main" val="20077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D8ACFA-FF22-72EF-5534-51C64A03D671}"/>
              </a:ext>
            </a:extLst>
          </p:cNvPr>
          <p:cNvSpPr/>
          <p:nvPr>
            <p:custDataLst>
              <p:tags r:id="rId1"/>
            </p:custDataLst>
          </p:nvPr>
        </p:nvSpPr>
        <p:spPr>
          <a:xfrm>
            <a:off x="311974" y="2355925"/>
            <a:ext cx="2682959" cy="15921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Isosceles Triangle 5">
            <a:extLst>
              <a:ext uri="{FF2B5EF4-FFF2-40B4-BE49-F238E27FC236}">
                <a16:creationId xmlns:a16="http://schemas.microsoft.com/office/drawing/2014/main" id="{97EB8F13-07B6-29FC-F606-BC0F6D5DB70C}"/>
              </a:ext>
            </a:extLst>
          </p:cNvPr>
          <p:cNvSpPr/>
          <p:nvPr>
            <p:custDataLst>
              <p:tags r:id="rId2"/>
            </p:custDataLst>
          </p:nvPr>
        </p:nvSpPr>
        <p:spPr>
          <a:xfrm rot="10800000">
            <a:off x="3263868" y="2037082"/>
            <a:ext cx="2682958" cy="231289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Parallelogram 6">
            <a:extLst>
              <a:ext uri="{FF2B5EF4-FFF2-40B4-BE49-F238E27FC236}">
                <a16:creationId xmlns:a16="http://schemas.microsoft.com/office/drawing/2014/main" id="{A4AB4FCE-15FC-B8AA-2DF7-A36FC77AF77C}"/>
              </a:ext>
            </a:extLst>
          </p:cNvPr>
          <p:cNvSpPr/>
          <p:nvPr>
            <p:custDataLst>
              <p:tags r:id="rId3"/>
            </p:custDataLst>
          </p:nvPr>
        </p:nvSpPr>
        <p:spPr>
          <a:xfrm>
            <a:off x="6485568" y="2269864"/>
            <a:ext cx="2346458" cy="1764254"/>
          </a:xfrm>
          <a:prstGeom prst="parallelogram">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Title 1">
            <a:extLst>
              <a:ext uri="{FF2B5EF4-FFF2-40B4-BE49-F238E27FC236}">
                <a16:creationId xmlns:a16="http://schemas.microsoft.com/office/drawing/2014/main" id="{F68C8E77-83D7-D68F-C6E6-2EBB13CDB184}"/>
              </a:ext>
            </a:extLst>
          </p:cNvPr>
          <p:cNvSpPr txBox="1">
            <a:spLocks/>
          </p:cNvSpPr>
          <p:nvPr>
            <p:custDataLst>
              <p:tags r:id="rId4"/>
            </p:custDataLst>
          </p:nvPr>
        </p:nvSpPr>
        <p:spPr>
          <a:xfrm>
            <a:off x="529477" y="4820919"/>
            <a:ext cx="2351219" cy="557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600" b="1" dirty="0">
                <a:latin typeface="HP Simplified" panose="020B0604020204020204" pitchFamily="34" charset="0"/>
              </a:rPr>
              <a:t>Protectrices</a:t>
            </a:r>
          </a:p>
        </p:txBody>
      </p:sp>
      <p:sp>
        <p:nvSpPr>
          <p:cNvPr id="9" name="Title 1">
            <a:extLst>
              <a:ext uri="{FF2B5EF4-FFF2-40B4-BE49-F238E27FC236}">
                <a16:creationId xmlns:a16="http://schemas.microsoft.com/office/drawing/2014/main" id="{2BFD45E0-55D9-1B8B-7981-B4EB0C499461}"/>
              </a:ext>
            </a:extLst>
          </p:cNvPr>
          <p:cNvSpPr txBox="1">
            <a:spLocks/>
          </p:cNvSpPr>
          <p:nvPr>
            <p:custDataLst>
              <p:tags r:id="rId5"/>
            </p:custDataLst>
          </p:nvPr>
        </p:nvSpPr>
        <p:spPr>
          <a:xfrm>
            <a:off x="3396390" y="4916543"/>
            <a:ext cx="2351219" cy="462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600" b="1" dirty="0">
                <a:latin typeface="HP Simplified" panose="020B0604020204020204" pitchFamily="34" charset="0"/>
              </a:rPr>
              <a:t>Fortes</a:t>
            </a:r>
          </a:p>
        </p:txBody>
      </p:sp>
      <p:sp>
        <p:nvSpPr>
          <p:cNvPr id="10" name="Title 1">
            <a:extLst>
              <a:ext uri="{FF2B5EF4-FFF2-40B4-BE49-F238E27FC236}">
                <a16:creationId xmlns:a16="http://schemas.microsoft.com/office/drawing/2014/main" id="{814FF400-51CE-AB03-218B-55F2E9906B0E}"/>
              </a:ext>
            </a:extLst>
          </p:cNvPr>
          <p:cNvSpPr txBox="1">
            <a:spLocks/>
          </p:cNvSpPr>
          <p:nvPr>
            <p:custDataLst>
              <p:tags r:id="rId6"/>
            </p:custDataLst>
          </p:nvPr>
        </p:nvSpPr>
        <p:spPr>
          <a:xfrm>
            <a:off x="6314937" y="4716043"/>
            <a:ext cx="2517089" cy="8632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600" b="1" dirty="0">
                <a:latin typeface="HP Simplified" panose="020B0604020204020204" pitchFamily="34" charset="0"/>
              </a:rPr>
              <a:t>Dynamiques</a:t>
            </a:r>
          </a:p>
          <a:p>
            <a:r>
              <a:rPr lang="fr-CA" sz="2600" b="1" dirty="0">
                <a:latin typeface="HP Simplified" panose="020B0604020204020204" pitchFamily="34" charset="0"/>
              </a:rPr>
              <a:t>Instables</a:t>
            </a:r>
          </a:p>
        </p:txBody>
      </p:sp>
      <p:sp>
        <p:nvSpPr>
          <p:cNvPr id="11" name="Title 1">
            <a:extLst>
              <a:ext uri="{FF2B5EF4-FFF2-40B4-BE49-F238E27FC236}">
                <a16:creationId xmlns:a16="http://schemas.microsoft.com/office/drawing/2014/main" id="{663F67A6-BFFD-7C22-40A3-3A7B021F5926}"/>
              </a:ext>
            </a:extLst>
          </p:cNvPr>
          <p:cNvSpPr txBox="1">
            <a:spLocks/>
          </p:cNvSpPr>
          <p:nvPr>
            <p:custDataLst>
              <p:tags r:id="rId7"/>
            </p:custDataLst>
          </p:nvPr>
        </p:nvSpPr>
        <p:spPr>
          <a:xfrm>
            <a:off x="529477" y="609067"/>
            <a:ext cx="2351219" cy="557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600" b="1" dirty="0">
                <a:latin typeface="HP Simplified" panose="020B0604020204020204" pitchFamily="34" charset="0"/>
              </a:rPr>
              <a:t>Combinaison</a:t>
            </a:r>
          </a:p>
        </p:txBody>
      </p:sp>
      <p:sp>
        <p:nvSpPr>
          <p:cNvPr id="12" name="Title 1">
            <a:extLst>
              <a:ext uri="{FF2B5EF4-FFF2-40B4-BE49-F238E27FC236}">
                <a16:creationId xmlns:a16="http://schemas.microsoft.com/office/drawing/2014/main" id="{BB92DAC8-BBFE-8C36-89AA-BCD343908390}"/>
              </a:ext>
            </a:extLst>
          </p:cNvPr>
          <p:cNvSpPr txBox="1">
            <a:spLocks/>
          </p:cNvSpPr>
          <p:nvPr>
            <p:custDataLst>
              <p:tags r:id="rId8"/>
            </p:custDataLst>
          </p:nvPr>
        </p:nvSpPr>
        <p:spPr>
          <a:xfrm>
            <a:off x="3396390" y="704691"/>
            <a:ext cx="2351219" cy="462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600" b="1" dirty="0">
                <a:latin typeface="HP Simplified" panose="020B0604020204020204" pitchFamily="34" charset="0"/>
              </a:rPr>
              <a:t>Rotation</a:t>
            </a:r>
          </a:p>
        </p:txBody>
      </p:sp>
      <p:sp>
        <p:nvSpPr>
          <p:cNvPr id="13" name="Title 1">
            <a:extLst>
              <a:ext uri="{FF2B5EF4-FFF2-40B4-BE49-F238E27FC236}">
                <a16:creationId xmlns:a16="http://schemas.microsoft.com/office/drawing/2014/main" id="{72B57414-363B-E14B-ECA5-03A1249566EC}"/>
              </a:ext>
            </a:extLst>
          </p:cNvPr>
          <p:cNvSpPr txBox="1">
            <a:spLocks/>
          </p:cNvSpPr>
          <p:nvPr>
            <p:custDataLst>
              <p:tags r:id="rId9"/>
            </p:custDataLst>
          </p:nvPr>
        </p:nvSpPr>
        <p:spPr>
          <a:xfrm>
            <a:off x="6314937" y="609067"/>
            <a:ext cx="2517089" cy="7584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2600" b="1" dirty="0">
                <a:latin typeface="HP Simplified" panose="020B0604020204020204" pitchFamily="34" charset="0"/>
              </a:rPr>
              <a:t>Équilibre et symétrie</a:t>
            </a:r>
          </a:p>
        </p:txBody>
      </p:sp>
    </p:spTree>
    <p:extLst>
      <p:ext uri="{BB962C8B-B14F-4D97-AF65-F5344CB8AC3E}">
        <p14:creationId xmlns:p14="http://schemas.microsoft.com/office/powerpoint/2010/main" val="269090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627BB-7881-8423-5E96-1EEBE521F9B2}"/>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8930" t="39599" r="31519" b="13277"/>
          <a:stretch/>
        </p:blipFill>
        <p:spPr>
          <a:xfrm>
            <a:off x="1976228" y="322925"/>
            <a:ext cx="5191544" cy="6212150"/>
          </a:xfrm>
          <a:prstGeom prst="ellipse">
            <a:avLst/>
          </a:prstGeom>
        </p:spPr>
      </p:pic>
    </p:spTree>
    <p:extLst>
      <p:ext uri="{BB962C8B-B14F-4D97-AF65-F5344CB8AC3E}">
        <p14:creationId xmlns:p14="http://schemas.microsoft.com/office/powerpoint/2010/main" val="254861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180B7A-CFAF-9FF5-4B7A-59B660CEF2C8}"/>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30540" b="12792"/>
          <a:stretch/>
        </p:blipFill>
        <p:spPr>
          <a:xfrm>
            <a:off x="1721223" y="194431"/>
            <a:ext cx="5701553" cy="6469138"/>
          </a:xfrm>
          <a:prstGeom prst="rect">
            <a:avLst/>
          </a:prstGeom>
        </p:spPr>
      </p:pic>
    </p:spTree>
    <p:extLst>
      <p:ext uri="{BB962C8B-B14F-4D97-AF65-F5344CB8AC3E}">
        <p14:creationId xmlns:p14="http://schemas.microsoft.com/office/powerpoint/2010/main" val="44113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180B7A-CFAF-9FF5-4B7A-59B660CEF2C8}"/>
              </a:ext>
            </a:extLst>
          </p:cNvPr>
          <p:cNvPicPr>
            <a:picLocks noChangeAspect="1"/>
          </p:cNvPicPr>
          <p:nvPr>
            <p:custDataLst>
              <p:tags r:id="rId1"/>
            </p:custDataLst>
          </p:nvPr>
        </p:nvPicPr>
        <p:blipFill rotWithShape="1">
          <a:blip r:embed="rId19">
            <a:extLst>
              <a:ext uri="{28A0092B-C50C-407E-A947-70E740481C1C}">
                <a14:useLocalDpi xmlns:a14="http://schemas.microsoft.com/office/drawing/2010/main" val="0"/>
              </a:ext>
            </a:extLst>
          </a:blip>
          <a:srcRect l="30540" b="12792"/>
          <a:stretch/>
        </p:blipFill>
        <p:spPr>
          <a:xfrm>
            <a:off x="1721222" y="388862"/>
            <a:ext cx="5701553" cy="6469138"/>
          </a:xfrm>
          <a:prstGeom prst="rect">
            <a:avLst/>
          </a:prstGeom>
        </p:spPr>
      </p:pic>
      <p:sp>
        <p:nvSpPr>
          <p:cNvPr id="8" name="Isosceles Triangle 7">
            <a:extLst>
              <a:ext uri="{FF2B5EF4-FFF2-40B4-BE49-F238E27FC236}">
                <a16:creationId xmlns:a16="http://schemas.microsoft.com/office/drawing/2014/main" id="{D4F28677-A46D-0C4A-DB92-5938E3406001}"/>
              </a:ext>
            </a:extLst>
          </p:cNvPr>
          <p:cNvSpPr/>
          <p:nvPr>
            <p:custDataLst>
              <p:tags r:id="rId2"/>
            </p:custDataLst>
          </p:nvPr>
        </p:nvSpPr>
        <p:spPr>
          <a:xfrm rot="10800000">
            <a:off x="2033194" y="1484555"/>
            <a:ext cx="2377440" cy="158137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3EE3FE5A-C77C-E68A-B1A2-12300F91ABB0}"/>
              </a:ext>
            </a:extLst>
          </p:cNvPr>
          <p:cNvSpPr/>
          <p:nvPr>
            <p:custDataLst>
              <p:tags r:id="rId3"/>
            </p:custDataLst>
          </p:nvPr>
        </p:nvSpPr>
        <p:spPr>
          <a:xfrm rot="5400000">
            <a:off x="1472000" y="4641924"/>
            <a:ext cx="3313356" cy="634702"/>
          </a:xfrm>
          <a:prstGeom prst="roundRect">
            <a:avLst/>
          </a:prstGeom>
          <a:solidFill>
            <a:srgbClr val="45C3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Rounded Corners 9">
            <a:extLst>
              <a:ext uri="{FF2B5EF4-FFF2-40B4-BE49-F238E27FC236}">
                <a16:creationId xmlns:a16="http://schemas.microsoft.com/office/drawing/2014/main" id="{BCC03D39-DB7C-811F-D2D5-C4517AA336FA}"/>
              </a:ext>
            </a:extLst>
          </p:cNvPr>
          <p:cNvSpPr/>
          <p:nvPr>
            <p:custDataLst>
              <p:tags r:id="rId4"/>
            </p:custDataLst>
          </p:nvPr>
        </p:nvSpPr>
        <p:spPr>
          <a:xfrm rot="5400000">
            <a:off x="3462542" y="2624938"/>
            <a:ext cx="1266714" cy="317203"/>
          </a:xfrm>
          <a:prstGeom prst="roundRect">
            <a:avLst/>
          </a:prstGeom>
          <a:solidFill>
            <a:srgbClr val="45C3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Rounded Corners 10">
            <a:extLst>
              <a:ext uri="{FF2B5EF4-FFF2-40B4-BE49-F238E27FC236}">
                <a16:creationId xmlns:a16="http://schemas.microsoft.com/office/drawing/2014/main" id="{BD0376D6-E054-7EF8-9A16-D6C5B45412B7}"/>
              </a:ext>
            </a:extLst>
          </p:cNvPr>
          <p:cNvSpPr/>
          <p:nvPr>
            <p:custDataLst>
              <p:tags r:id="rId5"/>
            </p:custDataLst>
          </p:nvPr>
        </p:nvSpPr>
        <p:spPr>
          <a:xfrm rot="5400000">
            <a:off x="1560306" y="2703305"/>
            <a:ext cx="1266714" cy="489475"/>
          </a:xfrm>
          <a:prstGeom prst="roundRect">
            <a:avLst/>
          </a:prstGeom>
          <a:solidFill>
            <a:srgbClr val="45C3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Rounded Corners 12">
            <a:extLst>
              <a:ext uri="{FF2B5EF4-FFF2-40B4-BE49-F238E27FC236}">
                <a16:creationId xmlns:a16="http://schemas.microsoft.com/office/drawing/2014/main" id="{D5099314-4BCC-3F38-C3CA-A7C8756CC30E}"/>
              </a:ext>
            </a:extLst>
          </p:cNvPr>
          <p:cNvSpPr/>
          <p:nvPr>
            <p:custDataLst>
              <p:tags r:id="rId6"/>
            </p:custDataLst>
          </p:nvPr>
        </p:nvSpPr>
        <p:spPr>
          <a:xfrm rot="5400000">
            <a:off x="2926079" y="580915"/>
            <a:ext cx="591669" cy="634702"/>
          </a:xfrm>
          <a:prstGeom prst="roundRect">
            <a:avLst/>
          </a:prstGeom>
          <a:solidFill>
            <a:srgbClr val="45C3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Isosceles Triangle 13">
            <a:extLst>
              <a:ext uri="{FF2B5EF4-FFF2-40B4-BE49-F238E27FC236}">
                <a16:creationId xmlns:a16="http://schemas.microsoft.com/office/drawing/2014/main" id="{A29D3137-8778-7C35-F8D8-1C2A2E2C5876}"/>
              </a:ext>
            </a:extLst>
          </p:cNvPr>
          <p:cNvSpPr/>
          <p:nvPr>
            <p:custDataLst>
              <p:tags r:id="rId7"/>
            </p:custDataLst>
          </p:nvPr>
        </p:nvSpPr>
        <p:spPr>
          <a:xfrm>
            <a:off x="5405726" y="431652"/>
            <a:ext cx="249396" cy="341557"/>
          </a:xfrm>
          <a:prstGeom prst="triangle">
            <a:avLst>
              <a:gd name="adj" fmla="val 10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Isosceles Triangle 16">
            <a:extLst>
              <a:ext uri="{FF2B5EF4-FFF2-40B4-BE49-F238E27FC236}">
                <a16:creationId xmlns:a16="http://schemas.microsoft.com/office/drawing/2014/main" id="{94F3E61E-F074-138C-9D40-631FD41C8081}"/>
              </a:ext>
            </a:extLst>
          </p:cNvPr>
          <p:cNvSpPr/>
          <p:nvPr>
            <p:custDataLst>
              <p:tags r:id="rId8"/>
            </p:custDataLst>
          </p:nvPr>
        </p:nvSpPr>
        <p:spPr>
          <a:xfrm rot="10800000">
            <a:off x="4487730" y="1721223"/>
            <a:ext cx="2377440" cy="158137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Isosceles Triangle 17">
            <a:extLst>
              <a:ext uri="{FF2B5EF4-FFF2-40B4-BE49-F238E27FC236}">
                <a16:creationId xmlns:a16="http://schemas.microsoft.com/office/drawing/2014/main" id="{238AB06F-E41D-1834-5C5A-C3181441823A}"/>
              </a:ext>
            </a:extLst>
          </p:cNvPr>
          <p:cNvSpPr/>
          <p:nvPr>
            <p:custDataLst>
              <p:tags r:id="rId9"/>
            </p:custDataLst>
          </p:nvPr>
        </p:nvSpPr>
        <p:spPr>
          <a:xfrm rot="10800000">
            <a:off x="5011002" y="3712491"/>
            <a:ext cx="731523" cy="275664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Isosceles Triangle 18">
            <a:extLst>
              <a:ext uri="{FF2B5EF4-FFF2-40B4-BE49-F238E27FC236}">
                <a16:creationId xmlns:a16="http://schemas.microsoft.com/office/drawing/2014/main" id="{965F49F3-435F-C41E-D905-E555B864A293}"/>
              </a:ext>
            </a:extLst>
          </p:cNvPr>
          <p:cNvSpPr/>
          <p:nvPr>
            <p:custDataLst>
              <p:tags r:id="rId10"/>
            </p:custDataLst>
          </p:nvPr>
        </p:nvSpPr>
        <p:spPr>
          <a:xfrm rot="10800000">
            <a:off x="6079869" y="3961710"/>
            <a:ext cx="731523" cy="275664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Rounded Corners 19">
            <a:extLst>
              <a:ext uri="{FF2B5EF4-FFF2-40B4-BE49-F238E27FC236}">
                <a16:creationId xmlns:a16="http://schemas.microsoft.com/office/drawing/2014/main" id="{68D3E1D4-E8E8-0E70-75C8-A164FE06964D}"/>
              </a:ext>
            </a:extLst>
          </p:cNvPr>
          <p:cNvSpPr/>
          <p:nvPr>
            <p:custDataLst>
              <p:tags r:id="rId11"/>
            </p:custDataLst>
          </p:nvPr>
        </p:nvSpPr>
        <p:spPr>
          <a:xfrm rot="5400000">
            <a:off x="5417507" y="974049"/>
            <a:ext cx="591669" cy="492788"/>
          </a:xfrm>
          <a:prstGeom prst="roundRect">
            <a:avLst/>
          </a:prstGeom>
          <a:solidFill>
            <a:srgbClr val="45C3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Isosceles Triangle 20">
            <a:extLst>
              <a:ext uri="{FF2B5EF4-FFF2-40B4-BE49-F238E27FC236}">
                <a16:creationId xmlns:a16="http://schemas.microsoft.com/office/drawing/2014/main" id="{C6F81F0C-6BB4-D589-9F30-A869397F46AD}"/>
              </a:ext>
            </a:extLst>
          </p:cNvPr>
          <p:cNvSpPr/>
          <p:nvPr>
            <p:custDataLst>
              <p:tags r:id="rId12"/>
            </p:custDataLst>
          </p:nvPr>
        </p:nvSpPr>
        <p:spPr>
          <a:xfrm rot="17542564">
            <a:off x="4368304" y="3125728"/>
            <a:ext cx="431969" cy="508647"/>
          </a:xfrm>
          <a:prstGeom prst="triangle">
            <a:avLst>
              <a:gd name="adj" fmla="val 10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Isosceles Triangle 21">
            <a:extLst>
              <a:ext uri="{FF2B5EF4-FFF2-40B4-BE49-F238E27FC236}">
                <a16:creationId xmlns:a16="http://schemas.microsoft.com/office/drawing/2014/main" id="{B9863E20-4676-5D34-F642-318F75E1C0E2}"/>
              </a:ext>
            </a:extLst>
          </p:cNvPr>
          <p:cNvSpPr/>
          <p:nvPr>
            <p:custDataLst>
              <p:tags r:id="rId13"/>
            </p:custDataLst>
          </p:nvPr>
        </p:nvSpPr>
        <p:spPr>
          <a:xfrm>
            <a:off x="5822402" y="431651"/>
            <a:ext cx="249396" cy="341557"/>
          </a:xfrm>
          <a:prstGeom prst="triangle">
            <a:avLst>
              <a:gd name="adj" fmla="val 10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Isosceles Triangle 22">
            <a:extLst>
              <a:ext uri="{FF2B5EF4-FFF2-40B4-BE49-F238E27FC236}">
                <a16:creationId xmlns:a16="http://schemas.microsoft.com/office/drawing/2014/main" id="{1656C36B-7CEC-993B-54C0-688ACC83ABD6}"/>
              </a:ext>
            </a:extLst>
          </p:cNvPr>
          <p:cNvSpPr/>
          <p:nvPr>
            <p:custDataLst>
              <p:tags r:id="rId14"/>
            </p:custDataLst>
          </p:nvPr>
        </p:nvSpPr>
        <p:spPr>
          <a:xfrm rot="1014790">
            <a:off x="6614192" y="2837716"/>
            <a:ext cx="431969" cy="508647"/>
          </a:xfrm>
          <a:prstGeom prst="triangle">
            <a:avLst>
              <a:gd name="adj" fmla="val 10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28F972B9-F7CD-7ED3-C261-DB4718DCC48C}"/>
              </a:ext>
            </a:extLst>
          </p:cNvPr>
          <p:cNvSpPr/>
          <p:nvPr>
            <p:custDataLst>
              <p:tags r:id="rId15"/>
            </p:custDataLst>
          </p:nvPr>
        </p:nvSpPr>
        <p:spPr>
          <a:xfrm>
            <a:off x="3397138" y="2867739"/>
            <a:ext cx="434858" cy="4348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5142E93F-3A20-D871-2742-2E60523F258C}"/>
              </a:ext>
            </a:extLst>
          </p:cNvPr>
          <p:cNvSpPr/>
          <p:nvPr>
            <p:custDataLst>
              <p:tags r:id="rId16"/>
            </p:custDataLst>
          </p:nvPr>
        </p:nvSpPr>
        <p:spPr>
          <a:xfrm>
            <a:off x="5078018" y="2912828"/>
            <a:ext cx="252874" cy="423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80671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C16F74-78B1-90E9-2A2F-512D5A6A2B3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 y="169305"/>
            <a:ext cx="4432301" cy="6648451"/>
          </a:xfrm>
          <a:prstGeom prst="rect">
            <a:avLst/>
          </a:prstGeom>
        </p:spPr>
      </p:pic>
      <p:pic>
        <p:nvPicPr>
          <p:cNvPr id="9" name="Picture 8">
            <a:extLst>
              <a:ext uri="{FF2B5EF4-FFF2-40B4-BE49-F238E27FC236}">
                <a16:creationId xmlns:a16="http://schemas.microsoft.com/office/drawing/2014/main" id="{ED8ACE93-3B78-8D46-5220-BA24CFFCF275}"/>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l="56296"/>
          <a:stretch/>
        </p:blipFill>
        <p:spPr>
          <a:xfrm>
            <a:off x="4878232" y="601250"/>
            <a:ext cx="4153637" cy="6747324"/>
          </a:xfrm>
          <a:prstGeom prst="rect">
            <a:avLst/>
          </a:prstGeom>
        </p:spPr>
      </p:pic>
      <p:sp>
        <p:nvSpPr>
          <p:cNvPr id="10" name="Rectangle: Rounded Corners 9">
            <a:extLst>
              <a:ext uri="{FF2B5EF4-FFF2-40B4-BE49-F238E27FC236}">
                <a16:creationId xmlns:a16="http://schemas.microsoft.com/office/drawing/2014/main" id="{6AD57DDA-9F52-A747-57C4-D0F7D4B1B660}"/>
              </a:ext>
            </a:extLst>
          </p:cNvPr>
          <p:cNvSpPr/>
          <p:nvPr>
            <p:custDataLst>
              <p:tags r:id="rId3"/>
            </p:custDataLst>
          </p:nvPr>
        </p:nvSpPr>
        <p:spPr>
          <a:xfrm>
            <a:off x="4572000" y="5168900"/>
            <a:ext cx="723900" cy="16488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2325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6DB448-5D8E-848B-0496-CFFA4741A19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flipH="1">
            <a:off x="4571999" y="764088"/>
            <a:ext cx="3454531" cy="6225426"/>
          </a:xfrm>
          <a:prstGeom prst="rect">
            <a:avLst/>
          </a:prstGeom>
        </p:spPr>
      </p:pic>
      <p:pic>
        <p:nvPicPr>
          <p:cNvPr id="17" name="Picture 16">
            <a:extLst>
              <a:ext uri="{FF2B5EF4-FFF2-40B4-BE49-F238E27FC236}">
                <a16:creationId xmlns:a16="http://schemas.microsoft.com/office/drawing/2014/main" id="{9E5C11C7-3741-E779-5A31-E320E82AC3E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372210" y="301068"/>
            <a:ext cx="3974321" cy="6422231"/>
          </a:xfrm>
          <a:prstGeom prst="rect">
            <a:avLst/>
          </a:prstGeom>
        </p:spPr>
      </p:pic>
    </p:spTree>
    <p:extLst>
      <p:ext uri="{BB962C8B-B14F-4D97-AF65-F5344CB8AC3E}">
        <p14:creationId xmlns:p14="http://schemas.microsoft.com/office/powerpoint/2010/main" val="1155739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13"/>
</p:tagLst>
</file>

<file path=ppt/tags/tag36.xml><?xml version="1.0" encoding="utf-8"?>
<p:tagLst xmlns:a="http://schemas.openxmlformats.org/drawingml/2006/main" xmlns:r="http://schemas.openxmlformats.org/officeDocument/2006/relationships" xmlns:p="http://schemas.openxmlformats.org/presentationml/2006/main">
  <p:tag name="NUM" val="14"/>
</p:tagLst>
</file>

<file path=ppt/tags/tag37.xml><?xml version="1.0" encoding="utf-8"?>
<p:tagLst xmlns:a="http://schemas.openxmlformats.org/drawingml/2006/main" xmlns:r="http://schemas.openxmlformats.org/officeDocument/2006/relationships" xmlns:p="http://schemas.openxmlformats.org/presentationml/2006/main">
  <p:tag name="NUM" val="15"/>
</p:tagLst>
</file>

<file path=ppt/tags/tag38.xml><?xml version="1.0" encoding="utf-8"?>
<p:tagLst xmlns:a="http://schemas.openxmlformats.org/drawingml/2006/main" xmlns:r="http://schemas.openxmlformats.org/officeDocument/2006/relationships" xmlns:p="http://schemas.openxmlformats.org/presentationml/2006/main">
  <p:tag name="NUM" val="1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2803D7F5EB2B41BA438D2040BA2FA0" ma:contentTypeVersion="16" ma:contentTypeDescription="Create a new document." ma:contentTypeScope="" ma:versionID="14f8105de257acbd4c91aae44363921c">
  <xsd:schema xmlns:xsd="http://www.w3.org/2001/XMLSchema" xmlns:xs="http://www.w3.org/2001/XMLSchema" xmlns:p="http://schemas.microsoft.com/office/2006/metadata/properties" xmlns:ns2="09982b69-d1b4-4831-86a7-b03f1b6185a5" xmlns:ns3="aa8731e9-4ee0-4bba-a30c-9641bf8f878e" targetNamespace="http://schemas.microsoft.com/office/2006/metadata/properties" ma:root="true" ma:fieldsID="39da538bb27de86354173a20ad87cb0b" ns2:_="" ns3:_="">
    <xsd:import namespace="09982b69-d1b4-4831-86a7-b03f1b6185a5"/>
    <xsd:import namespace="aa8731e9-4ee0-4bba-a30c-9641bf8f878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82b69-d1b4-4831-86a7-b03f1b6185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f5292c-a6be-4045-bc94-d1d13024afc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8731e9-4ee0-4bba-a30c-9641bf8f87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description="" ma:hidden="true" ma:list="{cedce3d8-4c5b-49f9-83a8-ef82889a3401}" ma:internalName="TaxCatchAll" ma:showField="CatchAllData" ma:web="aa8731e9-4ee0-4bba-a30c-9641bf8f87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982b69-d1b4-4831-86a7-b03f1b6185a5">
      <Terms xmlns="http://schemas.microsoft.com/office/infopath/2007/PartnerControls"/>
    </lcf76f155ced4ddcb4097134ff3c332f>
    <TaxCatchAll xmlns="aa8731e9-4ee0-4bba-a30c-9641bf8f878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F84E47-9F27-44DE-AD0E-731F3BF81920}"/>
</file>

<file path=customXml/itemProps2.xml><?xml version="1.0" encoding="utf-8"?>
<ds:datastoreItem xmlns:ds="http://schemas.openxmlformats.org/officeDocument/2006/customXml" ds:itemID="{33614A7F-805F-4221-8AAF-DBDE0307489C}">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aa8731e9-4ee0-4bba-a30c-9641bf8f878e"/>
    <ds:schemaRef ds:uri="http://purl.org/dc/terms/"/>
    <ds:schemaRef ds:uri="http://purl.org/dc/dcmitype/"/>
    <ds:schemaRef ds:uri="http://schemas.microsoft.com/office/infopath/2007/PartnerControls"/>
    <ds:schemaRef ds:uri="09982b69-d1b4-4831-86a7-b03f1b6185a5"/>
    <ds:schemaRef ds:uri="http://www.w3.org/XML/1998/namespace"/>
  </ds:schemaRefs>
</ds:datastoreItem>
</file>

<file path=customXml/itemProps3.xml><?xml version="1.0" encoding="utf-8"?>
<ds:datastoreItem xmlns:ds="http://schemas.openxmlformats.org/officeDocument/2006/customXml" ds:itemID="{2BE20FCC-9DA8-4F95-A90F-58D92A1064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6607</TotalTime>
  <Words>1600</Words>
  <Application>Microsoft Office PowerPoint</Application>
  <PresentationFormat>On-screen Show (4:3)</PresentationFormat>
  <Paragraphs>112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HP Simplified</vt:lpstr>
      <vt:lpstr>Times New Roman</vt:lpstr>
      <vt:lpstr>Office Theme</vt:lpstr>
      <vt:lpstr>PERSONNAGES DE BANDES DESSINÉES ET DE DESSINS ANIMÉS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COMICS AND CARTOON CHARACTERS</dc:title>
  <dc:creator>Matthew Johnson</dc:creator>
  <cp:lastModifiedBy>jladouceur</cp:lastModifiedBy>
  <cp:revision>96</cp:revision>
  <dcterms:created xsi:type="dcterms:W3CDTF">2022-08-18T17:50:02Z</dcterms:created>
  <dcterms:modified xsi:type="dcterms:W3CDTF">2023-02-23T18:54:00Z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0x010100BC2803D7F5EB2B41BA438D2040BA2FA0</vt:lpwstr>
  </property>
  <property fmtid="{D5CDD505-2E9C-101B-9397-08002B2CF9AE}" pid="3" name="MediaServiceImageTags">
    <vt:lpwstr/>
  </property>
</Properties>
</file>